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3" r:id="rId1"/>
  </p:sldMasterIdLst>
  <p:notesMasterIdLst>
    <p:notesMasterId r:id="rId70"/>
  </p:notesMasterIdLst>
  <p:sldIdLst>
    <p:sldId id="454" r:id="rId2"/>
    <p:sldId id="259" r:id="rId3"/>
    <p:sldId id="794" r:id="rId4"/>
    <p:sldId id="791" r:id="rId5"/>
    <p:sldId id="261" r:id="rId6"/>
    <p:sldId id="796" r:id="rId7"/>
    <p:sldId id="797" r:id="rId8"/>
    <p:sldId id="798" r:id="rId9"/>
    <p:sldId id="795" r:id="rId10"/>
    <p:sldId id="799" r:id="rId11"/>
    <p:sldId id="800" r:id="rId12"/>
    <p:sldId id="801" r:id="rId13"/>
    <p:sldId id="802" r:id="rId14"/>
    <p:sldId id="803" r:id="rId15"/>
    <p:sldId id="804" r:id="rId16"/>
    <p:sldId id="805" r:id="rId17"/>
    <p:sldId id="806" r:id="rId18"/>
    <p:sldId id="807" r:id="rId19"/>
    <p:sldId id="808" r:id="rId20"/>
    <p:sldId id="809" r:id="rId21"/>
    <p:sldId id="824" r:id="rId22"/>
    <p:sldId id="810" r:id="rId23"/>
    <p:sldId id="811" r:id="rId24"/>
    <p:sldId id="812" r:id="rId25"/>
    <p:sldId id="813" r:id="rId26"/>
    <p:sldId id="814" r:id="rId27"/>
    <p:sldId id="815" r:id="rId28"/>
    <p:sldId id="816" r:id="rId29"/>
    <p:sldId id="817" r:id="rId30"/>
    <p:sldId id="818" r:id="rId31"/>
    <p:sldId id="819" r:id="rId32"/>
    <p:sldId id="820" r:id="rId33"/>
    <p:sldId id="821" r:id="rId34"/>
    <p:sldId id="822" r:id="rId35"/>
    <p:sldId id="823" r:id="rId36"/>
    <p:sldId id="826" r:id="rId37"/>
    <p:sldId id="825" r:id="rId38"/>
    <p:sldId id="827" r:id="rId39"/>
    <p:sldId id="828" r:id="rId40"/>
    <p:sldId id="830" r:id="rId41"/>
    <p:sldId id="829" r:id="rId42"/>
    <p:sldId id="831" r:id="rId43"/>
    <p:sldId id="833" r:id="rId44"/>
    <p:sldId id="832" r:id="rId45"/>
    <p:sldId id="834" r:id="rId46"/>
    <p:sldId id="835" r:id="rId47"/>
    <p:sldId id="836" r:id="rId48"/>
    <p:sldId id="837" r:id="rId49"/>
    <p:sldId id="838" r:id="rId50"/>
    <p:sldId id="839" r:id="rId51"/>
    <p:sldId id="840" r:id="rId52"/>
    <p:sldId id="842" r:id="rId53"/>
    <p:sldId id="841" r:id="rId54"/>
    <p:sldId id="843" r:id="rId55"/>
    <p:sldId id="850" r:id="rId56"/>
    <p:sldId id="851" r:id="rId57"/>
    <p:sldId id="852" r:id="rId58"/>
    <p:sldId id="853" r:id="rId59"/>
    <p:sldId id="854" r:id="rId60"/>
    <p:sldId id="856" r:id="rId61"/>
    <p:sldId id="855" r:id="rId62"/>
    <p:sldId id="857" r:id="rId63"/>
    <p:sldId id="858" r:id="rId64"/>
    <p:sldId id="859" r:id="rId65"/>
    <p:sldId id="860" r:id="rId66"/>
    <p:sldId id="861" r:id="rId67"/>
    <p:sldId id="863" r:id="rId68"/>
    <p:sldId id="862" r:id="rId69"/>
  </p:sldIdLst>
  <p:sldSz cx="9144000" cy="5143500" type="screen16x9"/>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8364BC"/>
    <a:srgbClr val="CCFFFF"/>
    <a:srgbClr val="CCCCFF"/>
    <a:srgbClr val="0066FF"/>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80295" autoAdjust="0"/>
  </p:normalViewPr>
  <p:slideViewPr>
    <p:cSldViewPr showGuides="1">
      <p:cViewPr varScale="1">
        <p:scale>
          <a:sx n="74" d="100"/>
          <a:sy n="74" d="100"/>
        </p:scale>
        <p:origin x="54" y="150"/>
      </p:cViewPr>
      <p:guideLst>
        <p:guide orient="horz" pos="1621"/>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378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页眉占位符 4097"/>
          <p:cNvSpPr>
            <a:spLocks noGrp="1"/>
          </p:cNvSpPr>
          <p:nvPr>
            <p:ph type="hdr" sz="quarter"/>
          </p:nvPr>
        </p:nvSpPr>
        <p:spPr>
          <a:xfrm>
            <a:off x="0" y="0"/>
            <a:ext cx="2971800" cy="457200"/>
          </a:xfrm>
          <a:prstGeom prst="rect">
            <a:avLst/>
          </a:prstGeom>
          <a:noFill/>
          <a:ln w="9525">
            <a:noFill/>
          </a:ln>
        </p:spPr>
        <p:txBody>
          <a:bodyPr/>
          <a:lstStyle/>
          <a:p>
            <a:pPr lvl="0" fontAlgn="base"/>
            <a:endParaRPr lang="zh-CN" altLang="en-US" sz="1200" strike="noStrike" noProof="1"/>
          </a:p>
        </p:txBody>
      </p:sp>
      <p:sp>
        <p:nvSpPr>
          <p:cNvPr id="4099" name="日期占位符 4098"/>
          <p:cNvSpPr>
            <a:spLocks noGrp="1"/>
          </p:cNvSpPr>
          <p:nvPr>
            <p:ph type="dt" idx="1"/>
          </p:nvPr>
        </p:nvSpPr>
        <p:spPr>
          <a:xfrm>
            <a:off x="3884613" y="0"/>
            <a:ext cx="2971800" cy="457200"/>
          </a:xfrm>
          <a:prstGeom prst="rect">
            <a:avLst/>
          </a:prstGeom>
          <a:noFill/>
          <a:ln w="9525">
            <a:noFill/>
          </a:ln>
        </p:spPr>
        <p:txBody>
          <a:bodyPr/>
          <a:lstStyle/>
          <a:p>
            <a:pPr lvl="0" algn="r" fontAlgn="base"/>
            <a:endParaRPr lang="zh-CN" altLang="en-US" sz="1200" strike="noStrike" noProof="1"/>
          </a:p>
        </p:txBody>
      </p:sp>
      <p:sp>
        <p:nvSpPr>
          <p:cNvPr id="3076" name="幻灯片图像占位符 4099"/>
          <p:cNvSpPr>
            <a:spLocks noGrp="1" noRot="1" noChangeAspect="1" noTextEdit="1"/>
          </p:cNvSpPr>
          <p:nvPr>
            <p:ph type="sldImg"/>
          </p:nvPr>
        </p:nvSpPr>
        <p:spPr>
          <a:xfrm>
            <a:off x="381000" y="685800"/>
            <a:ext cx="6096000" cy="3429000"/>
          </a:xfrm>
          <a:prstGeom prst="rect">
            <a:avLst/>
          </a:prstGeom>
          <a:noFill/>
          <a:ln w="9525" cap="flat" cmpd="sng">
            <a:solidFill>
              <a:srgbClr val="000000"/>
            </a:solidFill>
            <a:prstDash val="solid"/>
            <a:miter/>
            <a:headEnd type="none" w="med" len="med"/>
            <a:tailEnd type="none" w="med" len="med"/>
          </a:ln>
        </p:spPr>
      </p:sp>
      <p:sp>
        <p:nvSpPr>
          <p:cNvPr id="3077" name="文本占位符 4100"/>
          <p:cNvSpPr>
            <a:spLocks noGrp="1"/>
          </p:cNvSpPr>
          <p:nvPr>
            <p:ph type="body" sz="quarter"/>
          </p:nvPr>
        </p:nvSpPr>
        <p:spPr>
          <a:xfrm>
            <a:off x="685800" y="4343400"/>
            <a:ext cx="5486400" cy="4114800"/>
          </a:xfrm>
          <a:prstGeom prst="rect">
            <a:avLst/>
          </a:prstGeom>
          <a:noFill/>
          <a:ln w="9525">
            <a:noFill/>
          </a:ln>
        </p:spPr>
        <p:txBody>
          <a:bodyPr anchor="t"/>
          <a:lstStyle/>
          <a:p>
            <a:pPr lvl="0"/>
            <a:r>
              <a:rPr lang="zh-CN" altLang="en-US" dirty="0"/>
              <a:t>单击此处编辑母版文本样式</a:t>
            </a:r>
          </a:p>
          <a:p>
            <a:pPr lvl="1" indent="0"/>
            <a:r>
              <a:rPr lang="zh-CN" altLang="en-US" dirty="0"/>
              <a:t>第二级</a:t>
            </a:r>
          </a:p>
          <a:p>
            <a:pPr lvl="2" indent="0"/>
            <a:r>
              <a:rPr lang="zh-CN" altLang="en-US" dirty="0"/>
              <a:t>第三级</a:t>
            </a:r>
          </a:p>
          <a:p>
            <a:pPr lvl="3" indent="0"/>
            <a:r>
              <a:rPr lang="zh-CN" altLang="en-US" dirty="0"/>
              <a:t>第四级</a:t>
            </a:r>
          </a:p>
          <a:p>
            <a:pPr lvl="4" indent="0"/>
            <a:r>
              <a:rPr lang="zh-CN" altLang="en-US" dirty="0"/>
              <a:t>第五级</a:t>
            </a:r>
          </a:p>
        </p:txBody>
      </p:sp>
      <p:sp>
        <p:nvSpPr>
          <p:cNvPr id="4102" name="页脚占位符 4101"/>
          <p:cNvSpPr>
            <a:spLocks noGrp="1"/>
          </p:cNvSpPr>
          <p:nvPr>
            <p:ph type="ftr" sz="quarter" idx="4"/>
          </p:nvPr>
        </p:nvSpPr>
        <p:spPr>
          <a:xfrm>
            <a:off x="0" y="8685213"/>
            <a:ext cx="2971800" cy="457200"/>
          </a:xfrm>
          <a:prstGeom prst="rect">
            <a:avLst/>
          </a:prstGeom>
          <a:noFill/>
          <a:ln w="9525">
            <a:noFill/>
          </a:ln>
        </p:spPr>
        <p:txBody>
          <a:bodyPr anchor="b"/>
          <a:lstStyle/>
          <a:p>
            <a:pPr lvl="0" fontAlgn="base"/>
            <a:endParaRPr lang="zh-CN" altLang="en-US" sz="1200" strike="noStrike" noProof="1"/>
          </a:p>
        </p:txBody>
      </p:sp>
      <p:sp>
        <p:nvSpPr>
          <p:cNvPr id="4103" name="灯片编号占位符 4102"/>
          <p:cNvSpPr>
            <a:spLocks noGrp="1"/>
          </p:cNvSpPr>
          <p:nvPr>
            <p:ph type="sldNum" sz="quarter" idx="5"/>
          </p:nvPr>
        </p:nvSpPr>
        <p:spPr>
          <a:xfrm>
            <a:off x="3884613" y="8685213"/>
            <a:ext cx="2971800" cy="457200"/>
          </a:xfrm>
          <a:prstGeom prst="rect">
            <a:avLst/>
          </a:prstGeom>
          <a:noFill/>
          <a:ln w="9525">
            <a:noFill/>
          </a:ln>
        </p:spPr>
        <p:txBody>
          <a:bodyPr anchor="b"/>
          <a:lstStyle/>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t>‹#›</a:t>
            </a:fld>
            <a:endParaRPr lang="zh-CN" altLang="en-US" sz="1200" strike="noStrike" noProof="1"/>
          </a:p>
        </p:txBody>
      </p:sp>
    </p:spTree>
    <p:extLst>
      <p:ext uri="{BB962C8B-B14F-4D97-AF65-F5344CB8AC3E}">
        <p14:creationId xmlns:p14="http://schemas.microsoft.com/office/powerpoint/2010/main" val="2987088432"/>
      </p:ext>
    </p:extLst>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1600" b="1">
                <a:solidFill>
                  <a:srgbClr val="000000"/>
                </a:solidFill>
                <a:latin typeface="宋体" panose="02010600030101010101" pitchFamily="2" charset="-122"/>
                <a:ea typeface="宋体" panose="02010600030101010101" pitchFamily="2" charset="-122"/>
              </a:defRPr>
            </a:lvl1pPr>
            <a:lvl2pPr marL="742950" indent="-285750">
              <a:defRPr sz="1600" b="1">
                <a:solidFill>
                  <a:srgbClr val="000000"/>
                </a:solidFill>
                <a:latin typeface="宋体" panose="02010600030101010101" pitchFamily="2" charset="-122"/>
                <a:ea typeface="宋体" panose="02010600030101010101" pitchFamily="2" charset="-122"/>
              </a:defRPr>
            </a:lvl2pPr>
            <a:lvl3pPr marL="1143000" indent="-228600">
              <a:defRPr sz="1600" b="1">
                <a:solidFill>
                  <a:srgbClr val="000000"/>
                </a:solidFill>
                <a:latin typeface="宋体" panose="02010600030101010101" pitchFamily="2" charset="-122"/>
                <a:ea typeface="宋体" panose="02010600030101010101" pitchFamily="2" charset="-122"/>
              </a:defRPr>
            </a:lvl3pPr>
            <a:lvl4pPr marL="1600200" indent="-228600">
              <a:defRPr sz="1600" b="1">
                <a:solidFill>
                  <a:srgbClr val="000000"/>
                </a:solidFill>
                <a:latin typeface="宋体" panose="02010600030101010101" pitchFamily="2" charset="-122"/>
                <a:ea typeface="宋体" panose="02010600030101010101" pitchFamily="2" charset="-122"/>
              </a:defRPr>
            </a:lvl4pPr>
            <a:lvl5pPr marL="2057400" indent="-228600">
              <a:defRPr sz="1600" b="1">
                <a:solidFill>
                  <a:srgbClr val="000000"/>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600" b="1">
                <a:solidFill>
                  <a:srgbClr val="000000"/>
                </a:solidFill>
                <a:latin typeface="宋体" panose="02010600030101010101" pitchFamily="2" charset="-122"/>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CADB0FE-271E-4A62-AA8A-555016BAE0A4}" type="slidenum">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1"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endParaRPr lang="zh-CN" altLang="en-US"/>
          </a:p>
        </p:txBody>
      </p:sp>
    </p:spTree>
    <p:extLst>
      <p:ext uri="{BB962C8B-B14F-4D97-AF65-F5344CB8AC3E}">
        <p14:creationId xmlns:p14="http://schemas.microsoft.com/office/powerpoint/2010/main" val="1511994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68588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Arial" panose="020B0604020202020204" pitchFamily="34" charset="0"/>
                <a:ea typeface="宋体" panose="02010600030101010101" pitchFamily="2" charset="-122"/>
              </a:rPr>
              <a:t>8   30   16    </a:t>
            </a:r>
            <a:r>
              <a:rPr lang="en-US" altLang="zh-CN" sz="1200" b="0" i="0" u="sng" strike="noStrike" kern="1200" baseline="0" dirty="0">
                <a:solidFill>
                  <a:schemeClr val="tx1"/>
                </a:solidFill>
                <a:latin typeface="Arial" panose="020B0604020202020204" pitchFamily="34" charset="0"/>
                <a:ea typeface="宋体" panose="02010600030101010101" pitchFamily="2" charset="-122"/>
              </a:rPr>
              <a:t>30</a:t>
            </a:r>
            <a:r>
              <a:rPr lang="zh-CN" altLang="en-US" sz="1200" b="0" i="0" u="none" strike="noStrike" kern="1200" baseline="0" dirty="0">
                <a:solidFill>
                  <a:schemeClr val="tx1"/>
                </a:solidFill>
                <a:latin typeface="Arial" panose="020B0604020202020204" pitchFamily="34" charset="0"/>
                <a:ea typeface="宋体" panose="02010600030101010101" pitchFamily="2" charset="-122"/>
              </a:rPr>
              <a:t>   </a:t>
            </a:r>
            <a:r>
              <a:rPr lang="en-US" altLang="zh-CN" sz="1200" b="0" i="0" u="none" strike="noStrike" kern="1200" baseline="0" dirty="0">
                <a:solidFill>
                  <a:schemeClr val="tx1"/>
                </a:solidFill>
                <a:latin typeface="Arial" panose="020B0604020202020204" pitchFamily="34" charset="0"/>
                <a:ea typeface="宋体" panose="02010600030101010101" pitchFamily="2" charset="-122"/>
              </a:rPr>
              <a:t>31   40   35   50   44   48   8   16   30    </a:t>
            </a:r>
            <a:r>
              <a:rPr lang="en-US" altLang="zh-CN" sz="1200" b="0" i="0" u="sng" strike="noStrike" kern="1200" baseline="0" dirty="0">
                <a:solidFill>
                  <a:schemeClr val="tx1"/>
                </a:solidFill>
                <a:latin typeface="Arial" panose="020B0604020202020204" pitchFamily="34" charset="0"/>
                <a:ea typeface="宋体" panose="02010600030101010101" pitchFamily="2" charset="-122"/>
              </a:rPr>
              <a:t>30</a:t>
            </a:r>
            <a:r>
              <a:rPr lang="zh-CN" altLang="en-US" sz="1200" b="0" i="0" u="none" strike="noStrike" kern="1200" baseline="0" dirty="0">
                <a:solidFill>
                  <a:schemeClr val="tx1"/>
                </a:solidFill>
                <a:latin typeface="Arial" panose="020B0604020202020204" pitchFamily="34" charset="0"/>
                <a:ea typeface="宋体" panose="02010600030101010101" pitchFamily="2" charset="-122"/>
              </a:rPr>
              <a:t>   </a:t>
            </a:r>
            <a:r>
              <a:rPr lang="en-US" altLang="zh-CN" sz="1200" b="0" i="0" u="none" strike="noStrike" kern="1200" baseline="0" dirty="0">
                <a:solidFill>
                  <a:schemeClr val="tx1"/>
                </a:solidFill>
                <a:latin typeface="Arial" panose="020B0604020202020204" pitchFamily="34" charset="0"/>
                <a:ea typeface="宋体" panose="02010600030101010101" pitchFamily="2" charset="-122"/>
              </a:rPr>
              <a:t>31   35   40   44   48   50</a:t>
            </a:r>
            <a:endParaRPr lang="zh-CN" altLang="en-US" dirty="0"/>
          </a:p>
        </p:txBody>
      </p:sp>
    </p:spTree>
    <p:extLst>
      <p:ext uri="{BB962C8B-B14F-4D97-AF65-F5344CB8AC3E}">
        <p14:creationId xmlns:p14="http://schemas.microsoft.com/office/powerpoint/2010/main" val="35683384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节封面">
    <p:spTree>
      <p:nvGrpSpPr>
        <p:cNvPr id="1" name=""/>
        <p:cNvGrpSpPr/>
        <p:nvPr/>
      </p:nvGrpSpPr>
      <p:grpSpPr>
        <a:xfrm>
          <a:off x="0" y="0"/>
          <a:ext cx="0" cy="0"/>
          <a:chOff x="0" y="0"/>
          <a:chExt cx="0" cy="0"/>
        </a:xfrm>
      </p:grpSpPr>
      <p:sp>
        <p:nvSpPr>
          <p:cNvPr id="6" name="任意多边形 5"/>
          <p:cNvSpPr/>
          <p:nvPr/>
        </p:nvSpPr>
        <p:spPr>
          <a:xfrm>
            <a:off x="-17624" y="-16191"/>
            <a:ext cx="5304950" cy="4332443"/>
          </a:xfrm>
          <a:custGeom>
            <a:avLst/>
            <a:gdLst>
              <a:gd name="connsiteX0" fmla="*/ 0 w 11139"/>
              <a:gd name="connsiteY0" fmla="*/ 0 h 9097"/>
              <a:gd name="connsiteX1" fmla="*/ 9138 w 11139"/>
              <a:gd name="connsiteY1" fmla="*/ 9 h 9097"/>
              <a:gd name="connsiteX2" fmla="*/ 11139 w 11139"/>
              <a:gd name="connsiteY2" fmla="*/ 1979 h 9097"/>
              <a:gd name="connsiteX3" fmla="*/ 4067 w 11139"/>
              <a:gd name="connsiteY3" fmla="*/ 9097 h 9097"/>
              <a:gd name="connsiteX4" fmla="*/ 20 w 11139"/>
              <a:gd name="connsiteY4" fmla="*/ 5126 h 9097"/>
              <a:gd name="connsiteX5" fmla="*/ 0 w 11139"/>
              <a:gd name="connsiteY5" fmla="*/ 0 h 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9" h="9097">
                <a:moveTo>
                  <a:pt x="0" y="0"/>
                </a:moveTo>
                <a:lnTo>
                  <a:pt x="9138" y="9"/>
                </a:lnTo>
                <a:lnTo>
                  <a:pt x="11139" y="1979"/>
                </a:lnTo>
                <a:lnTo>
                  <a:pt x="4067" y="9097"/>
                </a:lnTo>
                <a:lnTo>
                  <a:pt x="20" y="5126"/>
                </a:lnTo>
                <a:lnTo>
                  <a:pt x="0" y="0"/>
                </a:lnTo>
                <a:close/>
              </a:path>
            </a:pathLst>
          </a:custGeom>
          <a:blipFill rotWithShape="1">
            <a:blip r:embed="rId2"/>
            <a:stretch>
              <a:fillRect l="-3000" t="-7000" r="-3000" b="-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p>
        </p:txBody>
      </p:sp>
      <p:sp>
        <p:nvSpPr>
          <p:cNvPr id="7" name="任意多边形 6"/>
          <p:cNvSpPr/>
          <p:nvPr/>
        </p:nvSpPr>
        <p:spPr>
          <a:xfrm>
            <a:off x="-25973" y="-14287"/>
            <a:ext cx="5305425" cy="4332685"/>
          </a:xfrm>
          <a:custGeom>
            <a:avLst/>
            <a:gdLst>
              <a:gd name="connsiteX0" fmla="*/ 0 w 11139"/>
              <a:gd name="connsiteY0" fmla="*/ 0 h 9097"/>
              <a:gd name="connsiteX1" fmla="*/ 9138 w 11139"/>
              <a:gd name="connsiteY1" fmla="*/ 9 h 9097"/>
              <a:gd name="connsiteX2" fmla="*/ 11139 w 11139"/>
              <a:gd name="connsiteY2" fmla="*/ 1979 h 9097"/>
              <a:gd name="connsiteX3" fmla="*/ 4067 w 11139"/>
              <a:gd name="connsiteY3" fmla="*/ 9097 h 9097"/>
              <a:gd name="connsiteX4" fmla="*/ 20 w 11139"/>
              <a:gd name="connsiteY4" fmla="*/ 5126 h 9097"/>
              <a:gd name="connsiteX5" fmla="*/ 0 w 11139"/>
              <a:gd name="connsiteY5" fmla="*/ 0 h 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9" h="9097">
                <a:moveTo>
                  <a:pt x="0" y="0"/>
                </a:moveTo>
                <a:lnTo>
                  <a:pt x="9138" y="9"/>
                </a:lnTo>
                <a:lnTo>
                  <a:pt x="11139" y="1979"/>
                </a:lnTo>
                <a:lnTo>
                  <a:pt x="4067" y="9097"/>
                </a:lnTo>
                <a:lnTo>
                  <a:pt x="20" y="5126"/>
                </a:lnTo>
                <a:lnTo>
                  <a:pt x="0" y="0"/>
                </a:lnTo>
                <a:close/>
              </a:path>
            </a:pathLst>
          </a:custGeom>
          <a:gradFill rotWithShape="1">
            <a:gsLst>
              <a:gs pos="12000">
                <a:srgbClr val="C02DC6">
                  <a:alpha val="50000"/>
                </a:srgbClr>
              </a:gs>
              <a:gs pos="81000">
                <a:srgbClr val="3D82AD">
                  <a:alpha val="89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p>
        </p:txBody>
      </p:sp>
      <p:sp>
        <p:nvSpPr>
          <p:cNvPr id="9" name="任意多边形 8"/>
          <p:cNvSpPr/>
          <p:nvPr/>
        </p:nvSpPr>
        <p:spPr>
          <a:xfrm rot="8160000">
            <a:off x="-454818" y="3609979"/>
            <a:ext cx="1537097" cy="1456135"/>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rgbClr val="C02DC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solidFill>
                <a:schemeClr val="tx1"/>
              </a:solidFill>
            </a:endParaRPr>
          </a:p>
        </p:txBody>
      </p:sp>
      <p:grpSp>
        <p:nvGrpSpPr>
          <p:cNvPr id="10" name="组合 9"/>
          <p:cNvGrpSpPr/>
          <p:nvPr/>
        </p:nvGrpSpPr>
        <p:grpSpPr>
          <a:xfrm>
            <a:off x="7874794" y="4098131"/>
            <a:ext cx="1515666" cy="991791"/>
            <a:chOff x="16535" y="8605"/>
            <a:chExt cx="3182" cy="2083"/>
          </a:xfrm>
        </p:grpSpPr>
        <p:sp>
          <p:nvSpPr>
            <p:cNvPr id="11" name="任意多边形 10"/>
            <p:cNvSpPr/>
            <p:nvPr/>
          </p:nvSpPr>
          <p:spPr>
            <a:xfrm rot="8160000">
              <a:off x="16535" y="8605"/>
              <a:ext cx="1065" cy="1007"/>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12" name="任意多边形 11"/>
            <p:cNvSpPr/>
            <p:nvPr/>
          </p:nvSpPr>
          <p:spPr>
            <a:xfrm rot="13440000" flipH="1">
              <a:off x="17925" y="8990"/>
              <a:ext cx="1792" cy="1697"/>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grpSp>
      <p:grpSp>
        <p:nvGrpSpPr>
          <p:cNvPr id="14" name="组合 13"/>
          <p:cNvGrpSpPr/>
          <p:nvPr/>
        </p:nvGrpSpPr>
        <p:grpSpPr>
          <a:xfrm>
            <a:off x="-372665" y="460772"/>
            <a:ext cx="6619875" cy="1922859"/>
            <a:chOff x="-783" y="968"/>
            <a:chExt cx="13900" cy="4038"/>
          </a:xfrm>
        </p:grpSpPr>
        <p:sp>
          <p:nvSpPr>
            <p:cNvPr id="15" name="矩形 14"/>
            <p:cNvSpPr/>
            <p:nvPr/>
          </p:nvSpPr>
          <p:spPr>
            <a:xfrm rot="18960000" flipV="1">
              <a:off x="4987" y="4870"/>
              <a:ext cx="8130" cy="136"/>
            </a:xfrm>
            <a:prstGeom prst="rect">
              <a:avLst/>
            </a:pr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 name="矩形 15"/>
            <p:cNvSpPr/>
            <p:nvPr/>
          </p:nvSpPr>
          <p:spPr>
            <a:xfrm rot="2640000" flipH="1" flipV="1">
              <a:off x="-783" y="4870"/>
              <a:ext cx="8130" cy="136"/>
            </a:xfrm>
            <a:prstGeom prst="rect">
              <a:avLst/>
            </a:pr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 name="任意多边形 16"/>
            <p:cNvSpPr/>
            <p:nvPr/>
          </p:nvSpPr>
          <p:spPr>
            <a:xfrm rot="18960000" flipH="1">
              <a:off x="-119" y="967"/>
              <a:ext cx="3212" cy="213"/>
            </a:xfrm>
            <a:custGeom>
              <a:avLst/>
              <a:gdLst>
                <a:gd name="connsiteX0" fmla="*/ 129 w 3212"/>
                <a:gd name="connsiteY0" fmla="*/ 0 h 213"/>
                <a:gd name="connsiteX1" fmla="*/ 3212 w 3212"/>
                <a:gd name="connsiteY1" fmla="*/ 77 h 213"/>
                <a:gd name="connsiteX2" fmla="*/ 3212 w 3212"/>
                <a:gd name="connsiteY2" fmla="*/ 213 h 213"/>
                <a:gd name="connsiteX3" fmla="*/ 0 w 3212"/>
                <a:gd name="connsiteY3" fmla="*/ 125 h 213"/>
                <a:gd name="connsiteX4" fmla="*/ 129 w 3212"/>
                <a:gd name="connsiteY4" fmla="*/ 0 h 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2" h="213">
                  <a:moveTo>
                    <a:pt x="129" y="0"/>
                  </a:moveTo>
                  <a:lnTo>
                    <a:pt x="3212" y="77"/>
                  </a:lnTo>
                  <a:lnTo>
                    <a:pt x="3212" y="213"/>
                  </a:lnTo>
                  <a:lnTo>
                    <a:pt x="0" y="125"/>
                  </a:lnTo>
                  <a:lnTo>
                    <a:pt x="129" y="0"/>
                  </a:lnTo>
                  <a:close/>
                </a:path>
              </a:pathLst>
            </a:cu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8" name="任意多边形 17"/>
            <p:cNvSpPr/>
            <p:nvPr/>
          </p:nvSpPr>
          <p:spPr>
            <a:xfrm rot="2640000">
              <a:off x="9297" y="981"/>
              <a:ext cx="3140" cy="205"/>
            </a:xfrm>
            <a:custGeom>
              <a:avLst/>
              <a:gdLst>
                <a:gd name="connsiteX0" fmla="*/ 118 w 3140"/>
                <a:gd name="connsiteY0" fmla="*/ 0 h 205"/>
                <a:gd name="connsiteX1" fmla="*/ 3140 w 3140"/>
                <a:gd name="connsiteY1" fmla="*/ 69 h 205"/>
                <a:gd name="connsiteX2" fmla="*/ 3140 w 3140"/>
                <a:gd name="connsiteY2" fmla="*/ 205 h 205"/>
                <a:gd name="connsiteX3" fmla="*/ 0 w 3140"/>
                <a:gd name="connsiteY3" fmla="*/ 114 h 205"/>
                <a:gd name="connsiteX4" fmla="*/ 118 w 3140"/>
                <a:gd name="connsiteY4" fmla="*/ 0 h 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 h="205">
                  <a:moveTo>
                    <a:pt x="118" y="0"/>
                  </a:moveTo>
                  <a:lnTo>
                    <a:pt x="3140" y="69"/>
                  </a:lnTo>
                  <a:lnTo>
                    <a:pt x="3140" y="205"/>
                  </a:lnTo>
                  <a:lnTo>
                    <a:pt x="0" y="114"/>
                  </a:lnTo>
                  <a:lnTo>
                    <a:pt x="118" y="0"/>
                  </a:lnTo>
                  <a:close/>
                </a:path>
              </a:pathLst>
            </a:custGeom>
            <a:solidFill>
              <a:srgbClr val="751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24" name="文本占位符 23"/>
          <p:cNvSpPr>
            <a:spLocks noGrp="1"/>
          </p:cNvSpPr>
          <p:nvPr>
            <p:ph type="body" sz="quarter" idx="12"/>
          </p:nvPr>
        </p:nvSpPr>
        <p:spPr>
          <a:xfrm>
            <a:off x="4889500" y="2543870"/>
            <a:ext cx="3238500" cy="887413"/>
          </a:xfrm>
        </p:spPr>
        <p:txBody>
          <a:bodyPr/>
          <a:lstStyle>
            <a:lvl1pPr algn="dist">
              <a:defRPr lang="zh-CN" altLang="en-US" sz="3600" b="1" kern="1200" smtClean="0">
                <a:solidFill>
                  <a:schemeClr val="tx1"/>
                </a:solidFill>
                <a:latin typeface="黑体" panose="02010609060101010101" charset="-122"/>
                <a:ea typeface="黑体" panose="02010609060101010101" charset="-122"/>
                <a:cs typeface="+mn-cs"/>
              </a:defRPr>
            </a:lvl1pPr>
          </a:lstStyle>
          <a:p>
            <a:pPr marL="0" lvl="0" indent="0" algn="ctr" defTabSz="685800" rtl="0" eaLnBrk="1" fontAlgn="base" latinLnBrk="0" hangingPunct="1">
              <a:lnSpc>
                <a:spcPct val="100000"/>
              </a:lnSpc>
              <a:spcBef>
                <a:spcPct val="0"/>
              </a:spcBef>
              <a:spcAft>
                <a:spcPct val="0"/>
              </a:spcAft>
              <a:buFontTx/>
              <a:buNone/>
            </a:pPr>
            <a:r>
              <a:rPr lang="zh-CN" altLang="en-US"/>
              <a:t>单击此处编辑母版文本样式</a:t>
            </a:r>
          </a:p>
        </p:txBody>
      </p:sp>
      <p:sp>
        <p:nvSpPr>
          <p:cNvPr id="26" name="文本占位符 25"/>
          <p:cNvSpPr>
            <a:spLocks noGrp="1"/>
          </p:cNvSpPr>
          <p:nvPr>
            <p:ph type="body" sz="quarter" idx="13"/>
          </p:nvPr>
        </p:nvSpPr>
        <p:spPr>
          <a:xfrm>
            <a:off x="3074990" y="436582"/>
            <a:ext cx="1601787" cy="1163637"/>
          </a:xfrm>
        </p:spPr>
        <p:txBody>
          <a:bodyPr/>
          <a:lstStyle>
            <a:lvl1pPr marL="0" indent="0" algn="l" defTabSz="685800" rtl="0" eaLnBrk="1" fontAlgn="base" latinLnBrk="0" hangingPunct="1">
              <a:lnSpc>
                <a:spcPct val="100000"/>
              </a:lnSpc>
              <a:spcBef>
                <a:spcPct val="0"/>
              </a:spcBef>
              <a:spcAft>
                <a:spcPct val="0"/>
              </a:spcAft>
              <a:buFontTx/>
              <a:buNone/>
              <a:defRPr lang="zh-CN" altLang="en-US" sz="8600" kern="1200" smtClean="0">
                <a:solidFill>
                  <a:schemeClr val="bg1"/>
                </a:solidFill>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211480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7" presetClass="entr" presetSubtype="8" fill="hold" grpId="0" nodeType="withEffect">
                                  <p:stCondLst>
                                    <p:cond delay="0"/>
                                  </p:stCondLst>
                                  <p:childTnLst>
                                    <p:set>
                                      <p:cBhvr>
                                        <p:cTn id="9" dur="500"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0-#ppt_w/2"/>
                                          </p:val>
                                        </p:tav>
                                        <p:tav tm="100000">
                                          <p:val>
                                            <p:strVal val="#ppt_x"/>
                                          </p:val>
                                        </p:tav>
                                      </p:tavLst>
                                    </p:anim>
                                    <p:anim calcmode="lin" valueType="num">
                                      <p:cBhvr additive="base">
                                        <p:cTn id="11" dur="500" fill="hold"/>
                                        <p:tgtEl>
                                          <p:spTgt spid="9"/>
                                        </p:tgtEl>
                                        <p:attrNameLst>
                                          <p:attrName>ppt_y</p:attrName>
                                        </p:attrNameLst>
                                      </p:cBhvr>
                                      <p:tavLst>
                                        <p:tav tm="0">
                                          <p:val>
                                            <p:strVal val="#ppt_y"/>
                                          </p:val>
                                        </p:tav>
                                        <p:tav tm="100000">
                                          <p:val>
                                            <p:strVal val="#ppt_y"/>
                                          </p:val>
                                        </p:tav>
                                      </p:tavLst>
                                    </p:anim>
                                  </p:childTnLst>
                                </p:cTn>
                              </p:par>
                              <p:par>
                                <p:cTn id="12" presetID="7" presetClass="entr" presetSubtype="2" fill="hold" nodeType="withEffect">
                                  <p:stCondLst>
                                    <p:cond delay="0"/>
                                  </p:stCondLst>
                                  <p:childTnLst>
                                    <p:set>
                                      <p:cBhvr>
                                        <p:cTn id="13" dur="500"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382962A9-209C-4D81-809B-3302D00CAF5B}" type="datetime1">
              <a:rPr lang="zh-CN" altLang="en-US" strike="noStrike" noProof="1" smtClean="0">
                <a:latin typeface="+mn-lt"/>
                <a:ea typeface="+mn-ea"/>
                <a:cs typeface="+mn-cs"/>
              </a:rPr>
              <a:t>2022/7/17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内容占位符 3"/>
          <p:cNvSpPr>
            <a:spLocks noGrp="1"/>
          </p:cNvSpPr>
          <p:nvPr>
            <p:ph sz="half" idx="2"/>
          </p:nvPr>
        </p:nvSpPr>
        <p:spPr>
          <a:xfrm>
            <a:off x="4629150" y="1369219"/>
            <a:ext cx="3886200" cy="3263504"/>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nvPr>
        </p:nvSpPr>
        <p:spPr/>
        <p:txBody>
          <a:bodyPr/>
          <a:lstStyle/>
          <a:p>
            <a:pPr fontAlgn="auto"/>
            <a:fld id="{0ED7A07A-BC74-4815-9AAD-1EEFA22F4A70}" type="datetime1">
              <a:rPr lang="zh-CN" altLang="en-US" strike="noStrike" noProof="1" smtClean="0">
                <a:latin typeface="+mn-lt"/>
                <a:ea typeface="+mn-ea"/>
                <a:cs typeface="+mn-cs"/>
              </a:rPr>
              <a:t>2022/7/17</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7"/>
            <a:ext cx="7886700" cy="994172"/>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90085"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fontAlgn="auto"/>
            <a:r>
              <a:rPr lang="zh-CN" altLang="en-US" strike="noStrike" noProof="1"/>
              <a:t>单击此处编辑母版文本样式</a:t>
            </a:r>
          </a:p>
        </p:txBody>
      </p:sp>
      <p:sp>
        <p:nvSpPr>
          <p:cNvPr id="4" name="内容占位符 3"/>
          <p:cNvSpPr>
            <a:spLocks noGrp="1"/>
          </p:cNvSpPr>
          <p:nvPr>
            <p:ph sz="half" idx="2"/>
          </p:nvPr>
        </p:nvSpPr>
        <p:spPr>
          <a:xfrm>
            <a:off x="890085" y="1999034"/>
            <a:ext cx="3655181" cy="2643213"/>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fontAlgn="auto"/>
            <a:r>
              <a:rPr lang="zh-CN" altLang="en-US" strike="noStrike" noProof="1"/>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7" name="日期占位符 6"/>
          <p:cNvSpPr>
            <a:spLocks noGrp="1"/>
          </p:cNvSpPr>
          <p:nvPr>
            <p:ph type="dt" sz="half" idx="10"/>
          </p:nvPr>
        </p:nvSpPr>
        <p:spPr/>
        <p:txBody>
          <a:bodyPr/>
          <a:lstStyle/>
          <a:p>
            <a:pPr fontAlgn="auto"/>
            <a:fld id="{338B9B29-E8F5-4738-B35C-EAEC33CEC292}" type="datetime1">
              <a:rPr lang="zh-CN" altLang="en-US" strike="noStrike" noProof="1" smtClean="0">
                <a:latin typeface="+mn-lt"/>
                <a:ea typeface="+mn-ea"/>
                <a:cs typeface="+mn-cs"/>
              </a:rPr>
              <a:t>2022/7/17</a:t>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Tree>
  </p:cSld>
  <p:clrMapOvr>
    <a:masterClrMapping/>
  </p:clrMapOvr>
  <p:transition>
    <p:cover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ransition>
    <p:cover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p:txBody>
          <a:bodyPr/>
          <a:lstStyle/>
          <a:p>
            <a:pPr fontAlgn="base"/>
            <a:endParaRPr lang="zh-CN" altLang="en-US" strike="noStrike" noProof="1"/>
          </a:p>
        </p:txBody>
      </p:sp>
    </p:spTree>
  </p:cSld>
  <p:clrMapOvr>
    <a:masterClrMapping/>
  </p:clrMapOvr>
  <p:transition>
    <p:cover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课件内容">
    <p:spTree>
      <p:nvGrpSpPr>
        <p:cNvPr id="1" name=""/>
        <p:cNvGrpSpPr/>
        <p:nvPr/>
      </p:nvGrpSpPr>
      <p:grpSpPr>
        <a:xfrm>
          <a:off x="0" y="0"/>
          <a:ext cx="0" cy="0"/>
          <a:chOff x="0" y="0"/>
          <a:chExt cx="0" cy="0"/>
        </a:xfrm>
      </p:grpSpPr>
      <p:sp>
        <p:nvSpPr>
          <p:cNvPr id="13" name="文本占位符 12"/>
          <p:cNvSpPr>
            <a:spLocks noGrp="1"/>
          </p:cNvSpPr>
          <p:nvPr>
            <p:ph type="body" sz="quarter" idx="10" hasCustomPrompt="1"/>
          </p:nvPr>
        </p:nvSpPr>
        <p:spPr>
          <a:xfrm>
            <a:off x="1151467" y="217337"/>
            <a:ext cx="6246153" cy="500137"/>
          </a:xfrm>
          <a:noFill/>
          <a:ln w="9525">
            <a:noFill/>
          </a:ln>
          <a:effectLst>
            <a:outerShdw blurRad="50800" dist="38100" dir="2700000" algn="tl" rotWithShape="0">
              <a:prstClr val="black">
                <a:alpha val="40000"/>
              </a:prstClr>
            </a:outerShdw>
          </a:effectLst>
        </p:spPr>
        <p:txBody>
          <a:bodyPr wrap="square" anchor="t">
            <a:spAutoFit/>
          </a:bodyPr>
          <a:lstStyle>
            <a:lvl1pPr marL="171450" indent="-171450" algn="l">
              <a:buNone/>
              <a:defRPr lang="zh-CN" altLang="en-US" sz="2800" b="1" smtClean="0">
                <a:gradFill>
                  <a:gsLst>
                    <a:gs pos="0">
                      <a:srgbClr val="751D74"/>
                    </a:gs>
                    <a:gs pos="50000">
                      <a:srgbClr val="791D79"/>
                    </a:gs>
                    <a:gs pos="100000">
                      <a:srgbClr val="CC66FF"/>
                    </a:gs>
                  </a:gsLst>
                  <a:lin ang="5400000" scaled="0"/>
                </a:gradFill>
                <a:latin typeface="黑体" panose="02010609060101010101" charset="-122"/>
                <a:ea typeface="黑体" panose="02010609060101010101" charset="-122"/>
              </a:defRPr>
            </a:lvl1pPr>
          </a:lstStyle>
          <a:p>
            <a:pPr marL="0" lvl="0" indent="0" fontAlgn="base">
              <a:lnSpc>
                <a:spcPct val="100000"/>
              </a:lnSpc>
              <a:spcBef>
                <a:spcPct val="0"/>
              </a:spcBef>
              <a:spcAft>
                <a:spcPct val="0"/>
              </a:spcAft>
            </a:pPr>
            <a:r>
              <a:rPr lang="zh-CN" altLang="en-US"/>
              <a:t>单击此处编辑三级标题</a:t>
            </a:r>
          </a:p>
        </p:txBody>
      </p:sp>
      <p:sp>
        <p:nvSpPr>
          <p:cNvPr id="5" name="任意多边形 4"/>
          <p:cNvSpPr/>
          <p:nvPr/>
        </p:nvSpPr>
        <p:spPr>
          <a:xfrm rot="8160000">
            <a:off x="-3434" y="54973"/>
            <a:ext cx="862025" cy="824864"/>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rgbClr val="C02DC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endParaRPr lang="zh-CN" altLang="en-US" strike="noStrike" noProof="1">
              <a:solidFill>
                <a:schemeClr val="tx1"/>
              </a:solidFill>
            </a:endParaRPr>
          </a:p>
        </p:txBody>
      </p:sp>
      <p:sp>
        <p:nvSpPr>
          <p:cNvPr id="8" name="任意多边形 7"/>
          <p:cNvSpPr/>
          <p:nvPr/>
        </p:nvSpPr>
        <p:spPr>
          <a:xfrm rot="8160000">
            <a:off x="7874793" y="4098131"/>
            <a:ext cx="507286" cy="479469"/>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9" name="任意多边形 8"/>
          <p:cNvSpPr/>
          <p:nvPr/>
        </p:nvSpPr>
        <p:spPr>
          <a:xfrm rot="13440000" flipH="1">
            <a:off x="8638287" y="4282510"/>
            <a:ext cx="853574" cy="808003"/>
          </a:xfrm>
          <a:custGeom>
            <a:avLst/>
            <a:gdLst>
              <a:gd name="connsiteX0" fmla="*/ 9 w 3229"/>
              <a:gd name="connsiteY0" fmla="*/ 0 h 3056"/>
              <a:gd name="connsiteX1" fmla="*/ 2504 w 3229"/>
              <a:gd name="connsiteY1" fmla="*/ 0 h 3056"/>
              <a:gd name="connsiteX2" fmla="*/ 3229 w 3229"/>
              <a:gd name="connsiteY2" fmla="*/ 663 h 3056"/>
              <a:gd name="connsiteX3" fmla="*/ 614 w 3229"/>
              <a:gd name="connsiteY3" fmla="*/ 605 h 3056"/>
              <a:gd name="connsiteX4" fmla="*/ 668 w 3229"/>
              <a:gd name="connsiteY4" fmla="*/ 3056 h 3056"/>
              <a:gd name="connsiteX5" fmla="*/ 0 w 3229"/>
              <a:gd name="connsiteY5" fmla="*/ 2453 h 3056"/>
              <a:gd name="connsiteX6" fmla="*/ 9 w 3229"/>
              <a:gd name="connsiteY6" fmla="*/ 0 h 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9" h="3056">
                <a:moveTo>
                  <a:pt x="9" y="0"/>
                </a:moveTo>
                <a:lnTo>
                  <a:pt x="2504" y="0"/>
                </a:lnTo>
                <a:lnTo>
                  <a:pt x="3229" y="663"/>
                </a:lnTo>
                <a:lnTo>
                  <a:pt x="614" y="605"/>
                </a:lnTo>
                <a:lnTo>
                  <a:pt x="668" y="3056"/>
                </a:lnTo>
                <a:lnTo>
                  <a:pt x="0" y="2453"/>
                </a:lnTo>
                <a:lnTo>
                  <a:pt x="9"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solidFill>
            </a:endParaRPr>
          </a:p>
        </p:txBody>
      </p:sp>
      <p:sp>
        <p:nvSpPr>
          <p:cNvPr id="3" name="内容占位符 2"/>
          <p:cNvSpPr>
            <a:spLocks noGrp="1"/>
          </p:cNvSpPr>
          <p:nvPr>
            <p:ph sz="quarter" idx="11"/>
          </p:nvPr>
        </p:nvSpPr>
        <p:spPr>
          <a:xfrm>
            <a:off x="854145" y="1064124"/>
            <a:ext cx="7137400" cy="3507876"/>
          </a:xfrm>
        </p:spPr>
        <p:txBody>
          <a:bodyPr/>
          <a:lstStyle>
            <a:lvl1pPr>
              <a:lnSpc>
                <a:spcPct val="150000"/>
              </a:lnSpc>
              <a:defRPr sz="2400" b="0">
                <a:effectLst/>
                <a:latin typeface="黑体" pitchFamily="49" charset="-122"/>
                <a:ea typeface="黑体" pitchFamily="49" charset="-122"/>
              </a:defRPr>
            </a:lvl1pPr>
            <a:lvl2pPr>
              <a:lnSpc>
                <a:spcPct val="150000"/>
              </a:lnSpc>
              <a:defRPr sz="2000" b="0">
                <a:effectLst/>
                <a:latin typeface="黑体" pitchFamily="49" charset="-122"/>
                <a:ea typeface="黑体" pitchFamily="49" charset="-122"/>
              </a:defRPr>
            </a:lvl2pPr>
            <a:lvl3pPr>
              <a:lnSpc>
                <a:spcPct val="150000"/>
              </a:lnSpc>
              <a:defRPr sz="1600" b="0">
                <a:effectLst/>
                <a:latin typeface="黑体" pitchFamily="49" charset="-122"/>
                <a:ea typeface="黑体" pitchFamily="49" charset="-122"/>
              </a:defRPr>
            </a:lvl3pPr>
            <a:lvl4pPr>
              <a:lnSpc>
                <a:spcPct val="150000"/>
              </a:lnSpc>
              <a:defRPr sz="1600" b="0">
                <a:effectLst/>
                <a:latin typeface="黑体" pitchFamily="49" charset="-122"/>
                <a:ea typeface="黑体" pitchFamily="49" charset="-122"/>
              </a:defRPr>
            </a:lvl4pPr>
            <a:lvl5pPr>
              <a:lnSpc>
                <a:spcPct val="150000"/>
              </a:lnSpc>
              <a:defRPr sz="1600" b="0">
                <a:effectLst/>
                <a:latin typeface="黑体" pitchFamily="49" charset="-122"/>
                <a:ea typeface="黑体"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9719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grpId="0" nodeType="withEffect">
                                  <p:stCondLst>
                                    <p:cond delay="0"/>
                                  </p:stCondLst>
                                  <p:childTnLst>
                                    <p:set>
                                      <p:cBhvr>
                                        <p:cTn id="6" dur="500"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7"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7" presetClass="entr" presetSubtype="8" fill="hold" grpId="0" nodeType="withEffect">
                                  <p:stCondLst>
                                    <p:cond delay="0"/>
                                  </p:stCondLst>
                                  <p:childTnLst>
                                    <p:set>
                                      <p:cBhvr>
                                        <p:cTn id="14" dur="500"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fade">
                                      <p:cBhvr>
                                        <p:cTn id="19"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5" grpId="0" animBg="1"/>
      <p:bldP spid="8" grpId="0" animBg="1"/>
      <p:bldP spid="9" grpId="0" animBg="1"/>
    </p:bld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13" name="流程图: 合并 12"/>
          <p:cNvSpPr/>
          <p:nvPr/>
        </p:nvSpPr>
        <p:spPr>
          <a:xfrm>
            <a:off x="1838756" y="2311104"/>
            <a:ext cx="529379" cy="333912"/>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32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ndParaRPr>
          </a:p>
        </p:txBody>
      </p:sp>
      <p:cxnSp>
        <p:nvCxnSpPr>
          <p:cNvPr id="11" name="直接连接符 10"/>
          <p:cNvCxnSpPr/>
          <p:nvPr/>
        </p:nvCxnSpPr>
        <p:spPr>
          <a:xfrm flipV="1">
            <a:off x="2368133" y="1661832"/>
            <a:ext cx="783688" cy="983185"/>
          </a:xfrm>
          <a:prstGeom prst="line">
            <a:avLst/>
          </a:prstGeom>
        </p:spPr>
        <p:style>
          <a:lnRef idx="1">
            <a:schemeClr val="accent4"/>
          </a:lnRef>
          <a:fillRef idx="0">
            <a:schemeClr val="accent4"/>
          </a:fillRef>
          <a:effectRef idx="0">
            <a:schemeClr val="accent4"/>
          </a:effectRef>
          <a:fontRef idx="minor">
            <a:schemeClr val="tx1"/>
          </a:fontRef>
        </p:style>
      </p:cxnSp>
      <p:sp>
        <p:nvSpPr>
          <p:cNvPr id="14" name="文本占位符 31"/>
          <p:cNvSpPr>
            <a:spLocks noGrp="1"/>
          </p:cNvSpPr>
          <p:nvPr>
            <p:ph type="body" sz="quarter" idx="10" hasCustomPrompt="1"/>
          </p:nvPr>
        </p:nvSpPr>
        <p:spPr>
          <a:xfrm>
            <a:off x="3261152" y="1794391"/>
            <a:ext cx="3457701" cy="800930"/>
          </a:xfrm>
        </p:spPr>
        <p:txBody>
          <a:bodyPr/>
          <a:lstStyle>
            <a:lvl1pPr marL="0" indent="0" algn="ctr" defTabSz="685800" rtl="0" eaLnBrk="1" fontAlgn="base" latinLnBrk="0" hangingPunct="1">
              <a:lnSpc>
                <a:spcPct val="100000"/>
              </a:lnSpc>
              <a:spcBef>
                <a:spcPct val="0"/>
              </a:spcBef>
              <a:spcAft>
                <a:spcPct val="0"/>
              </a:spcAft>
              <a:buFontTx/>
              <a:buNone/>
              <a:defRPr lang="zh-CN" altLang="en-US" sz="3600" b="1" kern="1200" spc="300">
                <a:gradFill>
                  <a:gsLst>
                    <a:gs pos="0">
                      <a:srgbClr val="CC66FF"/>
                    </a:gs>
                    <a:gs pos="14000">
                      <a:srgbClr val="9628A0">
                        <a:shade val="67500"/>
                        <a:satMod val="115000"/>
                      </a:srgbClr>
                    </a:gs>
                    <a:gs pos="69000">
                      <a:srgbClr val="751D74"/>
                    </a:gs>
                    <a:gs pos="100000">
                      <a:srgbClr val="CC66FF"/>
                    </a:gs>
                  </a:gsLst>
                  <a:path path="circle">
                    <a:fillToRect t="100000" r="100000"/>
                  </a:path>
                </a:gradFill>
                <a:effectLst>
                  <a:outerShdw blurRad="50800" dist="38100" algn="l"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编辑二级标题</a:t>
            </a:r>
          </a:p>
        </p:txBody>
      </p:sp>
      <p:pic>
        <p:nvPicPr>
          <p:cNvPr id="15" name="图片 3" descr="1010-04"/>
          <p:cNvPicPr>
            <a:picLocks noChangeAspect="1"/>
          </p:cNvPicPr>
          <p:nvPr/>
        </p:nvPicPr>
        <p:blipFill rotWithShape="1">
          <a:blip r:embed="rId2" cstate="email"/>
          <a:srcRect/>
          <a:stretch>
            <a:fillRect/>
          </a:stretch>
        </p:blipFill>
        <p:spPr>
          <a:xfrm>
            <a:off x="320280" y="7419"/>
            <a:ext cx="1974056" cy="715618"/>
          </a:xfrm>
          <a:prstGeom prst="rect">
            <a:avLst/>
          </a:prstGeom>
          <a:noFill/>
          <a:ln w="9525">
            <a:noFill/>
          </a:ln>
        </p:spPr>
      </p:pic>
      <p:pic>
        <p:nvPicPr>
          <p:cNvPr id="16" name="图片 4" descr="1010-04"/>
          <p:cNvPicPr>
            <a:picLocks noChangeAspect="1"/>
          </p:cNvPicPr>
          <p:nvPr/>
        </p:nvPicPr>
        <p:blipFill rotWithShape="1">
          <a:blip r:embed="rId3" cstate="email"/>
          <a:srcRect/>
          <a:stretch>
            <a:fillRect/>
          </a:stretch>
        </p:blipFill>
        <p:spPr>
          <a:xfrm rot="10800000">
            <a:off x="6881814" y="4419204"/>
            <a:ext cx="2022872" cy="730526"/>
          </a:xfrm>
          <a:prstGeom prst="rect">
            <a:avLst/>
          </a:prstGeom>
          <a:noFill/>
          <a:ln w="9525">
            <a:noFill/>
          </a:ln>
        </p:spPr>
      </p:pic>
      <p:pic>
        <p:nvPicPr>
          <p:cNvPr id="17" name="图片 16" descr="标准-02"/>
          <p:cNvPicPr>
            <a:picLocks noChangeAspect="1"/>
          </p:cNvPicPr>
          <p:nvPr/>
        </p:nvPicPr>
        <p:blipFill>
          <a:blip r:embed="rId4" cstate="email"/>
          <a:stretch>
            <a:fillRect/>
          </a:stretch>
        </p:blipFill>
        <p:spPr>
          <a:xfrm>
            <a:off x="142858" y="4309955"/>
            <a:ext cx="3130153" cy="826294"/>
          </a:xfrm>
          <a:prstGeom prst="rect">
            <a:avLst/>
          </a:prstGeom>
          <a:noFill/>
          <a:ln w="9525">
            <a:noFill/>
          </a:ln>
        </p:spPr>
      </p:pic>
      <p:sp>
        <p:nvSpPr>
          <p:cNvPr id="20" name="文本占位符 19"/>
          <p:cNvSpPr>
            <a:spLocks noGrp="1"/>
          </p:cNvSpPr>
          <p:nvPr>
            <p:ph type="body" sz="quarter" idx="11"/>
          </p:nvPr>
        </p:nvSpPr>
        <p:spPr>
          <a:xfrm>
            <a:off x="1794475" y="1677648"/>
            <a:ext cx="863600" cy="769937"/>
          </a:xfrm>
        </p:spPr>
        <p:txBody>
          <a:bodyPr/>
          <a:lstStyle>
            <a:lvl1pPr marL="0" indent="0" algn="l" defTabSz="685800" rtl="0" eaLnBrk="1" fontAlgn="base" latinLnBrk="0" hangingPunct="1">
              <a:lnSpc>
                <a:spcPct val="100000"/>
              </a:lnSpc>
              <a:spcBef>
                <a:spcPct val="0"/>
              </a:spcBef>
              <a:spcAft>
                <a:spcPct val="0"/>
              </a:spcAft>
              <a:buFontTx/>
              <a:buNone/>
              <a:defRPr lang="zh-CN" altLang="en-US" sz="3600" b="1" kern="1200" smtClean="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141365315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目录1">
    <p:spTree>
      <p:nvGrpSpPr>
        <p:cNvPr id="1" name=""/>
        <p:cNvGrpSpPr/>
        <p:nvPr/>
      </p:nvGrpSpPr>
      <p:grpSpPr>
        <a:xfrm>
          <a:off x="0" y="0"/>
          <a:ext cx="0" cy="0"/>
          <a:chOff x="0" y="0"/>
          <a:chExt cx="0" cy="0"/>
        </a:xfrm>
      </p:grpSpPr>
      <p:grpSp>
        <p:nvGrpSpPr>
          <p:cNvPr id="6" name="组合 5"/>
          <p:cNvGrpSpPr/>
          <p:nvPr/>
        </p:nvGrpSpPr>
        <p:grpSpPr>
          <a:xfrm>
            <a:off x="4366189" y="1547276"/>
            <a:ext cx="704394" cy="542099"/>
            <a:chOff x="9827" y="2189"/>
            <a:chExt cx="1478" cy="1137"/>
          </a:xfrm>
        </p:grpSpPr>
        <p:grpSp>
          <p:nvGrpSpPr>
            <p:cNvPr id="7" name="组合 15"/>
            <p:cNvGrpSpPr/>
            <p:nvPr/>
          </p:nvGrpSpPr>
          <p:grpSpPr>
            <a:xfrm>
              <a:off x="9827" y="2189"/>
              <a:ext cx="1380" cy="1137"/>
              <a:chOff x="9827" y="2189"/>
              <a:chExt cx="1380" cy="1137"/>
            </a:xfrm>
          </p:grpSpPr>
          <p:sp>
            <p:nvSpPr>
              <p:cNvPr id="9" name="文本框 5"/>
              <p:cNvSpPr txBox="1"/>
              <p:nvPr/>
            </p:nvSpPr>
            <p:spPr>
              <a:xfrm>
                <a:off x="9827" y="2189"/>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352370" y="2302179"/>
            <a:ext cx="718215" cy="546733"/>
            <a:chOff x="9798" y="3774"/>
            <a:chExt cx="1507" cy="1148"/>
          </a:xfrm>
        </p:grpSpPr>
        <p:sp>
          <p:nvSpPr>
            <p:cNvPr id="13" name="文本框 12"/>
            <p:cNvSpPr txBox="1"/>
            <p:nvPr/>
          </p:nvSpPr>
          <p:spPr>
            <a:xfrm>
              <a:off x="9798"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366189" y="3118948"/>
            <a:ext cx="704394" cy="532922"/>
            <a:chOff x="9827" y="5489"/>
            <a:chExt cx="1478" cy="1119"/>
          </a:xfrm>
        </p:grpSpPr>
        <p:sp>
          <p:nvSpPr>
            <p:cNvPr id="18" name="文本框 22"/>
            <p:cNvSpPr txBox="1"/>
            <p:nvPr/>
          </p:nvSpPr>
          <p:spPr>
            <a:xfrm>
              <a:off x="9827"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0" name="矩形 29"/>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
        <p:nvSpPr>
          <p:cNvPr id="32" name="文本占位符 31"/>
          <p:cNvSpPr>
            <a:spLocks noGrp="1"/>
          </p:cNvSpPr>
          <p:nvPr>
            <p:ph type="body" sz="quarter" idx="10"/>
          </p:nvPr>
        </p:nvSpPr>
        <p:spPr>
          <a:xfrm>
            <a:off x="5112968" y="1651766"/>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08000" y="2471735"/>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17939" y="3246975"/>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章节目录1">
    <p:spTree>
      <p:nvGrpSpPr>
        <p:cNvPr id="1" name=""/>
        <p:cNvGrpSpPr/>
        <p:nvPr/>
      </p:nvGrpSpPr>
      <p:grpSpPr>
        <a:xfrm>
          <a:off x="0" y="0"/>
          <a:ext cx="0" cy="0"/>
          <a:chOff x="0" y="0"/>
          <a:chExt cx="0" cy="0"/>
        </a:xfrm>
      </p:grpSpPr>
      <p:grpSp>
        <p:nvGrpSpPr>
          <p:cNvPr id="6" name="组合 5"/>
          <p:cNvGrpSpPr/>
          <p:nvPr/>
        </p:nvGrpSpPr>
        <p:grpSpPr>
          <a:xfrm>
            <a:off x="4366189" y="1131590"/>
            <a:ext cx="704394" cy="542099"/>
            <a:chOff x="9827" y="2189"/>
            <a:chExt cx="1478" cy="1137"/>
          </a:xfrm>
        </p:grpSpPr>
        <p:grpSp>
          <p:nvGrpSpPr>
            <p:cNvPr id="7" name="组合 15"/>
            <p:cNvGrpSpPr/>
            <p:nvPr/>
          </p:nvGrpSpPr>
          <p:grpSpPr>
            <a:xfrm>
              <a:off x="9827" y="2189"/>
              <a:ext cx="1380" cy="1137"/>
              <a:chOff x="9827" y="2189"/>
              <a:chExt cx="1380" cy="1137"/>
            </a:xfrm>
          </p:grpSpPr>
          <p:sp>
            <p:nvSpPr>
              <p:cNvPr id="9" name="文本框 5"/>
              <p:cNvSpPr txBox="1"/>
              <p:nvPr/>
            </p:nvSpPr>
            <p:spPr>
              <a:xfrm>
                <a:off x="9827" y="2189"/>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352370" y="1886493"/>
            <a:ext cx="718215" cy="546733"/>
            <a:chOff x="9798" y="3774"/>
            <a:chExt cx="1507" cy="1148"/>
          </a:xfrm>
        </p:grpSpPr>
        <p:sp>
          <p:nvSpPr>
            <p:cNvPr id="13" name="文本框 12"/>
            <p:cNvSpPr txBox="1"/>
            <p:nvPr/>
          </p:nvSpPr>
          <p:spPr>
            <a:xfrm>
              <a:off x="9798"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366189" y="2703262"/>
            <a:ext cx="704394" cy="532922"/>
            <a:chOff x="9827" y="5489"/>
            <a:chExt cx="1478" cy="1119"/>
          </a:xfrm>
        </p:grpSpPr>
        <p:sp>
          <p:nvSpPr>
            <p:cNvPr id="18" name="文本框 22"/>
            <p:cNvSpPr txBox="1"/>
            <p:nvPr/>
          </p:nvSpPr>
          <p:spPr>
            <a:xfrm>
              <a:off x="9827"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0" name="矩形 29"/>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
        <p:nvSpPr>
          <p:cNvPr id="32" name="文本占位符 31"/>
          <p:cNvSpPr>
            <a:spLocks noGrp="1"/>
          </p:cNvSpPr>
          <p:nvPr>
            <p:ph type="body" sz="quarter" idx="10"/>
          </p:nvPr>
        </p:nvSpPr>
        <p:spPr>
          <a:xfrm>
            <a:off x="5112968" y="1236080"/>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08000" y="2056049"/>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17939" y="2831289"/>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22" name="组合 21">
            <a:extLst>
              <a:ext uri="{FF2B5EF4-FFF2-40B4-BE49-F238E27FC236}">
                <a16:creationId xmlns="" xmlns:a16="http://schemas.microsoft.com/office/drawing/2014/main" id="{5DA632AF-FE91-4930-A44D-6FEC32FE2A48}"/>
              </a:ext>
            </a:extLst>
          </p:cNvPr>
          <p:cNvGrpSpPr/>
          <p:nvPr userDrawn="1"/>
        </p:nvGrpSpPr>
        <p:grpSpPr>
          <a:xfrm>
            <a:off x="4355976" y="3478988"/>
            <a:ext cx="704394" cy="532922"/>
            <a:chOff x="9827" y="5489"/>
            <a:chExt cx="1478" cy="1119"/>
          </a:xfrm>
        </p:grpSpPr>
        <p:sp>
          <p:nvSpPr>
            <p:cNvPr id="23" name="文本框 22">
              <a:extLst>
                <a:ext uri="{FF2B5EF4-FFF2-40B4-BE49-F238E27FC236}">
                  <a16:creationId xmlns="" xmlns:a16="http://schemas.microsoft.com/office/drawing/2014/main" id="{77E6B527-9D14-41F1-A900-2DCA89DC2265}"/>
                </a:ext>
              </a:extLst>
            </p:cNvPr>
            <p:cNvSpPr txBox="1"/>
            <p:nvPr/>
          </p:nvSpPr>
          <p:spPr>
            <a:xfrm>
              <a:off x="9827" y="5489"/>
              <a:ext cx="1380" cy="969"/>
            </a:xfrm>
            <a:prstGeom prst="rect">
              <a:avLst/>
            </a:prstGeom>
            <a:noFill/>
            <a:ln w="9525">
              <a:noFill/>
            </a:ln>
          </p:spPr>
          <p:txBody>
            <a:bodyPr wrap="square" anchor="t">
              <a:spAutoFit/>
            </a:bodyPr>
            <a:lstStyle/>
            <a:p>
              <a:r>
                <a:rPr lang="en-US" altLang="zh-CN" sz="2400" b="1" dirty="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rPr>
                <a:t>04</a:t>
              </a:r>
            </a:p>
          </p:txBody>
        </p:sp>
        <p:sp>
          <p:nvSpPr>
            <p:cNvPr id="24" name="流程图: 合并 23">
              <a:extLst>
                <a:ext uri="{FF2B5EF4-FFF2-40B4-BE49-F238E27FC236}">
                  <a16:creationId xmlns="" xmlns:a16="http://schemas.microsoft.com/office/drawing/2014/main" id="{0FA8AACC-20C1-4EDE-A9B1-8C029806702C}"/>
                </a:ext>
              </a:extLst>
            </p:cNvPr>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endParaRPr>
            </a:p>
          </p:txBody>
        </p:sp>
        <p:cxnSp>
          <p:nvCxnSpPr>
            <p:cNvPr id="25" name="直接连接符 24">
              <a:extLst>
                <a:ext uri="{FF2B5EF4-FFF2-40B4-BE49-F238E27FC236}">
                  <a16:creationId xmlns="" xmlns:a16="http://schemas.microsoft.com/office/drawing/2014/main" id="{09895A68-15B4-4078-9C5D-8816B98B0187}"/>
                </a:ext>
              </a:extLst>
            </p:cNvPr>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26" name="文本占位符 31">
            <a:extLst>
              <a:ext uri="{FF2B5EF4-FFF2-40B4-BE49-F238E27FC236}">
                <a16:creationId xmlns="" xmlns:a16="http://schemas.microsoft.com/office/drawing/2014/main" id="{FDE4AA09-0E54-4CF6-B571-CE70554A5927}"/>
              </a:ext>
            </a:extLst>
          </p:cNvPr>
          <p:cNvSpPr>
            <a:spLocks noGrp="1"/>
          </p:cNvSpPr>
          <p:nvPr>
            <p:ph type="body" sz="quarter" idx="13"/>
          </p:nvPr>
        </p:nvSpPr>
        <p:spPr>
          <a:xfrm>
            <a:off x="5107726" y="3607015"/>
            <a:ext cx="3207190" cy="382299"/>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38100" dist="38100" dir="2700000" algn="tl">
                    <a:srgbClr val="000000">
                      <a:alpha val="43137"/>
                    </a:srgb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169209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checkerboard(across)">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xEl>
                                              <p:pRg st="0" end="0"/>
                                            </p:txEl>
                                          </p:spTgt>
                                        </p:tgtEl>
                                        <p:attrNameLst>
                                          <p:attrName>style.visibility</p:attrName>
                                        </p:attrNameLst>
                                      </p:cBhvr>
                                      <p:to>
                                        <p:strVal val="visible"/>
                                      </p:to>
                                    </p:set>
                                    <p:animEffect transition="in" filter="fade">
                                      <p:cBhvr>
                                        <p:cTn id="31"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章节目录1">
    <p:spTree>
      <p:nvGrpSpPr>
        <p:cNvPr id="1" name=""/>
        <p:cNvGrpSpPr/>
        <p:nvPr/>
      </p:nvGrpSpPr>
      <p:grpSpPr>
        <a:xfrm>
          <a:off x="0" y="0"/>
          <a:ext cx="0" cy="0"/>
          <a:chOff x="0" y="0"/>
          <a:chExt cx="0" cy="0"/>
        </a:xfrm>
      </p:grpSpPr>
      <p:grpSp>
        <p:nvGrpSpPr>
          <p:cNvPr id="6" name="组合 5"/>
          <p:cNvGrpSpPr/>
          <p:nvPr/>
        </p:nvGrpSpPr>
        <p:grpSpPr>
          <a:xfrm>
            <a:off x="4448423" y="633196"/>
            <a:ext cx="739252" cy="528272"/>
            <a:chOff x="9885" y="2218"/>
            <a:chExt cx="1420" cy="1108"/>
          </a:xfrm>
        </p:grpSpPr>
        <p:grpSp>
          <p:nvGrpSpPr>
            <p:cNvPr id="7" name="组合 15"/>
            <p:cNvGrpSpPr/>
            <p:nvPr/>
          </p:nvGrpSpPr>
          <p:grpSpPr>
            <a:xfrm>
              <a:off x="9885" y="2218"/>
              <a:ext cx="1380" cy="1108"/>
              <a:chOff x="9885" y="2218"/>
              <a:chExt cx="1380" cy="1108"/>
            </a:xfrm>
          </p:grpSpPr>
          <p:sp>
            <p:nvSpPr>
              <p:cNvPr id="9" name="文本框 5"/>
              <p:cNvSpPr txBox="1"/>
              <p:nvPr/>
            </p:nvSpPr>
            <p:spPr>
              <a:xfrm>
                <a:off x="9885" y="2218"/>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448423" y="1374273"/>
            <a:ext cx="739252" cy="546733"/>
            <a:chOff x="9885" y="3774"/>
            <a:chExt cx="1420" cy="1148"/>
          </a:xfrm>
        </p:grpSpPr>
        <p:sp>
          <p:nvSpPr>
            <p:cNvPr id="13" name="文本框 12"/>
            <p:cNvSpPr txBox="1"/>
            <p:nvPr/>
          </p:nvSpPr>
          <p:spPr>
            <a:xfrm>
              <a:off x="9885"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448423" y="2191042"/>
            <a:ext cx="739252" cy="532922"/>
            <a:chOff x="9885" y="5489"/>
            <a:chExt cx="1420" cy="1119"/>
          </a:xfrm>
        </p:grpSpPr>
        <p:sp>
          <p:nvSpPr>
            <p:cNvPr id="18"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2" name="文本占位符 31"/>
          <p:cNvSpPr>
            <a:spLocks noGrp="1"/>
          </p:cNvSpPr>
          <p:nvPr>
            <p:ph type="body" sz="quarter" idx="10"/>
          </p:nvPr>
        </p:nvSpPr>
        <p:spPr>
          <a:xfrm>
            <a:off x="5162594" y="723860"/>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62594" y="1529258"/>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62594" y="2334656"/>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1" name="组合 30"/>
          <p:cNvGrpSpPr/>
          <p:nvPr/>
        </p:nvGrpSpPr>
        <p:grpSpPr>
          <a:xfrm>
            <a:off x="4450695" y="3014468"/>
            <a:ext cx="739252" cy="532922"/>
            <a:chOff x="9885" y="3803"/>
            <a:chExt cx="1420" cy="1119"/>
          </a:xfrm>
        </p:grpSpPr>
        <p:sp>
          <p:nvSpPr>
            <p:cNvPr id="36" name="文本框 12"/>
            <p:cNvSpPr txBox="1"/>
            <p:nvPr/>
          </p:nvSpPr>
          <p:spPr>
            <a:xfrm>
              <a:off x="9885" y="3803"/>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04</a:t>
              </a:r>
            </a:p>
          </p:txBody>
        </p:sp>
        <p:sp>
          <p:nvSpPr>
            <p:cNvPr id="37" name="流程图: 合并 36"/>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38" name="直接连接符 37"/>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39" name="组合 38"/>
          <p:cNvGrpSpPr/>
          <p:nvPr/>
        </p:nvGrpSpPr>
        <p:grpSpPr>
          <a:xfrm>
            <a:off x="4450695" y="3817426"/>
            <a:ext cx="739252" cy="532922"/>
            <a:chOff x="9885" y="5489"/>
            <a:chExt cx="1420" cy="1119"/>
          </a:xfrm>
        </p:grpSpPr>
        <p:sp>
          <p:nvSpPr>
            <p:cNvPr id="40"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05</a:t>
              </a:r>
            </a:p>
          </p:txBody>
        </p:sp>
        <p:sp>
          <p:nvSpPr>
            <p:cNvPr id="41" name="流程图: 合并 40"/>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2" name="直接连接符 41"/>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3" name="文本占位符 31"/>
          <p:cNvSpPr>
            <a:spLocks noGrp="1"/>
          </p:cNvSpPr>
          <p:nvPr>
            <p:ph type="body" sz="quarter" idx="13"/>
          </p:nvPr>
        </p:nvSpPr>
        <p:spPr>
          <a:xfrm>
            <a:off x="5162594" y="314005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4" name="文本占位符 31"/>
          <p:cNvSpPr>
            <a:spLocks noGrp="1"/>
          </p:cNvSpPr>
          <p:nvPr>
            <p:ph type="body" sz="quarter" idx="14"/>
          </p:nvPr>
        </p:nvSpPr>
        <p:spPr>
          <a:xfrm>
            <a:off x="5162594" y="394545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5" name="矩形 44"/>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childTnLst>
                          </p:cTn>
                        </p:par>
                        <p:par>
                          <p:cTn id="32" fill="hold">
                            <p:stCondLst>
                              <p:cond delay="2000"/>
                            </p:stCondLst>
                            <p:childTnLst>
                              <p:par>
                                <p:cTn id="33" presetID="5" presetClass="entr" presetSubtype="1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checkerboard(across)">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xEl>
                                              <p:pRg st="0" end="0"/>
                                            </p:txEl>
                                          </p:spTgt>
                                        </p:tgtEl>
                                        <p:attrNameLst>
                                          <p:attrName>style.visibility</p:attrName>
                                        </p:attrNameLst>
                                      </p:cBhvr>
                                      <p:to>
                                        <p:strVal val="visible"/>
                                      </p:to>
                                    </p:set>
                                    <p:animEffect transition="in" filter="fade">
                                      <p:cBhvr>
                                        <p:cTn id="38"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_章节目录1">
    <p:spTree>
      <p:nvGrpSpPr>
        <p:cNvPr id="1" name=""/>
        <p:cNvGrpSpPr/>
        <p:nvPr/>
      </p:nvGrpSpPr>
      <p:grpSpPr>
        <a:xfrm>
          <a:off x="0" y="0"/>
          <a:ext cx="0" cy="0"/>
          <a:chOff x="0" y="0"/>
          <a:chExt cx="0" cy="0"/>
        </a:xfrm>
      </p:grpSpPr>
      <p:grpSp>
        <p:nvGrpSpPr>
          <p:cNvPr id="6" name="组合 5"/>
          <p:cNvGrpSpPr/>
          <p:nvPr/>
        </p:nvGrpSpPr>
        <p:grpSpPr>
          <a:xfrm>
            <a:off x="4448423" y="674140"/>
            <a:ext cx="739252" cy="528272"/>
            <a:chOff x="9885" y="2218"/>
            <a:chExt cx="1420" cy="1108"/>
          </a:xfrm>
        </p:grpSpPr>
        <p:grpSp>
          <p:nvGrpSpPr>
            <p:cNvPr id="7" name="组合 15"/>
            <p:cNvGrpSpPr/>
            <p:nvPr/>
          </p:nvGrpSpPr>
          <p:grpSpPr>
            <a:xfrm>
              <a:off x="9885" y="2218"/>
              <a:ext cx="1380" cy="1108"/>
              <a:chOff x="9885" y="2218"/>
              <a:chExt cx="1380" cy="1108"/>
            </a:xfrm>
          </p:grpSpPr>
          <p:sp>
            <p:nvSpPr>
              <p:cNvPr id="9" name="文本框 5"/>
              <p:cNvSpPr txBox="1"/>
              <p:nvPr/>
            </p:nvSpPr>
            <p:spPr>
              <a:xfrm>
                <a:off x="9885" y="2218"/>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448423" y="1210496"/>
            <a:ext cx="739252" cy="546733"/>
            <a:chOff x="9885" y="3774"/>
            <a:chExt cx="1420" cy="1148"/>
          </a:xfrm>
        </p:grpSpPr>
        <p:sp>
          <p:nvSpPr>
            <p:cNvPr id="13" name="文本框 12"/>
            <p:cNvSpPr txBox="1"/>
            <p:nvPr/>
          </p:nvSpPr>
          <p:spPr>
            <a:xfrm>
              <a:off x="9885"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448423" y="1849842"/>
            <a:ext cx="739252" cy="532922"/>
            <a:chOff x="9885" y="5489"/>
            <a:chExt cx="1420" cy="1119"/>
          </a:xfrm>
        </p:grpSpPr>
        <p:sp>
          <p:nvSpPr>
            <p:cNvPr id="18"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2" name="文本占位符 31"/>
          <p:cNvSpPr>
            <a:spLocks noGrp="1"/>
          </p:cNvSpPr>
          <p:nvPr>
            <p:ph type="body" sz="quarter" idx="10"/>
          </p:nvPr>
        </p:nvSpPr>
        <p:spPr>
          <a:xfrm>
            <a:off x="5167562" y="76480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62594" y="138005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72533" y="1977869"/>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1" name="组合 30"/>
          <p:cNvGrpSpPr/>
          <p:nvPr/>
        </p:nvGrpSpPr>
        <p:grpSpPr>
          <a:xfrm>
            <a:off x="4450695" y="2468548"/>
            <a:ext cx="739252" cy="532922"/>
            <a:chOff x="9885" y="3803"/>
            <a:chExt cx="1420" cy="1119"/>
          </a:xfrm>
        </p:grpSpPr>
        <p:sp>
          <p:nvSpPr>
            <p:cNvPr id="36" name="文本框 12"/>
            <p:cNvSpPr txBox="1"/>
            <p:nvPr/>
          </p:nvSpPr>
          <p:spPr>
            <a:xfrm>
              <a:off x="9885" y="3803"/>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04</a:t>
              </a:r>
            </a:p>
          </p:txBody>
        </p:sp>
        <p:sp>
          <p:nvSpPr>
            <p:cNvPr id="37" name="流程图: 合并 36"/>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38" name="直接连接符 37"/>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39" name="组合 38"/>
          <p:cNvGrpSpPr/>
          <p:nvPr/>
        </p:nvGrpSpPr>
        <p:grpSpPr>
          <a:xfrm>
            <a:off x="4450695" y="3121378"/>
            <a:ext cx="739252" cy="532922"/>
            <a:chOff x="9885" y="5489"/>
            <a:chExt cx="1420" cy="1119"/>
          </a:xfrm>
        </p:grpSpPr>
        <p:sp>
          <p:nvSpPr>
            <p:cNvPr id="40"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05</a:t>
              </a:r>
            </a:p>
          </p:txBody>
        </p:sp>
        <p:sp>
          <p:nvSpPr>
            <p:cNvPr id="41" name="流程图: 合并 40"/>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2" name="直接连接符 41"/>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3" name="文本占位符 31"/>
          <p:cNvSpPr>
            <a:spLocks noGrp="1"/>
          </p:cNvSpPr>
          <p:nvPr>
            <p:ph type="body" sz="quarter" idx="13"/>
          </p:nvPr>
        </p:nvSpPr>
        <p:spPr>
          <a:xfrm>
            <a:off x="5164866" y="262429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4" name="文本占位符 31"/>
          <p:cNvSpPr>
            <a:spLocks noGrp="1"/>
          </p:cNvSpPr>
          <p:nvPr>
            <p:ph type="body" sz="quarter" idx="14"/>
          </p:nvPr>
        </p:nvSpPr>
        <p:spPr>
          <a:xfrm>
            <a:off x="5174805" y="3249406"/>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5" name="组合 34"/>
          <p:cNvGrpSpPr/>
          <p:nvPr/>
        </p:nvGrpSpPr>
        <p:grpSpPr>
          <a:xfrm>
            <a:off x="4452967" y="3751458"/>
            <a:ext cx="739252" cy="532922"/>
            <a:chOff x="9885" y="5489"/>
            <a:chExt cx="1420" cy="1119"/>
          </a:xfrm>
        </p:grpSpPr>
        <p:sp>
          <p:nvSpPr>
            <p:cNvPr id="45"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06</a:t>
              </a:r>
            </a:p>
          </p:txBody>
        </p:sp>
        <p:sp>
          <p:nvSpPr>
            <p:cNvPr id="46" name="流程图: 合并 45"/>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7" name="直接连接符 46"/>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8" name="文本占位符 31"/>
          <p:cNvSpPr>
            <a:spLocks noGrp="1"/>
          </p:cNvSpPr>
          <p:nvPr>
            <p:ph type="body" sz="quarter" idx="15"/>
          </p:nvPr>
        </p:nvSpPr>
        <p:spPr>
          <a:xfrm>
            <a:off x="5177077" y="3879485"/>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9" name="矩形 48"/>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childTnLst>
                          </p:cTn>
                        </p:par>
                        <p:par>
                          <p:cTn id="32" fill="hold">
                            <p:stCondLst>
                              <p:cond delay="2000"/>
                            </p:stCondLst>
                            <p:childTnLst>
                              <p:par>
                                <p:cTn id="33" presetID="5" presetClass="entr" presetSubtype="1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checkerboard(across)">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xEl>
                                              <p:pRg st="0" end="0"/>
                                            </p:txEl>
                                          </p:spTgt>
                                        </p:tgtEl>
                                        <p:attrNameLst>
                                          <p:attrName>style.visibility</p:attrName>
                                        </p:attrNameLst>
                                      </p:cBhvr>
                                      <p:to>
                                        <p:strVal val="visible"/>
                                      </p:to>
                                    </p:set>
                                    <p:animEffect transition="in" filter="fade">
                                      <p:cBhvr>
                                        <p:cTn id="38" dur="500"/>
                                        <p:tgtEl>
                                          <p:spTgt spid="44">
                                            <p:txEl>
                                              <p:pRg st="0" end="0"/>
                                            </p:txEl>
                                          </p:spTgt>
                                        </p:tgtEl>
                                      </p:cBhvr>
                                    </p:animEffect>
                                  </p:childTnLst>
                                </p:cTn>
                              </p:par>
                            </p:childTnLst>
                          </p:cTn>
                        </p:par>
                        <p:par>
                          <p:cTn id="39" fill="hold">
                            <p:stCondLst>
                              <p:cond delay="2500"/>
                            </p:stCondLst>
                            <p:childTnLst>
                              <p:par>
                                <p:cTn id="40" presetID="5" presetClass="entr" presetSubtype="1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checkerboard(across)">
                                      <p:cBhvr>
                                        <p:cTn id="42" dur="50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xEl>
                                              <p:pRg st="0" end="0"/>
                                            </p:txEl>
                                          </p:spTgt>
                                        </p:tgtEl>
                                        <p:attrNameLst>
                                          <p:attrName>style.visibility</p:attrName>
                                        </p:attrNameLst>
                                      </p:cBhvr>
                                      <p:to>
                                        <p:strVal val="visible"/>
                                      </p:to>
                                    </p:set>
                                    <p:animEffect transition="in" filter="fade">
                                      <p:cBhvr>
                                        <p:cTn id="45"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8" grpId="0" build="p">
        <p:tmplLst>
          <p:tmpl lvl="1">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章节目录1">
    <p:spTree>
      <p:nvGrpSpPr>
        <p:cNvPr id="1" name=""/>
        <p:cNvGrpSpPr/>
        <p:nvPr/>
      </p:nvGrpSpPr>
      <p:grpSpPr>
        <a:xfrm>
          <a:off x="0" y="0"/>
          <a:ext cx="0" cy="0"/>
          <a:chOff x="0" y="0"/>
          <a:chExt cx="0" cy="0"/>
        </a:xfrm>
      </p:grpSpPr>
      <p:grpSp>
        <p:nvGrpSpPr>
          <p:cNvPr id="6" name="组合 5"/>
          <p:cNvGrpSpPr/>
          <p:nvPr/>
        </p:nvGrpSpPr>
        <p:grpSpPr>
          <a:xfrm>
            <a:off x="4448423" y="429250"/>
            <a:ext cx="739252" cy="528272"/>
            <a:chOff x="9885" y="2218"/>
            <a:chExt cx="1420" cy="1108"/>
          </a:xfrm>
        </p:grpSpPr>
        <p:grpSp>
          <p:nvGrpSpPr>
            <p:cNvPr id="7" name="组合 15"/>
            <p:cNvGrpSpPr/>
            <p:nvPr/>
          </p:nvGrpSpPr>
          <p:grpSpPr>
            <a:xfrm>
              <a:off x="9885" y="2218"/>
              <a:ext cx="1380" cy="1108"/>
              <a:chOff x="9885" y="2218"/>
              <a:chExt cx="1380" cy="1108"/>
            </a:xfrm>
          </p:grpSpPr>
          <p:sp>
            <p:nvSpPr>
              <p:cNvPr id="9" name="文本框 5"/>
              <p:cNvSpPr txBox="1"/>
              <p:nvPr/>
            </p:nvSpPr>
            <p:spPr>
              <a:xfrm>
                <a:off x="9885" y="2218"/>
                <a:ext cx="1380" cy="968"/>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01</a:t>
                </a:r>
              </a:p>
            </p:txBody>
          </p:sp>
          <p:sp>
            <p:nvSpPr>
              <p:cNvPr id="10" name="流程图: 合并 9"/>
              <p:cNvSpPr/>
              <p:nvPr/>
            </p:nvSpPr>
            <p:spPr>
              <a:xfrm>
                <a:off x="10040" y="3056"/>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grpSp>
        <p:cxnSp>
          <p:nvCxnSpPr>
            <p:cNvPr id="8" name="直接连接符 7"/>
            <p:cNvCxnSpPr/>
            <p:nvPr/>
          </p:nvCxnSpPr>
          <p:spPr>
            <a:xfrm flipV="1">
              <a:off x="10550" y="241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2" name="组合 11"/>
          <p:cNvGrpSpPr/>
          <p:nvPr/>
        </p:nvGrpSpPr>
        <p:grpSpPr>
          <a:xfrm>
            <a:off x="4448423" y="965606"/>
            <a:ext cx="739252" cy="546733"/>
            <a:chOff x="9885" y="3774"/>
            <a:chExt cx="1420" cy="1148"/>
          </a:xfrm>
        </p:grpSpPr>
        <p:sp>
          <p:nvSpPr>
            <p:cNvPr id="13" name="文本框 12"/>
            <p:cNvSpPr txBox="1"/>
            <p:nvPr/>
          </p:nvSpPr>
          <p:spPr>
            <a:xfrm>
              <a:off x="9885" y="3774"/>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02</a:t>
              </a:r>
            </a:p>
          </p:txBody>
        </p:sp>
        <p:sp>
          <p:nvSpPr>
            <p:cNvPr id="14" name="流程图: 合并 13"/>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15" name="直接连接符 14"/>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7" name="组合 16"/>
          <p:cNvGrpSpPr/>
          <p:nvPr/>
        </p:nvGrpSpPr>
        <p:grpSpPr>
          <a:xfrm>
            <a:off x="4448423" y="1604952"/>
            <a:ext cx="739252" cy="532922"/>
            <a:chOff x="9885" y="5489"/>
            <a:chExt cx="1420" cy="1119"/>
          </a:xfrm>
        </p:grpSpPr>
        <p:sp>
          <p:nvSpPr>
            <p:cNvPr id="18"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03</a:t>
              </a:r>
            </a:p>
          </p:txBody>
        </p:sp>
        <p:sp>
          <p:nvSpPr>
            <p:cNvPr id="19" name="流程图: 合并 18"/>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20" name="直接连接符 19"/>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27" name="组合 12"/>
          <p:cNvGrpSpPr/>
          <p:nvPr/>
        </p:nvGrpSpPr>
        <p:grpSpPr>
          <a:xfrm>
            <a:off x="3638556" y="-445293"/>
            <a:ext cx="222647" cy="6025754"/>
            <a:chOff x="8027" y="-943"/>
            <a:chExt cx="467" cy="12652"/>
          </a:xfrm>
        </p:grpSpPr>
        <p:sp>
          <p:nvSpPr>
            <p:cNvPr id="28" name="任意多边形 27"/>
            <p:cNvSpPr/>
            <p:nvPr/>
          </p:nvSpPr>
          <p:spPr>
            <a:xfrm rot="18480000">
              <a:off x="4603" y="2515"/>
              <a:ext cx="7345" cy="427"/>
            </a:xfrm>
            <a:custGeom>
              <a:avLst/>
              <a:gdLst>
                <a:gd name="connsiteX0" fmla="*/ 70 w 7345"/>
                <a:gd name="connsiteY0" fmla="*/ 0 h 427"/>
                <a:gd name="connsiteX1" fmla="*/ 6989 w 7345"/>
                <a:gd name="connsiteY1" fmla="*/ 3 h 427"/>
                <a:gd name="connsiteX2" fmla="*/ 7345 w 7345"/>
                <a:gd name="connsiteY2" fmla="*/ 427 h 427"/>
                <a:gd name="connsiteX3" fmla="*/ 0 w 7345"/>
                <a:gd name="connsiteY3" fmla="*/ 398 h 427"/>
                <a:gd name="connsiteX4" fmla="*/ 70 w 7345"/>
                <a:gd name="connsiteY4" fmla="*/ 0 h 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5" h="427">
                  <a:moveTo>
                    <a:pt x="70" y="0"/>
                  </a:moveTo>
                  <a:lnTo>
                    <a:pt x="6989" y="3"/>
                  </a:lnTo>
                  <a:lnTo>
                    <a:pt x="7345" y="427"/>
                  </a:lnTo>
                  <a:lnTo>
                    <a:pt x="0" y="398"/>
                  </a:lnTo>
                  <a:lnTo>
                    <a:pt x="70"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9" name="任意多边形 28"/>
            <p:cNvSpPr/>
            <p:nvPr/>
          </p:nvSpPr>
          <p:spPr>
            <a:xfrm rot="3120000" flipV="1">
              <a:off x="4603" y="7867"/>
              <a:ext cx="7255" cy="419"/>
            </a:xfrm>
            <a:custGeom>
              <a:avLst/>
              <a:gdLst>
                <a:gd name="connsiteX0" fmla="*/ 175 w 7255"/>
                <a:gd name="connsiteY0" fmla="*/ 0 h 419"/>
                <a:gd name="connsiteX1" fmla="*/ 6942 w 7255"/>
                <a:gd name="connsiteY1" fmla="*/ 3 h 419"/>
                <a:gd name="connsiteX2" fmla="*/ 7255 w 7255"/>
                <a:gd name="connsiteY2" fmla="*/ 419 h 419"/>
                <a:gd name="connsiteX3" fmla="*/ 0 w 7255"/>
                <a:gd name="connsiteY3" fmla="*/ 416 h 419"/>
                <a:gd name="connsiteX4" fmla="*/ 175 w 7255"/>
                <a:gd name="connsiteY4" fmla="*/ 0 h 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5" h="419">
                  <a:moveTo>
                    <a:pt x="175" y="0"/>
                  </a:moveTo>
                  <a:lnTo>
                    <a:pt x="6942" y="3"/>
                  </a:lnTo>
                  <a:lnTo>
                    <a:pt x="7255" y="419"/>
                  </a:lnTo>
                  <a:lnTo>
                    <a:pt x="0" y="416"/>
                  </a:lnTo>
                  <a:lnTo>
                    <a:pt x="175" y="0"/>
                  </a:lnTo>
                  <a:close/>
                </a:path>
              </a:pathLst>
            </a:custGeom>
            <a:solidFill>
              <a:srgbClr val="96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32" name="文本占位符 31"/>
          <p:cNvSpPr>
            <a:spLocks noGrp="1"/>
          </p:cNvSpPr>
          <p:nvPr>
            <p:ph type="body" sz="quarter" idx="10"/>
          </p:nvPr>
        </p:nvSpPr>
        <p:spPr>
          <a:xfrm>
            <a:off x="5167562" y="519914"/>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3" name="文本占位符 31"/>
          <p:cNvSpPr>
            <a:spLocks noGrp="1"/>
          </p:cNvSpPr>
          <p:nvPr>
            <p:ph type="body" sz="quarter" idx="11"/>
          </p:nvPr>
        </p:nvSpPr>
        <p:spPr>
          <a:xfrm>
            <a:off x="5162594" y="113516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34" name="文本占位符 31"/>
          <p:cNvSpPr>
            <a:spLocks noGrp="1"/>
          </p:cNvSpPr>
          <p:nvPr>
            <p:ph type="body" sz="quarter" idx="12"/>
          </p:nvPr>
        </p:nvSpPr>
        <p:spPr>
          <a:xfrm>
            <a:off x="5172533" y="1732979"/>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1" name="组合 30"/>
          <p:cNvGrpSpPr/>
          <p:nvPr/>
        </p:nvGrpSpPr>
        <p:grpSpPr>
          <a:xfrm>
            <a:off x="4450695" y="2223658"/>
            <a:ext cx="739252" cy="532922"/>
            <a:chOff x="9885" y="3803"/>
            <a:chExt cx="1420" cy="1119"/>
          </a:xfrm>
        </p:grpSpPr>
        <p:sp>
          <p:nvSpPr>
            <p:cNvPr id="36" name="文本框 12"/>
            <p:cNvSpPr txBox="1"/>
            <p:nvPr/>
          </p:nvSpPr>
          <p:spPr>
            <a:xfrm>
              <a:off x="9885" y="3803"/>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04</a:t>
              </a:r>
            </a:p>
          </p:txBody>
        </p:sp>
        <p:sp>
          <p:nvSpPr>
            <p:cNvPr id="37" name="流程图: 合并 36"/>
            <p:cNvSpPr/>
            <p:nvPr/>
          </p:nvSpPr>
          <p:spPr>
            <a:xfrm>
              <a:off x="10040" y="4652"/>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38" name="直接连接符 37"/>
            <p:cNvCxnSpPr/>
            <p:nvPr/>
          </p:nvCxnSpPr>
          <p:spPr>
            <a:xfrm flipV="1">
              <a:off x="10550" y="4040"/>
              <a:ext cx="755" cy="795"/>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39" name="组合 38"/>
          <p:cNvGrpSpPr/>
          <p:nvPr/>
        </p:nvGrpSpPr>
        <p:grpSpPr>
          <a:xfrm>
            <a:off x="4450695" y="2876488"/>
            <a:ext cx="739252" cy="532922"/>
            <a:chOff x="9885" y="5489"/>
            <a:chExt cx="1420" cy="1119"/>
          </a:xfrm>
        </p:grpSpPr>
        <p:sp>
          <p:nvSpPr>
            <p:cNvPr id="40"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05</a:t>
              </a:r>
            </a:p>
          </p:txBody>
        </p:sp>
        <p:sp>
          <p:nvSpPr>
            <p:cNvPr id="41" name="流程图: 合并 40"/>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2" name="直接连接符 41"/>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3" name="文本占位符 31"/>
          <p:cNvSpPr>
            <a:spLocks noGrp="1"/>
          </p:cNvSpPr>
          <p:nvPr>
            <p:ph type="body" sz="quarter" idx="13"/>
          </p:nvPr>
        </p:nvSpPr>
        <p:spPr>
          <a:xfrm>
            <a:off x="5164866" y="2379403"/>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
        <p:nvSpPr>
          <p:cNvPr id="44" name="文本占位符 31"/>
          <p:cNvSpPr>
            <a:spLocks noGrp="1"/>
          </p:cNvSpPr>
          <p:nvPr>
            <p:ph type="body" sz="quarter" idx="14"/>
          </p:nvPr>
        </p:nvSpPr>
        <p:spPr>
          <a:xfrm>
            <a:off x="5174805" y="3004516"/>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grpSp>
        <p:nvGrpSpPr>
          <p:cNvPr id="35" name="组合 34"/>
          <p:cNvGrpSpPr/>
          <p:nvPr/>
        </p:nvGrpSpPr>
        <p:grpSpPr>
          <a:xfrm>
            <a:off x="4452967" y="3506568"/>
            <a:ext cx="739252" cy="532922"/>
            <a:chOff x="9885" y="5489"/>
            <a:chExt cx="1420" cy="1119"/>
          </a:xfrm>
        </p:grpSpPr>
        <p:sp>
          <p:nvSpPr>
            <p:cNvPr id="45" name="文本框 22"/>
            <p:cNvSpPr txBox="1"/>
            <p:nvPr/>
          </p:nvSpPr>
          <p:spPr>
            <a:xfrm>
              <a:off x="9885" y="5489"/>
              <a:ext cx="1380" cy="969"/>
            </a:xfrm>
            <a:prstGeom prst="rect">
              <a:avLst/>
            </a:prstGeom>
            <a:noFill/>
            <a:ln w="9525">
              <a:noFill/>
            </a:ln>
          </p:spPr>
          <p:txBody>
            <a:bodyPr wrap="square" anchor="t">
              <a:spAutoFit/>
            </a:bodyPr>
            <a:lstStyle/>
            <a:p>
              <a:r>
                <a:rPr lang="en-US" altLang="zh-CN" sz="2400" b="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06</a:t>
              </a:r>
            </a:p>
          </p:txBody>
        </p:sp>
        <p:sp>
          <p:nvSpPr>
            <p:cNvPr id="46" name="流程图: 合并 45"/>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47" name="直接连接符 46"/>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48" name="文本占位符 31"/>
          <p:cNvSpPr>
            <a:spLocks noGrp="1"/>
          </p:cNvSpPr>
          <p:nvPr>
            <p:ph type="body" sz="quarter" idx="15"/>
          </p:nvPr>
        </p:nvSpPr>
        <p:spPr>
          <a:xfrm>
            <a:off x="5159919" y="3634595"/>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dirty="0"/>
              <a:t>单击此处编辑母版文本样式</a:t>
            </a:r>
          </a:p>
        </p:txBody>
      </p:sp>
      <p:sp>
        <p:nvSpPr>
          <p:cNvPr id="49" name="矩形 48"/>
          <p:cNvSpPr/>
          <p:nvPr/>
        </p:nvSpPr>
        <p:spPr>
          <a:xfrm>
            <a:off x="349734" y="2004272"/>
            <a:ext cx="2040176" cy="108491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6600"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rPr>
              <a:t>目录</a:t>
            </a:r>
            <a:endParaRPr lang="zh-CN" altLang="en-US" sz="6600" cap="none" spc="38">
              <a:ln w="11430"/>
              <a:blipFill dpi="0" rotWithShape="1">
                <a:blip r:embed="rId2"/>
                <a:srcRect/>
                <a:tile tx="0" ty="0" sx="100000" sy="100000" flip="none" algn="tl"/>
              </a:blipFill>
              <a:effectLst>
                <a:outerShdw blurRad="76200" dist="50800" dir="5400000" algn="tl" rotWithShape="0">
                  <a:srgbClr val="000000">
                    <a:alpha val="65000"/>
                  </a:srgbClr>
                </a:outerShdw>
              </a:effectLst>
              <a:latin typeface="方正粗黑宋简体" panose="02000000000000000000" pitchFamily="2" charset="-122"/>
              <a:ea typeface="方正粗黑宋简体" panose="02000000000000000000" pitchFamily="2" charset="-122"/>
            </a:endParaRPr>
          </a:p>
        </p:txBody>
      </p:sp>
      <p:grpSp>
        <p:nvGrpSpPr>
          <p:cNvPr id="50" name="组合 49">
            <a:extLst>
              <a:ext uri="{FF2B5EF4-FFF2-40B4-BE49-F238E27FC236}">
                <a16:creationId xmlns="" xmlns:a16="http://schemas.microsoft.com/office/drawing/2014/main" id="{5D1B618F-8F37-4E0E-9141-5B1074F1BBB7}"/>
              </a:ext>
            </a:extLst>
          </p:cNvPr>
          <p:cNvGrpSpPr/>
          <p:nvPr userDrawn="1"/>
        </p:nvGrpSpPr>
        <p:grpSpPr>
          <a:xfrm>
            <a:off x="4480820" y="4127060"/>
            <a:ext cx="739252" cy="532922"/>
            <a:chOff x="9885" y="5489"/>
            <a:chExt cx="1420" cy="1119"/>
          </a:xfrm>
        </p:grpSpPr>
        <p:sp>
          <p:nvSpPr>
            <p:cNvPr id="51" name="文本框 22">
              <a:extLst>
                <a:ext uri="{FF2B5EF4-FFF2-40B4-BE49-F238E27FC236}">
                  <a16:creationId xmlns="" xmlns:a16="http://schemas.microsoft.com/office/drawing/2014/main" id="{F2399587-2D41-4FAB-B1C5-2383C468F8C9}"/>
                </a:ext>
              </a:extLst>
            </p:cNvPr>
            <p:cNvSpPr txBox="1"/>
            <p:nvPr/>
          </p:nvSpPr>
          <p:spPr>
            <a:xfrm>
              <a:off x="9885" y="5489"/>
              <a:ext cx="1380" cy="969"/>
            </a:xfrm>
            <a:prstGeom prst="rect">
              <a:avLst/>
            </a:prstGeom>
            <a:noFill/>
            <a:ln w="9525">
              <a:noFill/>
            </a:ln>
          </p:spPr>
          <p:txBody>
            <a:bodyPr wrap="square" anchor="t">
              <a:spAutoFit/>
            </a:bodyPr>
            <a:lstStyle/>
            <a:p>
              <a:r>
                <a:rPr lang="en-US" altLang="zh-CN" sz="2400" b="1" dirty="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rPr>
                <a:t>07</a:t>
              </a:r>
            </a:p>
          </p:txBody>
        </p:sp>
        <p:sp>
          <p:nvSpPr>
            <p:cNvPr id="52" name="流程图: 合并 51">
              <a:extLst>
                <a:ext uri="{FF2B5EF4-FFF2-40B4-BE49-F238E27FC236}">
                  <a16:creationId xmlns="" xmlns:a16="http://schemas.microsoft.com/office/drawing/2014/main" id="{E1106402-AEAD-4854-B5AB-3AA11568AE1B}"/>
                </a:ext>
              </a:extLst>
            </p:cNvPr>
            <p:cNvSpPr/>
            <p:nvPr/>
          </p:nvSpPr>
          <p:spPr>
            <a:xfrm>
              <a:off x="10040" y="6338"/>
              <a:ext cx="510" cy="270"/>
            </a:xfrm>
            <a:prstGeom prst="flowChartMerg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00" strike="noStrike" noProof="1">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endParaRPr>
            </a:p>
          </p:txBody>
        </p:sp>
        <p:cxnSp>
          <p:nvCxnSpPr>
            <p:cNvPr id="53" name="直接连接符 52">
              <a:extLst>
                <a:ext uri="{FF2B5EF4-FFF2-40B4-BE49-F238E27FC236}">
                  <a16:creationId xmlns="" xmlns:a16="http://schemas.microsoft.com/office/drawing/2014/main" id="{EFE25AEF-DBA0-4550-BC87-ADAB4BA20C0D}"/>
                </a:ext>
              </a:extLst>
            </p:cNvPr>
            <p:cNvCxnSpPr/>
            <p:nvPr/>
          </p:nvCxnSpPr>
          <p:spPr>
            <a:xfrm flipV="1">
              <a:off x="10550" y="5755"/>
              <a:ext cx="755" cy="795"/>
            </a:xfrm>
            <a:prstGeom prst="line">
              <a:avLst/>
            </a:prstGeom>
          </p:spPr>
          <p:style>
            <a:lnRef idx="1">
              <a:schemeClr val="accent4"/>
            </a:lnRef>
            <a:fillRef idx="0">
              <a:schemeClr val="accent4"/>
            </a:fillRef>
            <a:effectRef idx="0">
              <a:schemeClr val="accent4"/>
            </a:effectRef>
            <a:fontRef idx="minor">
              <a:schemeClr val="tx1"/>
            </a:fontRef>
          </p:style>
        </p:cxnSp>
      </p:grpSp>
      <p:sp>
        <p:nvSpPr>
          <p:cNvPr id="54" name="文本占位符 31">
            <a:extLst>
              <a:ext uri="{FF2B5EF4-FFF2-40B4-BE49-F238E27FC236}">
                <a16:creationId xmlns="" xmlns:a16="http://schemas.microsoft.com/office/drawing/2014/main" id="{E770855D-D9D6-49F3-8F21-B7E7FB892A98}"/>
              </a:ext>
            </a:extLst>
          </p:cNvPr>
          <p:cNvSpPr>
            <a:spLocks noGrp="1"/>
          </p:cNvSpPr>
          <p:nvPr>
            <p:ph type="body" sz="quarter" idx="16"/>
          </p:nvPr>
        </p:nvSpPr>
        <p:spPr>
          <a:xfrm>
            <a:off x="5159919" y="4255087"/>
            <a:ext cx="3228505" cy="366087"/>
          </a:xfrm>
        </p:spPr>
        <p:txBody>
          <a:bodyPr/>
          <a:lstStyle>
            <a:lvl1pPr marL="0" indent="0" algn="l" defTabSz="685800" rtl="0" eaLnBrk="1" fontAlgn="base" latinLnBrk="0" hangingPunct="1">
              <a:lnSpc>
                <a:spcPct val="100000"/>
              </a:lnSpc>
              <a:spcBef>
                <a:spcPct val="0"/>
              </a:spcBef>
              <a:spcAft>
                <a:spcPct val="0"/>
              </a:spcAft>
              <a:buFontTx/>
              <a:buNone/>
              <a:defRPr lang="zh-CN" altLang="en-US" sz="2000" b="1" kern="1200">
                <a:gradFill flip="none" rotWithShape="1">
                  <a:gsLst>
                    <a:gs pos="0">
                      <a:schemeClr val="bg1"/>
                    </a:gs>
                    <a:gs pos="14000">
                      <a:srgbClr val="9628A0">
                        <a:shade val="67500"/>
                        <a:satMod val="115000"/>
                      </a:srgbClr>
                    </a:gs>
                    <a:gs pos="69000">
                      <a:srgbClr val="911C9B"/>
                    </a:gs>
                    <a:gs pos="100000">
                      <a:srgbClr val="CC66FF"/>
                    </a:gs>
                  </a:gsLst>
                  <a:path path="circle">
                    <a:fillToRect t="100000" r="100000"/>
                  </a:path>
                  <a:tileRect l="-100000" b="-100000"/>
                </a:gradFill>
                <a:effectLst>
                  <a:outerShdw blurRad="50800" dist="38100" dir="5400000" algn="t" rotWithShape="0">
                    <a:prstClr val="black">
                      <a:alpha val="40000"/>
                    </a:prstClr>
                  </a:outerShdw>
                </a:effectLst>
                <a:latin typeface="黑体" panose="02010609060101010101" charset="-122"/>
                <a:ea typeface="黑体" panose="02010609060101010101" charset="-122"/>
                <a:cs typeface="+mn-cs"/>
              </a:defRPr>
            </a:lvl1pPr>
          </a:lstStyle>
          <a:p>
            <a:pPr lvl="0"/>
            <a:r>
              <a:rPr lang="zh-CN" altLang="en-US"/>
              <a:t>单击此处编辑母版文本样式</a:t>
            </a:r>
          </a:p>
        </p:txBody>
      </p:sp>
    </p:spTree>
    <p:extLst>
      <p:ext uri="{BB962C8B-B14F-4D97-AF65-F5344CB8AC3E}">
        <p14:creationId xmlns:p14="http://schemas.microsoft.com/office/powerpoint/2010/main" val="49737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0" end="0"/>
                                            </p:txEl>
                                          </p:spTgt>
                                        </p:tgtEl>
                                        <p:attrNameLst>
                                          <p:attrName>style.visibility</p:attrName>
                                        </p:attrNameLst>
                                      </p:cBhvr>
                                      <p:to>
                                        <p:strVal val="visible"/>
                                      </p:to>
                                    </p:set>
                                    <p:animEffect transition="in" filter="fade">
                                      <p:cBhvr>
                                        <p:cTn id="10" dur="500"/>
                                        <p:tgtEl>
                                          <p:spTgt spid="32">
                                            <p:txEl>
                                              <p:pRg st="0" end="0"/>
                                            </p:txEl>
                                          </p:spTgt>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heckerboard(across)">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heckerboard(across)">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xEl>
                                              <p:pRg st="0" end="0"/>
                                            </p:txEl>
                                          </p:spTgt>
                                        </p:tgtEl>
                                        <p:attrNameLst>
                                          <p:attrName>style.visibility</p:attrName>
                                        </p:attrNameLst>
                                      </p:cBhvr>
                                      <p:to>
                                        <p:strVal val="visible"/>
                                      </p:to>
                                    </p:set>
                                    <p:animEffect transition="in" filter="fade">
                                      <p:cBhvr>
                                        <p:cTn id="31" dur="500"/>
                                        <p:tgtEl>
                                          <p:spTgt spid="43">
                                            <p:txEl>
                                              <p:pRg st="0" end="0"/>
                                            </p:txEl>
                                          </p:spTgt>
                                        </p:tgtEl>
                                      </p:cBhvr>
                                    </p:animEffect>
                                  </p:childTnLst>
                                </p:cTn>
                              </p:par>
                            </p:childTnLst>
                          </p:cTn>
                        </p:par>
                        <p:par>
                          <p:cTn id="32" fill="hold">
                            <p:stCondLst>
                              <p:cond delay="2000"/>
                            </p:stCondLst>
                            <p:childTnLst>
                              <p:par>
                                <p:cTn id="33" presetID="5" presetClass="entr" presetSubtype="1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checkerboard(across)">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xEl>
                                              <p:pRg st="0" end="0"/>
                                            </p:txEl>
                                          </p:spTgt>
                                        </p:tgtEl>
                                        <p:attrNameLst>
                                          <p:attrName>style.visibility</p:attrName>
                                        </p:attrNameLst>
                                      </p:cBhvr>
                                      <p:to>
                                        <p:strVal val="visible"/>
                                      </p:to>
                                    </p:set>
                                    <p:animEffect transition="in" filter="fade">
                                      <p:cBhvr>
                                        <p:cTn id="38" dur="500"/>
                                        <p:tgtEl>
                                          <p:spTgt spid="44">
                                            <p:txEl>
                                              <p:pRg st="0" end="0"/>
                                            </p:txEl>
                                          </p:spTgt>
                                        </p:tgtEl>
                                      </p:cBhvr>
                                    </p:animEffect>
                                  </p:childTnLst>
                                </p:cTn>
                              </p:par>
                            </p:childTnLst>
                          </p:cTn>
                        </p:par>
                        <p:par>
                          <p:cTn id="39" fill="hold">
                            <p:stCondLst>
                              <p:cond delay="2500"/>
                            </p:stCondLst>
                            <p:childTnLst>
                              <p:par>
                                <p:cTn id="40" presetID="5" presetClass="entr" presetSubtype="1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checkerboard(across)">
                                      <p:cBhvr>
                                        <p:cTn id="42" dur="50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xEl>
                                              <p:pRg st="0" end="0"/>
                                            </p:txEl>
                                          </p:spTgt>
                                        </p:tgtEl>
                                        <p:attrNameLst>
                                          <p:attrName>style.visibility</p:attrName>
                                        </p:attrNameLst>
                                      </p:cBhvr>
                                      <p:to>
                                        <p:strVal val="visible"/>
                                      </p:to>
                                    </p:set>
                                    <p:animEffect transition="in" filter="fade">
                                      <p:cBhvr>
                                        <p:cTn id="45" dur="500"/>
                                        <p:tgtEl>
                                          <p:spTgt spid="48">
                                            <p:txEl>
                                              <p:pRg st="0" end="0"/>
                                            </p:txEl>
                                          </p:spTgt>
                                        </p:tgtEl>
                                      </p:cBhvr>
                                    </p:animEffect>
                                  </p:childTnLst>
                                </p:cTn>
                              </p:par>
                            </p:childTnLst>
                          </p:cTn>
                        </p:par>
                        <p:par>
                          <p:cTn id="46" fill="hold">
                            <p:stCondLst>
                              <p:cond delay="3000"/>
                            </p:stCondLst>
                            <p:childTnLst>
                              <p:par>
                                <p:cTn id="47" presetID="5" presetClass="entr" presetSubtype="10" fill="hold"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checkerboard(across)">
                                      <p:cBhvr>
                                        <p:cTn id="49" dur="500"/>
                                        <p:tgtEl>
                                          <p:spTgt spid="5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4">
                                            <p:txEl>
                                              <p:pRg st="0" end="0"/>
                                            </p:txEl>
                                          </p:spTgt>
                                        </p:tgtEl>
                                        <p:attrNameLst>
                                          <p:attrName>style.visibility</p:attrName>
                                        </p:attrNameLst>
                                      </p:cBhvr>
                                      <p:to>
                                        <p:strVal val="visible"/>
                                      </p:to>
                                    </p:set>
                                    <p:animEffect transition="in" filter="fade">
                                      <p:cBhvr>
                                        <p:cTn id="52"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8" grpId="0" build="p">
        <p:tmplLst>
          <p:tmpl lvl="1">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auto"/>
            <a:fld id="{291A9C13-BFE5-4471-AD46-BEED093512AB}" type="datetime1">
              <a:rPr lang="zh-CN" altLang="en-US" strike="noStrike" noProof="1" smtClean="0">
                <a:latin typeface="+mn-lt"/>
                <a:ea typeface="+mn-ea"/>
                <a:cs typeface="+mn-cs"/>
              </a:rPr>
              <a:t>2022/7/17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Ovr>
    <a:masterClrMapping/>
  </p:clrMapOvr>
  <p:transition>
    <p:cover dir="r"/>
  </p:transition>
  <p:hf sldNum="0"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628650" y="273847"/>
            <a:ext cx="7886700" cy="994172"/>
          </a:xfrm>
          <a:prstGeom prst="rect">
            <a:avLst/>
          </a:prstGeom>
          <a:noFill/>
          <a:ln w="9525">
            <a:noFill/>
          </a:ln>
        </p:spPr>
        <p:txBody>
          <a:bodyPr vert="horz" lIns="68580" tIns="34290" rIns="68580" bIns="34290" anchor="ctr"/>
          <a:lstStyle/>
          <a:p>
            <a:pPr lvl="0"/>
            <a:r>
              <a:rPr lang="zh-CN" altLang="en-US"/>
              <a:t>单击此处编辑母版标题样式</a:t>
            </a:r>
          </a:p>
        </p:txBody>
      </p:sp>
      <p:sp>
        <p:nvSpPr>
          <p:cNvPr id="1027" name="文本占位符 2"/>
          <p:cNvSpPr>
            <a:spLocks noGrp="1"/>
          </p:cNvSpPr>
          <p:nvPr>
            <p:ph type="body"/>
          </p:nvPr>
        </p:nvSpPr>
        <p:spPr>
          <a:xfrm>
            <a:off x="628650" y="1369219"/>
            <a:ext cx="7886700" cy="3263504"/>
          </a:xfrm>
          <a:prstGeom prst="rect">
            <a:avLst/>
          </a:prstGeom>
          <a:noFill/>
          <a:ln w="9525">
            <a:noFill/>
          </a:ln>
        </p:spPr>
        <p:txBody>
          <a:bodyPr vert="horz" lIns="68580" tIns="34290" rIns="68580" bIns="34290" anchor="t"/>
          <a:lstStyle/>
          <a:p>
            <a:pPr lvl="0" indent="-171450"/>
            <a:r>
              <a:rPr lang="zh-CN" altLang="en-US"/>
              <a:t>单击此处编辑母版文本样式</a:t>
            </a:r>
          </a:p>
          <a:p>
            <a:pPr lvl="1" indent="-171450"/>
            <a:r>
              <a:rPr lang="zh-CN" altLang="en-US"/>
              <a:t>第二级</a:t>
            </a:r>
          </a:p>
          <a:p>
            <a:pPr lvl="2" indent="-171450"/>
            <a:r>
              <a:rPr lang="zh-CN" altLang="en-US"/>
              <a:t>第三级</a:t>
            </a:r>
          </a:p>
          <a:p>
            <a:pPr lvl="3" indent="-171450"/>
            <a:r>
              <a:rPr lang="zh-CN" altLang="en-US"/>
              <a:t>第四级</a:t>
            </a:r>
          </a:p>
          <a:p>
            <a:pPr lvl="4" indent="-171450"/>
            <a:r>
              <a:rPr lang="zh-CN" altLang="en-US"/>
              <a:t>第五级</a:t>
            </a:r>
          </a:p>
        </p:txBody>
      </p:sp>
      <p:sp>
        <p:nvSpPr>
          <p:cNvPr id="4" name="日期占位符 3"/>
          <p:cNvSpPr>
            <a:spLocks noGrp="1"/>
          </p:cNvSpPr>
          <p:nvPr>
            <p:ph type="dt" sz="half" idx="2"/>
          </p:nvPr>
        </p:nvSpPr>
        <p:spPr>
          <a:xfrm>
            <a:off x="628650" y="4767266"/>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pPr fontAlgn="auto"/>
            <a:fld id="{0C112D2C-E02A-4D7A-B047-EE038A30D4CA}" type="datetime1">
              <a:rPr lang="zh-CN" altLang="en-US" strike="noStrike" noProof="1" smtClean="0">
                <a:latin typeface="+mn-lt"/>
                <a:ea typeface="+mn-ea"/>
                <a:cs typeface="+mn-cs"/>
              </a:rPr>
              <a:t>2022/7/17</a:t>
            </a:fld>
            <a:endParaRPr lang="zh-CN" altLang="en-US" strike="noStrike" noProof="1"/>
          </a:p>
        </p:txBody>
      </p:sp>
      <p:sp>
        <p:nvSpPr>
          <p:cNvPr id="5" name="页脚占位符 4"/>
          <p:cNvSpPr>
            <a:spLocks noGrp="1"/>
          </p:cNvSpPr>
          <p:nvPr>
            <p:ph type="ftr" sz="quarter" idx="3"/>
          </p:nvPr>
        </p:nvSpPr>
        <p:spPr>
          <a:xfrm>
            <a:off x="3028950" y="4767266"/>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6457950" y="4767266"/>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pPr fontAlgn="auto"/>
            <a:fld id="{7D9BB5D0-35E4-459D-AEF3-FE4D7C45CC19}" type="slidenum">
              <a:rPr lang="zh-CN" altLang="en-US"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9" r:id="rId5"/>
    <p:sldLayoutId id="2147483668" r:id="rId6"/>
    <p:sldLayoutId id="2147483669" r:id="rId7"/>
    <p:sldLayoutId id="2147483680" r:id="rId8"/>
    <p:sldLayoutId id="2147483670" r:id="rId9"/>
    <p:sldLayoutId id="2147483671" r:id="rId10"/>
    <p:sldLayoutId id="2147483672" r:id="rId11"/>
    <p:sldLayoutId id="2147483673" r:id="rId12"/>
    <p:sldLayoutId id="2147483674" r:id="rId13"/>
    <p:sldLayoutId id="2147483675" r:id="rId14"/>
    <p:sldLayoutId id="2147483676" r:id="rId15"/>
  </p:sldLayoutIdLst>
  <p:transition>
    <p:cover dir="r"/>
  </p:transition>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5.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4.emf"/><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1.emf"/><Relationship Id="rId7" Type="http://schemas.openxmlformats.org/officeDocument/2006/relationships/image" Target="../media/image34.emf"/><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49.png"/><Relationship Id="rId4" Type="http://schemas.openxmlformats.org/officeDocument/2006/relationships/image" Target="../media/image32.emf"/><Relationship Id="rId9" Type="http://schemas.openxmlformats.org/officeDocument/2006/relationships/image" Target="../media/image36.emf"/></Relationships>
</file>

<file path=ppt/slides/_rels/slide49.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image" Target="../media/image37.emf"/><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 Id="rId9" Type="http://schemas.openxmlformats.org/officeDocument/2006/relationships/image" Target="../media/image44.em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22522;&#25968;&#25490;&#24207;&#23454;&#29616;&#38142;&#25509;.txt"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2"/>
          </p:nvPr>
        </p:nvSpPr>
        <p:spPr/>
        <p:txBody>
          <a:bodyPr/>
          <a:lstStyle/>
          <a:p>
            <a:pPr marL="0" indent="0" algn="ctr">
              <a:buNone/>
            </a:pPr>
            <a:r>
              <a:rPr lang="zh-CN" altLang="en-US" dirty="0"/>
              <a:t>内部排序</a:t>
            </a:r>
          </a:p>
        </p:txBody>
      </p:sp>
      <p:sp>
        <p:nvSpPr>
          <p:cNvPr id="5" name="文本占位符 4"/>
          <p:cNvSpPr>
            <a:spLocks noGrp="1"/>
          </p:cNvSpPr>
          <p:nvPr>
            <p:ph type="body" sz="quarter" idx="13"/>
          </p:nvPr>
        </p:nvSpPr>
        <p:spPr/>
        <p:txBody>
          <a:bodyPr/>
          <a:lstStyle/>
          <a:p>
            <a:r>
              <a:rPr lang="en-US" altLang="zh-CN" dirty="0"/>
              <a:t>9</a:t>
            </a:r>
            <a:endParaRPr lang="zh-CN" altLang="en-US" dirty="0"/>
          </a:p>
        </p:txBody>
      </p:sp>
    </p:spTree>
    <p:extLst>
      <p:ext uri="{BB962C8B-B14F-4D97-AF65-F5344CB8AC3E}">
        <p14:creationId xmlns:p14="http://schemas.microsoft.com/office/powerpoint/2010/main" val="779952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排序算法</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8712968" cy="3507876"/>
              </a:xfrm>
            </p:spPr>
            <p:txBody>
              <a:bodyPr/>
              <a:lstStyle/>
              <a:p>
                <a:pPr algn="just">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void </a:t>
                </a:r>
                <a:r>
                  <a:rPr lang="en-US" altLang="zh-CN" sz="1800" dirty="0" err="1">
                    <a:solidFill>
                      <a:srgbClr val="002060"/>
                    </a:solidFill>
                    <a:latin typeface="Times New Roman" panose="02020603050405020304" pitchFamily="18" charset="0"/>
                    <a:cs typeface="Times New Roman" panose="02020603050405020304" pitchFamily="18" charset="0"/>
                  </a:rPr>
                  <a:t>InsertSort</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SqList</a:t>
                </a:r>
                <a:r>
                  <a:rPr lang="en-US" altLang="zh-CN" sz="1800" dirty="0">
                    <a:solidFill>
                      <a:srgbClr val="002060"/>
                    </a:solidFill>
                    <a:latin typeface="Times New Roman" panose="02020603050405020304" pitchFamily="18" charset="0"/>
                    <a:cs typeface="Times New Roman" panose="02020603050405020304" pitchFamily="18" charset="0"/>
                  </a:rPr>
                  <a:t> &amp;l){       //</a:t>
                </a:r>
                <a:r>
                  <a:rPr lang="zh-CN" altLang="zh-CN" sz="1800" dirty="0">
                    <a:solidFill>
                      <a:srgbClr val="002060"/>
                    </a:solidFill>
                    <a:latin typeface="Times New Roman" panose="02020603050405020304" pitchFamily="18" charset="0"/>
                    <a:cs typeface="Times New Roman" panose="02020603050405020304" pitchFamily="18" charset="0"/>
                  </a:rPr>
                  <a:t>对</a:t>
                </a:r>
                <a14:m>
                  <m:oMath xmlns:m="http://schemas.openxmlformats.org/officeDocument/2006/math">
                    <m:r>
                      <m:rPr>
                        <m:sty m:val="p"/>
                      </m:rPr>
                      <a:rPr lang="en-US" altLang="zh-CN" sz="1800">
                        <a:solidFill>
                          <a:srgbClr val="002060"/>
                        </a:solidFill>
                        <a:latin typeface="Cambria Math" panose="02040503050406030204" pitchFamily="18" charset="0"/>
                      </a:rPr>
                      <m:t>r</m:t>
                    </m:r>
                    <m:r>
                      <a:rPr lang="en-US" altLang="zh-CN" sz="1800">
                        <a:solidFill>
                          <a:srgbClr val="002060"/>
                        </a:solidFill>
                        <a:latin typeface="Cambria Math" panose="02040503050406030204" pitchFamily="18" charset="0"/>
                      </a:rPr>
                      <m:t>[1..</m:t>
                    </m:r>
                    <m:r>
                      <m:rPr>
                        <m:sty m:val="p"/>
                      </m:rPr>
                      <a:rPr lang="en-US" altLang="zh-CN" sz="1800">
                        <a:solidFill>
                          <a:srgbClr val="002060"/>
                        </a:solidFill>
                        <a:latin typeface="Cambria Math" panose="02040503050406030204" pitchFamily="18" charset="0"/>
                      </a:rPr>
                      <m:t>l</m:t>
                    </m:r>
                    <m:r>
                      <a:rPr lang="en-US" altLang="zh-CN" sz="1800">
                        <a:solidFill>
                          <a:srgbClr val="002060"/>
                        </a:solidFill>
                        <a:latin typeface="Cambria Math" panose="02040503050406030204" pitchFamily="18" charset="0"/>
                      </a:rPr>
                      <m:t>.</m:t>
                    </m:r>
                    <m:r>
                      <m:rPr>
                        <m:sty m:val="p"/>
                      </m:rPr>
                      <a:rPr lang="en-US" altLang="zh-CN" sz="1800">
                        <a:solidFill>
                          <a:srgbClr val="002060"/>
                        </a:solidFill>
                        <a:latin typeface="Cambria Math" panose="02040503050406030204" pitchFamily="18" charset="0"/>
                      </a:rPr>
                      <m:t>length</m:t>
                    </m:r>
                    <m:r>
                      <a:rPr lang="en-US" altLang="zh-CN" sz="1800">
                        <a:solidFill>
                          <a:srgbClr val="002060"/>
                        </a:solidFill>
                        <a:latin typeface="Cambria Math" panose="02040503050406030204" pitchFamily="18" charset="0"/>
                      </a:rPr>
                      <m:t>]</m:t>
                    </m:r>
                  </m:oMath>
                </a14:m>
                <a:r>
                  <a:rPr lang="zh-CN" altLang="zh-CN" sz="1800" dirty="0">
                    <a:solidFill>
                      <a:srgbClr val="002060"/>
                    </a:solidFill>
                    <a:latin typeface="Times New Roman" panose="02020603050405020304" pitchFamily="18" charset="0"/>
                    <a:cs typeface="Times New Roman" panose="02020603050405020304" pitchFamily="18" charset="0"/>
                  </a:rPr>
                  <a:t>按递增序（正序）进行直接插入排序</a:t>
                </a:r>
              </a:p>
              <a:p>
                <a:pPr algn="just">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int</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i,j</a:t>
                </a: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algn="just">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for(</a:t>
                </a:r>
                <a:r>
                  <a:rPr lang="en-US" altLang="zh-CN" sz="1800" dirty="0" err="1">
                    <a:solidFill>
                      <a:srgbClr val="002060"/>
                    </a:solidFill>
                    <a:latin typeface="Times New Roman" panose="02020603050405020304" pitchFamily="18" charset="0"/>
                    <a:cs typeface="Times New Roman" panose="02020603050405020304" pitchFamily="18" charset="0"/>
                  </a:rPr>
                  <a:t>i</a:t>
                </a:r>
                <a:r>
                  <a:rPr lang="en-US" altLang="zh-CN" sz="1800" dirty="0">
                    <a:solidFill>
                      <a:srgbClr val="002060"/>
                    </a:solidFill>
                    <a:latin typeface="Times New Roman" panose="02020603050405020304" pitchFamily="18" charset="0"/>
                    <a:cs typeface="Times New Roman" panose="02020603050405020304" pitchFamily="18" charset="0"/>
                  </a:rPr>
                  <a:t>=2;i&lt;=</a:t>
                </a:r>
                <a:r>
                  <a:rPr lang="en-US" altLang="zh-CN" sz="1800" dirty="0" err="1">
                    <a:solidFill>
                      <a:srgbClr val="002060"/>
                    </a:solidFill>
                    <a:latin typeface="Times New Roman" panose="02020603050405020304" pitchFamily="18" charset="0"/>
                    <a:cs typeface="Times New Roman" panose="02020603050405020304" pitchFamily="18" charset="0"/>
                  </a:rPr>
                  <a:t>l.length;i</a:t>
                </a:r>
                <a:r>
                  <a:rPr lang="en-US" altLang="zh-CN" sz="1800" dirty="0">
                    <a:solidFill>
                      <a:srgbClr val="002060"/>
                    </a:solidFill>
                    <a:latin typeface="Times New Roman" panose="02020603050405020304" pitchFamily="18" charset="0"/>
                    <a:cs typeface="Times New Roman" panose="02020603050405020304" pitchFamily="18" charset="0"/>
                  </a:rPr>
                  <a:t>++)</a:t>
                </a:r>
                <a:r>
                  <a:rPr lang="zh-CN" altLang="zh-CN" sz="1800" dirty="0">
                    <a:solidFill>
                      <a:srgbClr val="002060"/>
                    </a:solidFill>
                    <a:latin typeface="Times New Roman" panose="02020603050405020304" pitchFamily="18" charset="0"/>
                    <a:cs typeface="Times New Roman" panose="02020603050405020304" pitchFamily="18" charset="0"/>
                  </a:rPr>
                  <a:t>｛</a:t>
                </a:r>
              </a:p>
              <a:p>
                <a:pPr algn="just">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l.r</a:t>
                </a:r>
                <a:r>
                  <a:rPr lang="en-US" altLang="zh-CN" sz="1800" dirty="0">
                    <a:solidFill>
                      <a:srgbClr val="002060"/>
                    </a:solidFill>
                    <a:latin typeface="Times New Roman" panose="02020603050405020304" pitchFamily="18" charset="0"/>
                    <a:cs typeface="Times New Roman" panose="02020603050405020304" pitchFamily="18" charset="0"/>
                  </a:rPr>
                  <a:t>[0]=</a:t>
                </a:r>
                <a:r>
                  <a:rPr lang="en-US" altLang="zh-CN" sz="1800" dirty="0" err="1">
                    <a:solidFill>
                      <a:srgbClr val="002060"/>
                    </a:solidFill>
                    <a:latin typeface="Times New Roman" panose="02020603050405020304" pitchFamily="18" charset="0"/>
                    <a:cs typeface="Times New Roman" panose="02020603050405020304" pitchFamily="18" charset="0"/>
                  </a:rPr>
                  <a:t>l.r</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i</a:t>
                </a:r>
                <a:r>
                  <a:rPr lang="en-US" altLang="zh-CN" sz="1800" dirty="0">
                    <a:solidFill>
                      <a:srgbClr val="002060"/>
                    </a:solidFill>
                    <a:latin typeface="Times New Roman" panose="02020603050405020304" pitchFamily="18" charset="0"/>
                    <a:cs typeface="Times New Roman" panose="02020603050405020304" pitchFamily="18" charset="0"/>
                  </a:rPr>
                  <a:t>];              //</a:t>
                </a:r>
                <a:r>
                  <a:rPr lang="zh-CN" altLang="zh-CN" sz="1800" dirty="0">
                    <a:solidFill>
                      <a:srgbClr val="002060"/>
                    </a:solidFill>
                    <a:latin typeface="Times New Roman" panose="02020603050405020304" pitchFamily="18" charset="0"/>
                    <a:cs typeface="Times New Roman" panose="02020603050405020304" pitchFamily="18" charset="0"/>
                  </a:rPr>
                  <a:t>复制哨兵</a:t>
                </a:r>
              </a:p>
              <a:p>
                <a:pPr algn="just">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for(j=i-1;l.r[0].key&lt;</a:t>
                </a:r>
                <a:r>
                  <a:rPr lang="en-US" altLang="zh-CN" sz="1800" dirty="0" err="1">
                    <a:solidFill>
                      <a:srgbClr val="002060"/>
                    </a:solidFill>
                    <a:latin typeface="Times New Roman" panose="02020603050405020304" pitchFamily="18" charset="0"/>
                    <a:cs typeface="Times New Roman" panose="02020603050405020304" pitchFamily="18" charset="0"/>
                  </a:rPr>
                  <a:t>l.r</a:t>
                </a:r>
                <a:r>
                  <a:rPr lang="en-US" altLang="zh-CN" sz="1800" dirty="0">
                    <a:solidFill>
                      <a:srgbClr val="002060"/>
                    </a:solidFill>
                    <a:latin typeface="Times New Roman" panose="02020603050405020304" pitchFamily="18" charset="0"/>
                    <a:cs typeface="Times New Roman" panose="02020603050405020304" pitchFamily="18" charset="0"/>
                  </a:rPr>
                  <a:t>[j].</a:t>
                </a:r>
                <a:r>
                  <a:rPr lang="en-US" altLang="zh-CN" sz="1800" dirty="0" err="1">
                    <a:solidFill>
                      <a:srgbClr val="002060"/>
                    </a:solidFill>
                    <a:latin typeface="Times New Roman" panose="02020603050405020304" pitchFamily="18" charset="0"/>
                    <a:cs typeface="Times New Roman" panose="02020603050405020304" pitchFamily="18" charset="0"/>
                  </a:rPr>
                  <a:t>key;j</a:t>
                </a:r>
                <a:r>
                  <a:rPr lang="en-US" altLang="zh-CN" sz="1800" dirty="0">
                    <a:solidFill>
                      <a:srgbClr val="002060"/>
                    </a:solidFill>
                    <a:latin typeface="Times New Roman" panose="02020603050405020304" pitchFamily="18" charset="0"/>
                    <a:cs typeface="Times New Roman" panose="02020603050405020304" pitchFamily="18" charset="0"/>
                  </a:rPr>
                  <a:t>--) </a:t>
                </a:r>
                <a:endParaRPr lang="zh-CN" altLang="zh-CN" sz="1800" dirty="0">
                  <a:solidFill>
                    <a:srgbClr val="002060"/>
                  </a:solidFill>
                  <a:latin typeface="Times New Roman" panose="02020603050405020304" pitchFamily="18" charset="0"/>
                  <a:cs typeface="Times New Roman" panose="02020603050405020304" pitchFamily="18" charset="0"/>
                </a:endParaRPr>
              </a:p>
              <a:p>
                <a:pPr algn="just">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r>
                  <a:rPr lang="zh-CN" altLang="zh-CN" sz="1800" dirty="0">
                    <a:solidFill>
                      <a:srgbClr val="002060"/>
                    </a:solidFill>
                    <a:latin typeface="Times New Roman" panose="02020603050405020304" pitchFamily="18" charset="0"/>
                    <a:cs typeface="Times New Roman" panose="02020603050405020304" pitchFamily="18" charset="0"/>
                  </a:rPr>
                  <a:t>从右向左在有序表子表</a:t>
                </a:r>
                <a14:m>
                  <m:oMath xmlns:m="http://schemas.openxmlformats.org/officeDocument/2006/math">
                    <m:r>
                      <m:rPr>
                        <m:sty m:val="p"/>
                      </m:rPr>
                      <a:rPr lang="en-US" altLang="zh-CN" sz="1800">
                        <a:solidFill>
                          <a:srgbClr val="002060"/>
                        </a:solidFill>
                        <a:latin typeface="Cambria Math" panose="02040503050406030204" pitchFamily="18" charset="0"/>
                      </a:rPr>
                      <m:t>r</m:t>
                    </m:r>
                    <m:r>
                      <a:rPr lang="en-US" altLang="zh-CN" sz="1800">
                        <a:solidFill>
                          <a:srgbClr val="002060"/>
                        </a:solidFill>
                        <a:latin typeface="Cambria Math" panose="02040503050406030204" pitchFamily="18" charset="0"/>
                      </a:rPr>
                      <m:t>[1..</m:t>
                    </m:r>
                    <m:r>
                      <m:rPr>
                        <m:sty m:val="p"/>
                      </m:rPr>
                      <a:rPr lang="en-US" altLang="zh-CN" sz="1800">
                        <a:solidFill>
                          <a:srgbClr val="002060"/>
                        </a:solidFill>
                        <a:latin typeface="Cambria Math" panose="02040503050406030204" pitchFamily="18" charset="0"/>
                      </a:rPr>
                      <m:t>i</m:t>
                    </m:r>
                    <m:r>
                      <a:rPr lang="en-US" altLang="zh-CN" sz="1800" i="1">
                        <a:solidFill>
                          <a:srgbClr val="002060"/>
                        </a:solidFill>
                        <a:latin typeface="Cambria Math" panose="02040503050406030204" pitchFamily="18" charset="0"/>
                      </a:rPr>
                      <m:t>−</m:t>
                    </m:r>
                    <m:r>
                      <a:rPr lang="en-US" altLang="zh-CN" sz="1800">
                        <a:solidFill>
                          <a:srgbClr val="002060"/>
                        </a:solidFill>
                        <a:latin typeface="Cambria Math" panose="02040503050406030204" pitchFamily="18" charset="0"/>
                      </a:rPr>
                      <m:t>1]</m:t>
                    </m:r>
                  </m:oMath>
                </a14:m>
                <a:r>
                  <a:rPr lang="zh-CN" altLang="zh-CN" sz="1800" dirty="0">
                    <a:solidFill>
                      <a:srgbClr val="002060"/>
                    </a:solidFill>
                    <a:latin typeface="Times New Roman" panose="02020603050405020304" pitchFamily="18" charset="0"/>
                    <a:cs typeface="Times New Roman" panose="02020603050405020304" pitchFamily="18" charset="0"/>
                  </a:rPr>
                  <a:t>中查找</a:t>
                </a:r>
                <a14:m>
                  <m:oMath xmlns:m="http://schemas.openxmlformats.org/officeDocument/2006/math">
                    <m:r>
                      <m:rPr>
                        <m:sty m:val="p"/>
                      </m:rPr>
                      <a:rPr lang="en-US" altLang="zh-CN" sz="1800">
                        <a:solidFill>
                          <a:srgbClr val="002060"/>
                        </a:solidFill>
                        <a:latin typeface="Cambria Math" panose="02040503050406030204" pitchFamily="18" charset="0"/>
                      </a:rPr>
                      <m:t>r</m:t>
                    </m:r>
                    <m:r>
                      <a:rPr lang="en-US" altLang="zh-CN" sz="1800">
                        <a:solidFill>
                          <a:srgbClr val="002060"/>
                        </a:solidFill>
                        <a:latin typeface="Cambria Math" panose="02040503050406030204" pitchFamily="18" charset="0"/>
                      </a:rPr>
                      <m:t>[</m:t>
                    </m:r>
                    <m:r>
                      <m:rPr>
                        <m:sty m:val="p"/>
                      </m:rPr>
                      <a:rPr lang="en-US" altLang="zh-CN" sz="1800">
                        <a:solidFill>
                          <a:srgbClr val="002060"/>
                        </a:solidFill>
                        <a:latin typeface="Cambria Math" panose="02040503050406030204" pitchFamily="18" charset="0"/>
                      </a:rPr>
                      <m:t>i</m:t>
                    </m:r>
                    <m:r>
                      <a:rPr lang="en-US" altLang="zh-CN" sz="1800">
                        <a:solidFill>
                          <a:srgbClr val="002060"/>
                        </a:solidFill>
                        <a:latin typeface="Cambria Math" panose="02040503050406030204" pitchFamily="18" charset="0"/>
                      </a:rPr>
                      <m:t>]</m:t>
                    </m:r>
                  </m:oMath>
                </a14:m>
                <a:r>
                  <a:rPr lang="zh-CN" altLang="zh-CN" sz="1800" dirty="0">
                    <a:solidFill>
                      <a:srgbClr val="002060"/>
                    </a:solidFill>
                    <a:latin typeface="Times New Roman" panose="02020603050405020304" pitchFamily="18" charset="0"/>
                    <a:cs typeface="Times New Roman" panose="02020603050405020304" pitchFamily="18" charset="0"/>
                  </a:rPr>
                  <a:t>的插入位置</a:t>
                </a:r>
              </a:p>
              <a:p>
                <a:pPr algn="just">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l.r</a:t>
                </a:r>
                <a:r>
                  <a:rPr lang="en-US" altLang="zh-CN" sz="1800" dirty="0">
                    <a:solidFill>
                      <a:srgbClr val="002060"/>
                    </a:solidFill>
                    <a:latin typeface="Times New Roman" panose="02020603050405020304" pitchFamily="18" charset="0"/>
                    <a:cs typeface="Times New Roman" panose="02020603050405020304" pitchFamily="18" charset="0"/>
                  </a:rPr>
                  <a:t>[j+1]=</a:t>
                </a:r>
                <a:r>
                  <a:rPr lang="en-US" altLang="zh-CN" sz="1800" dirty="0" err="1">
                    <a:solidFill>
                      <a:srgbClr val="002060"/>
                    </a:solidFill>
                    <a:latin typeface="Times New Roman" panose="02020603050405020304" pitchFamily="18" charset="0"/>
                    <a:cs typeface="Times New Roman" panose="02020603050405020304" pitchFamily="18" charset="0"/>
                  </a:rPr>
                  <a:t>l.r</a:t>
                </a:r>
                <a:r>
                  <a:rPr lang="en-US" altLang="zh-CN" sz="1800" dirty="0">
                    <a:solidFill>
                      <a:srgbClr val="002060"/>
                    </a:solidFill>
                    <a:latin typeface="Times New Roman" panose="02020603050405020304" pitchFamily="18" charset="0"/>
                    <a:cs typeface="Times New Roman" panose="02020603050405020304" pitchFamily="18" charset="0"/>
                  </a:rPr>
                  <a:t>[j];         //</a:t>
                </a:r>
                <a:r>
                  <a:rPr lang="zh-CN" altLang="zh-CN" sz="1800" dirty="0">
                    <a:solidFill>
                      <a:srgbClr val="002060"/>
                    </a:solidFill>
                    <a:latin typeface="Times New Roman" panose="02020603050405020304" pitchFamily="18" charset="0"/>
                    <a:cs typeface="Times New Roman" panose="02020603050405020304" pitchFamily="18" charset="0"/>
                  </a:rPr>
                  <a:t>将关键字大于</a:t>
                </a:r>
                <a14:m>
                  <m:oMath xmlns:m="http://schemas.openxmlformats.org/officeDocument/2006/math">
                    <m:r>
                      <m:rPr>
                        <m:sty m:val="p"/>
                      </m:rPr>
                      <a:rPr lang="en-US" altLang="zh-CN" sz="1800">
                        <a:solidFill>
                          <a:srgbClr val="002060"/>
                        </a:solidFill>
                        <a:latin typeface="Cambria Math" panose="02040503050406030204" pitchFamily="18" charset="0"/>
                      </a:rPr>
                      <m:t>r</m:t>
                    </m:r>
                    <m:d>
                      <m:dPr>
                        <m:begChr m:val="["/>
                        <m:endChr m:val="]"/>
                        <m:ctrlPr>
                          <a:rPr lang="zh-CN" altLang="zh-CN" sz="1800" i="1">
                            <a:solidFill>
                              <a:srgbClr val="002060"/>
                            </a:solidFill>
                            <a:latin typeface="Cambria Math" panose="02040503050406030204" pitchFamily="18" charset="0"/>
                          </a:rPr>
                        </m:ctrlPr>
                      </m:dPr>
                      <m:e>
                        <m:r>
                          <m:rPr>
                            <m:sty m:val="p"/>
                          </m:rPr>
                          <a:rPr lang="en-US" altLang="zh-CN" sz="1800">
                            <a:solidFill>
                              <a:srgbClr val="002060"/>
                            </a:solidFill>
                            <a:latin typeface="Cambria Math" panose="02040503050406030204" pitchFamily="18" charset="0"/>
                          </a:rPr>
                          <m:t>i</m:t>
                        </m:r>
                      </m:e>
                    </m:d>
                    <m:r>
                      <a:rPr lang="en-US" altLang="zh-CN" sz="1800">
                        <a:solidFill>
                          <a:srgbClr val="002060"/>
                        </a:solidFill>
                        <a:latin typeface="Cambria Math" panose="02040503050406030204" pitchFamily="18" charset="0"/>
                      </a:rPr>
                      <m:t>.</m:t>
                    </m:r>
                    <m:r>
                      <m:rPr>
                        <m:sty m:val="p"/>
                      </m:rPr>
                      <a:rPr lang="en-US" altLang="zh-CN" sz="1800">
                        <a:solidFill>
                          <a:srgbClr val="002060"/>
                        </a:solidFill>
                        <a:latin typeface="Cambria Math" panose="02040503050406030204" pitchFamily="18" charset="0"/>
                      </a:rPr>
                      <m:t>key</m:t>
                    </m:r>
                  </m:oMath>
                </a14:m>
                <a:r>
                  <a:rPr lang="zh-CN" altLang="zh-CN" sz="1800" dirty="0">
                    <a:solidFill>
                      <a:srgbClr val="002060"/>
                    </a:solidFill>
                    <a:latin typeface="Times New Roman" panose="02020603050405020304" pitchFamily="18" charset="0"/>
                    <a:cs typeface="Times New Roman" panose="02020603050405020304" pitchFamily="18" charset="0"/>
                  </a:rPr>
                  <a:t>的元素后移</a:t>
                </a:r>
              </a:p>
              <a:p>
                <a:pPr algn="just">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l.r</a:t>
                </a:r>
                <a:r>
                  <a:rPr lang="en-US" altLang="zh-CN" sz="1800" dirty="0">
                    <a:solidFill>
                      <a:srgbClr val="002060"/>
                    </a:solidFill>
                    <a:latin typeface="Times New Roman" panose="02020603050405020304" pitchFamily="18" charset="0"/>
                    <a:cs typeface="Times New Roman" panose="02020603050405020304" pitchFamily="18" charset="0"/>
                  </a:rPr>
                  <a:t>[j+1]=</a:t>
                </a:r>
                <a:r>
                  <a:rPr lang="en-US" altLang="zh-CN" sz="1800" dirty="0" err="1">
                    <a:solidFill>
                      <a:srgbClr val="002060"/>
                    </a:solidFill>
                    <a:latin typeface="Times New Roman" panose="02020603050405020304" pitchFamily="18" charset="0"/>
                    <a:cs typeface="Times New Roman" panose="02020603050405020304" pitchFamily="18" charset="0"/>
                  </a:rPr>
                  <a:t>l.r</a:t>
                </a:r>
                <a:r>
                  <a:rPr lang="en-US" altLang="zh-CN" sz="1800" dirty="0">
                    <a:solidFill>
                      <a:srgbClr val="002060"/>
                    </a:solidFill>
                    <a:latin typeface="Times New Roman" panose="02020603050405020304" pitchFamily="18" charset="0"/>
                    <a:cs typeface="Times New Roman" panose="02020603050405020304" pitchFamily="18" charset="0"/>
                  </a:rPr>
                  <a:t>[0];            //</a:t>
                </a:r>
                <a:r>
                  <a:rPr lang="zh-CN" altLang="zh-CN" sz="1800" dirty="0">
                    <a:solidFill>
                      <a:srgbClr val="002060"/>
                    </a:solidFill>
                    <a:latin typeface="Times New Roman" panose="02020603050405020304" pitchFamily="18" charset="0"/>
                    <a:cs typeface="Times New Roman" panose="02020603050405020304" pitchFamily="18" charset="0"/>
                  </a:rPr>
                  <a:t>在</a:t>
                </a:r>
                <a:r>
                  <a:rPr lang="en-US" altLang="zh-CN" sz="1800" dirty="0">
                    <a:solidFill>
                      <a:srgbClr val="002060"/>
                    </a:solidFill>
                    <a:latin typeface="Times New Roman" panose="02020603050405020304" pitchFamily="18" charset="0"/>
                    <a:cs typeface="Times New Roman" panose="02020603050405020304" pitchFamily="18" charset="0"/>
                  </a:rPr>
                  <a:t>j+1</a:t>
                </a:r>
                <a:r>
                  <a:rPr lang="zh-CN" altLang="zh-CN" sz="1800" dirty="0">
                    <a:solidFill>
                      <a:srgbClr val="002060"/>
                    </a:solidFill>
                    <a:latin typeface="Times New Roman" panose="02020603050405020304" pitchFamily="18" charset="0"/>
                    <a:cs typeface="Times New Roman" panose="02020603050405020304" pitchFamily="18" charset="0"/>
                  </a:rPr>
                  <a:t>处插入元素</a:t>
                </a:r>
                <a14:m>
                  <m:oMath xmlns:m="http://schemas.openxmlformats.org/officeDocument/2006/math">
                    <m:r>
                      <m:rPr>
                        <m:sty m:val="p"/>
                      </m:rPr>
                      <a:rPr lang="en-US" altLang="zh-CN" sz="1800">
                        <a:solidFill>
                          <a:srgbClr val="002060"/>
                        </a:solidFill>
                        <a:latin typeface="Cambria Math" panose="02040503050406030204" pitchFamily="18" charset="0"/>
                      </a:rPr>
                      <m:t>r</m:t>
                    </m:r>
                    <m:r>
                      <a:rPr lang="en-US" altLang="zh-CN" sz="1800">
                        <a:solidFill>
                          <a:srgbClr val="002060"/>
                        </a:solidFill>
                        <a:latin typeface="Cambria Math" panose="02040503050406030204" pitchFamily="18" charset="0"/>
                      </a:rPr>
                      <m:t>[</m:t>
                    </m:r>
                    <m:r>
                      <m:rPr>
                        <m:sty m:val="p"/>
                      </m:rPr>
                      <a:rPr lang="en-US" altLang="zh-CN" sz="1800">
                        <a:solidFill>
                          <a:srgbClr val="002060"/>
                        </a:solidFill>
                        <a:latin typeface="Cambria Math" panose="02040503050406030204" pitchFamily="18" charset="0"/>
                      </a:rPr>
                      <m:t>i</m:t>
                    </m:r>
                    <m:r>
                      <a:rPr lang="en-US" altLang="zh-CN" sz="1800">
                        <a:solidFill>
                          <a:srgbClr val="002060"/>
                        </a:solidFill>
                        <a:latin typeface="Cambria Math" panose="02040503050406030204" pitchFamily="18" charset="0"/>
                      </a:rPr>
                      <m:t>]</m:t>
                    </m:r>
                  </m:oMath>
                </a14:m>
                <a:endParaRPr lang="zh-CN" altLang="zh-CN" sz="1800" dirty="0">
                  <a:solidFill>
                    <a:srgbClr val="002060"/>
                  </a:solidFill>
                  <a:latin typeface="Times New Roman" panose="02020603050405020304" pitchFamily="18" charset="0"/>
                  <a:cs typeface="Times New Roman" panose="02020603050405020304" pitchFamily="18" charset="0"/>
                </a:endParaRPr>
              </a:p>
              <a:p>
                <a:pPr algn="just">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endParaRPr lang="zh-CN" altLang="zh-CN" sz="1800" dirty="0">
                  <a:solidFill>
                    <a:srgbClr val="002060"/>
                  </a:solidFill>
                  <a:latin typeface="Times New Roman" panose="02020603050405020304" pitchFamily="18" charset="0"/>
                  <a:cs typeface="Times New Roman" panose="02020603050405020304" pitchFamily="18" charset="0"/>
                </a:endParaRPr>
              </a:p>
              <a:p>
                <a:pPr algn="just">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algn="just">
                  <a:lnSpc>
                    <a:spcPts val="2500"/>
                  </a:lnSpc>
                  <a:spcBef>
                    <a:spcPts val="0"/>
                  </a:spcBef>
                </a:pPr>
                <a:endParaRPr lang="zh-CN" altLang="en-US" sz="1800"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8712968" cy="3507876"/>
              </a:xfrm>
              <a:blipFill rotWithShape="0">
                <a:blip r:embed="rId2"/>
                <a:stretch>
                  <a:fillRect l="-770" t="-13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857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p:sp>
        <p:nvSpPr>
          <p:cNvPr id="3" name="内容占位符 2"/>
          <p:cNvSpPr>
            <a:spLocks noGrp="1"/>
          </p:cNvSpPr>
          <p:nvPr>
            <p:ph sz="quarter" idx="11"/>
          </p:nvPr>
        </p:nvSpPr>
        <p:spPr>
          <a:xfrm>
            <a:off x="179512" y="1064124"/>
            <a:ext cx="8784976" cy="859554"/>
          </a:xfrm>
        </p:spPr>
        <p:txBody>
          <a:bodyPr/>
          <a:lstStyle/>
          <a:p>
            <a:pPr>
              <a:lnSpc>
                <a:spcPts val="2500"/>
              </a:lnSpc>
              <a:spcBef>
                <a:spcPts val="0"/>
              </a:spcBef>
            </a:pPr>
            <a:r>
              <a:rPr lang="zh-CN" altLang="en-US" sz="1800" dirty="0">
                <a:solidFill>
                  <a:srgbClr val="C00000"/>
                </a:solidFill>
                <a:latin typeface="隶书" panose="02010509060101010101" pitchFamily="49" charset="-122"/>
                <a:ea typeface="隶书" panose="02010509060101010101" pitchFamily="49" charset="-122"/>
              </a:rPr>
              <a:t>例 设待排序的表有 </a:t>
            </a:r>
            <a:r>
              <a:rPr lang="en-US" altLang="zh-CN" sz="1800" dirty="0">
                <a:solidFill>
                  <a:srgbClr val="C00000"/>
                </a:solidFill>
                <a:latin typeface="隶书" panose="02010509060101010101" pitchFamily="49" charset="-122"/>
                <a:ea typeface="隶书" panose="02010509060101010101" pitchFamily="49" charset="-122"/>
              </a:rPr>
              <a:t>8 </a:t>
            </a:r>
            <a:r>
              <a:rPr lang="zh-CN" altLang="en-US" sz="1800" dirty="0">
                <a:solidFill>
                  <a:srgbClr val="C00000"/>
                </a:solidFill>
                <a:latin typeface="隶书" panose="02010509060101010101" pitchFamily="49" charset="-122"/>
                <a:ea typeface="隶书" panose="02010509060101010101" pitchFamily="49" charset="-122"/>
              </a:rPr>
              <a:t>个元素</a:t>
            </a:r>
            <a:r>
              <a:rPr lang="en-US" altLang="zh-CN" sz="1800" dirty="0">
                <a:solidFill>
                  <a:srgbClr val="C00000"/>
                </a:solidFill>
                <a:latin typeface="隶书" panose="02010509060101010101" pitchFamily="49" charset="-122"/>
                <a:ea typeface="隶书" panose="02010509060101010101" pitchFamily="49" charset="-122"/>
              </a:rPr>
              <a:t>, </a:t>
            </a:r>
            <a:r>
              <a:rPr lang="zh-CN" altLang="en-US" sz="1800" dirty="0">
                <a:solidFill>
                  <a:srgbClr val="C00000"/>
                </a:solidFill>
                <a:latin typeface="隶书" panose="02010509060101010101" pitchFamily="49" charset="-122"/>
                <a:ea typeface="隶书" panose="02010509060101010101" pitchFamily="49" charset="-122"/>
              </a:rPr>
              <a:t>其关键字集合为</a:t>
            </a:r>
            <a:r>
              <a:rPr lang="en-US" altLang="zh-CN" sz="1800" dirty="0">
                <a:solidFill>
                  <a:srgbClr val="C00000"/>
                </a:solidFill>
                <a:latin typeface="隶书" panose="02010509060101010101" pitchFamily="49" charset="-122"/>
                <a:ea typeface="隶书" panose="02010509060101010101" pitchFamily="49" charset="-122"/>
              </a:rPr>
              <a:t>{40, 30, 50, 16, 35, 66, 40, 44}, </a:t>
            </a:r>
            <a:r>
              <a:rPr lang="zh-CN" altLang="en-US" sz="1800" dirty="0">
                <a:solidFill>
                  <a:srgbClr val="C00000"/>
                </a:solidFill>
                <a:latin typeface="隶书" panose="02010509060101010101" pitchFamily="49" charset="-122"/>
                <a:ea typeface="隶书" panose="02010509060101010101" pitchFamily="49" charset="-122"/>
              </a:rPr>
              <a:t>描述直接插入排序的排序过程。</a:t>
            </a:r>
          </a:p>
        </p:txBody>
      </p:sp>
      <p:pic>
        <p:nvPicPr>
          <p:cNvPr id="4" name="图片 3"/>
          <p:cNvPicPr>
            <a:picLocks noChangeAspect="1"/>
          </p:cNvPicPr>
          <p:nvPr/>
        </p:nvPicPr>
        <p:blipFill>
          <a:blip r:embed="rId2"/>
          <a:stretch>
            <a:fillRect/>
          </a:stretch>
        </p:blipFill>
        <p:spPr>
          <a:xfrm>
            <a:off x="1547664" y="1923678"/>
            <a:ext cx="5620534" cy="2581635"/>
          </a:xfrm>
          <a:prstGeom prst="rect">
            <a:avLst/>
          </a:prstGeom>
        </p:spPr>
      </p:pic>
    </p:spTree>
    <p:extLst>
      <p:ext uri="{BB962C8B-B14F-4D97-AF65-F5344CB8AC3E}">
        <p14:creationId xmlns:p14="http://schemas.microsoft.com/office/powerpoint/2010/main" val="406426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算法分析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51520" y="987574"/>
                <a:ext cx="8784976" cy="3507876"/>
              </a:xfrm>
            </p:spPr>
            <p:txBody>
              <a:bodyPr/>
              <a:lstStyle/>
              <a:p>
                <a:pPr>
                  <a:lnSpc>
                    <a:spcPts val="22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a:t>
                </a:r>
                <a:r>
                  <a:rPr lang="zh-CN" altLang="zh-CN" sz="1800" dirty="0">
                    <a:solidFill>
                      <a:srgbClr val="7030A0"/>
                    </a:solidFill>
                    <a:latin typeface="隶书" panose="02010509060101010101" pitchFamily="49" charset="-122"/>
                    <a:ea typeface="隶书" panose="02010509060101010101" pitchFamily="49" charset="-122"/>
                  </a:rPr>
                  <a:t>最好情况</a:t>
                </a:r>
                <a:r>
                  <a:rPr lang="zh-CN" altLang="zh-CN" sz="1800" dirty="0">
                    <a:latin typeface="隶书" panose="02010509060101010101" pitchFamily="49" charset="-122"/>
                    <a:ea typeface="隶书" panose="02010509060101010101" pitchFamily="49" charset="-122"/>
                  </a:rPr>
                  <a:t>：当待排数据元素为正序时，达到该算法的最好情况，此时每趟操作只需进行一次关键字比较，不进入内循环</a:t>
                </a:r>
                <a:r>
                  <a:rPr lang="en-US" altLang="zh-CN" sz="1800" dirty="0" err="1">
                    <a:solidFill>
                      <a:srgbClr val="C00000"/>
                    </a:solidFill>
                    <a:latin typeface="隶书" panose="02010509060101010101" pitchFamily="49" charset="-122"/>
                    <a:ea typeface="隶书" panose="02010509060101010101" pitchFamily="49" charset="-122"/>
                  </a:rPr>
                  <a:t>l.r</a:t>
                </a:r>
                <a:r>
                  <a:rPr lang="en-US" altLang="zh-CN" sz="1800" dirty="0">
                    <a:solidFill>
                      <a:srgbClr val="C00000"/>
                    </a:solidFill>
                    <a:latin typeface="隶书" panose="02010509060101010101" pitchFamily="49" charset="-122"/>
                    <a:ea typeface="隶书" panose="02010509060101010101" pitchFamily="49" charset="-122"/>
                  </a:rPr>
                  <a:t>[j+1]=</a:t>
                </a:r>
                <a:r>
                  <a:rPr lang="en-US" altLang="zh-CN" sz="1800" dirty="0" err="1">
                    <a:solidFill>
                      <a:srgbClr val="C00000"/>
                    </a:solidFill>
                    <a:latin typeface="隶书" panose="02010509060101010101" pitchFamily="49" charset="-122"/>
                    <a:ea typeface="隶书" panose="02010509060101010101" pitchFamily="49" charset="-122"/>
                  </a:rPr>
                  <a:t>l.r</a:t>
                </a:r>
                <a:r>
                  <a:rPr lang="en-US" altLang="zh-CN" sz="1800" dirty="0">
                    <a:solidFill>
                      <a:srgbClr val="C00000"/>
                    </a:solidFill>
                    <a:latin typeface="隶书" panose="02010509060101010101" pitchFamily="49" charset="-122"/>
                    <a:ea typeface="隶书" panose="02010509060101010101" pitchFamily="49" charset="-122"/>
                  </a:rPr>
                  <a:t>[j]</a:t>
                </a:r>
                <a:r>
                  <a:rPr lang="zh-CN" altLang="zh-CN" sz="1800" dirty="0">
                    <a:latin typeface="隶书" panose="02010509060101010101" pitchFamily="49" charset="-122"/>
                    <a:ea typeface="隶书" panose="02010509060101010101" pitchFamily="49" charset="-122"/>
                  </a:rPr>
                  <a:t>，此时元素的移动次数为</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次，即</a:t>
                </a:r>
                <a:r>
                  <a:rPr lang="en-US" altLang="zh-CN" sz="1800" dirty="0" err="1">
                    <a:solidFill>
                      <a:srgbClr val="7030A0"/>
                    </a:solidFill>
                    <a:latin typeface="隶书" panose="02010509060101010101" pitchFamily="49" charset="-122"/>
                    <a:ea typeface="隶书" panose="02010509060101010101" pitchFamily="49" charset="-122"/>
                  </a:rPr>
                  <a:t>l.r</a:t>
                </a:r>
                <a:r>
                  <a:rPr lang="en-US" altLang="zh-CN" sz="1800" dirty="0">
                    <a:solidFill>
                      <a:srgbClr val="7030A0"/>
                    </a:solidFill>
                    <a:latin typeface="隶书" panose="02010509060101010101" pitchFamily="49" charset="-122"/>
                    <a:ea typeface="隶书" panose="02010509060101010101" pitchFamily="49" charset="-122"/>
                  </a:rPr>
                  <a:t>[0]=</a:t>
                </a:r>
                <a:r>
                  <a:rPr lang="en-US" altLang="zh-CN" sz="1800" dirty="0" err="1">
                    <a:solidFill>
                      <a:srgbClr val="7030A0"/>
                    </a:solidFill>
                    <a:latin typeface="隶书" panose="02010509060101010101" pitchFamily="49" charset="-122"/>
                    <a:ea typeface="隶书" panose="02010509060101010101" pitchFamily="49" charset="-122"/>
                  </a:rPr>
                  <a:t>l.r</a:t>
                </a:r>
                <a:r>
                  <a:rPr lang="en-US" altLang="zh-CN" sz="1800" dirty="0">
                    <a:solidFill>
                      <a:srgbClr val="7030A0"/>
                    </a:solidFill>
                    <a:latin typeface="隶书" panose="02010509060101010101" pitchFamily="49" charset="-122"/>
                    <a:ea typeface="隶书" panose="02010509060101010101" pitchFamily="49" charset="-122"/>
                  </a:rPr>
                  <a:t>[</a:t>
                </a:r>
                <a:r>
                  <a:rPr lang="en-US" altLang="zh-CN" sz="1800" dirty="0" err="1">
                    <a:solidFill>
                      <a:srgbClr val="7030A0"/>
                    </a:solidFill>
                    <a:latin typeface="隶书" panose="02010509060101010101" pitchFamily="49" charset="-122"/>
                    <a:ea typeface="隶书" panose="02010509060101010101" pitchFamily="49" charset="-122"/>
                  </a:rPr>
                  <a:t>i</a:t>
                </a:r>
                <a:r>
                  <a:rPr lang="en-US" altLang="zh-CN" sz="1800" dirty="0">
                    <a:solidFill>
                      <a:srgbClr val="7030A0"/>
                    </a:solidFill>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和</a:t>
                </a:r>
                <a:r>
                  <a:rPr lang="en-US" altLang="zh-CN" sz="1800" dirty="0" err="1">
                    <a:solidFill>
                      <a:srgbClr val="7030A0"/>
                    </a:solidFill>
                    <a:latin typeface="隶书" panose="02010509060101010101" pitchFamily="49" charset="-122"/>
                    <a:ea typeface="隶书" panose="02010509060101010101" pitchFamily="49" charset="-122"/>
                  </a:rPr>
                  <a:t>l.r</a:t>
                </a:r>
                <a:r>
                  <a:rPr lang="en-US" altLang="zh-CN" sz="1800" dirty="0">
                    <a:solidFill>
                      <a:srgbClr val="7030A0"/>
                    </a:solidFill>
                    <a:latin typeface="隶书" panose="02010509060101010101" pitchFamily="49" charset="-122"/>
                    <a:ea typeface="隶书" panose="02010509060101010101" pitchFamily="49" charset="-122"/>
                  </a:rPr>
                  <a:t>[j+1]=</a:t>
                </a:r>
                <a:r>
                  <a:rPr lang="en-US" altLang="zh-CN" sz="1800" dirty="0" err="1">
                    <a:solidFill>
                      <a:srgbClr val="7030A0"/>
                    </a:solidFill>
                    <a:latin typeface="隶书" panose="02010509060101010101" pitchFamily="49" charset="-122"/>
                    <a:ea typeface="隶书" panose="02010509060101010101" pitchFamily="49" charset="-122"/>
                  </a:rPr>
                  <a:t>l.r</a:t>
                </a:r>
                <a:r>
                  <a:rPr lang="en-US" altLang="zh-CN" sz="1800" dirty="0">
                    <a:solidFill>
                      <a:srgbClr val="7030A0"/>
                    </a:solidFill>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。由此可知，正序时插入排序关键字比较次数</a:t>
                </a:r>
                <a14:m>
                  <m:oMath xmlns:m="http://schemas.openxmlformats.org/officeDocument/2006/math">
                    <m:r>
                      <m:rPr>
                        <m:sty m:val="p"/>
                      </m:rPr>
                      <a:rPr lang="en-US" altLang="zh-CN" sz="1800">
                        <a:latin typeface="Cambria Math" panose="02040503050406030204" pitchFamily="18" charset="0"/>
                      </a:rPr>
                      <m:t>C</m:t>
                    </m:r>
                  </m:oMath>
                </a14:m>
                <a:r>
                  <a:rPr lang="zh-CN" altLang="zh-CN" sz="1800" dirty="0">
                    <a:latin typeface="隶书" panose="02010509060101010101" pitchFamily="49" charset="-122"/>
                    <a:ea typeface="隶书" panose="02010509060101010101" pitchFamily="49" charset="-122"/>
                  </a:rPr>
                  <a:t>和元素的移动次数</a:t>
                </a:r>
                <a14:m>
                  <m:oMath xmlns:m="http://schemas.openxmlformats.org/officeDocument/2006/math">
                    <m:r>
                      <m:rPr>
                        <m:sty m:val="p"/>
                      </m:rPr>
                      <a:rPr lang="en-US" altLang="zh-CN" sz="1800">
                        <a:latin typeface="Cambria Math" panose="02040503050406030204" pitchFamily="18" charset="0"/>
                      </a:rPr>
                      <m:t>M</m:t>
                    </m:r>
                  </m:oMath>
                </a14:m>
                <a:r>
                  <a:rPr lang="zh-CN" altLang="zh-CN" sz="1800" dirty="0">
                    <a:latin typeface="隶书" panose="02010509060101010101" pitchFamily="49" charset="-122"/>
                    <a:ea typeface="隶书" panose="02010509060101010101" pitchFamily="49" charset="-122"/>
                  </a:rPr>
                  <a:t>分别为：</a:t>
                </a:r>
              </a:p>
              <a:p>
                <a:pPr marL="0" indent="0">
                  <a:lnSpc>
                    <a:spcPts val="2200"/>
                  </a:lnSpc>
                  <a:spcBef>
                    <a:spcPts val="0"/>
                  </a:spcBef>
                  <a:buNone/>
                </a:pPr>
                <a:endParaRPr lang="en-US" altLang="zh-CN" sz="1800" dirty="0"/>
              </a:p>
              <a:p>
                <a:pPr marL="0" indent="0">
                  <a:lnSpc>
                    <a:spcPts val="2200"/>
                  </a:lnSpc>
                  <a:spcBef>
                    <a:spcPts val="0"/>
                  </a:spcBef>
                  <a:buNone/>
                </a:pPr>
                <a14:m>
                  <m:oMathPara xmlns:m="http://schemas.openxmlformats.org/officeDocument/2006/math">
                    <m:oMathParaPr>
                      <m:jc m:val="centerGroup"/>
                    </m:oMathParaPr>
                    <m:oMath xmlns:m="http://schemas.openxmlformats.org/officeDocument/2006/math">
                      <m:r>
                        <m:rPr>
                          <m:sty m:val="p"/>
                        </m:rPr>
                        <a:rPr lang="en-US" altLang="zh-CN" sz="1800">
                          <a:latin typeface="Cambria Math" panose="02040503050406030204" pitchFamily="18" charset="0"/>
                        </a:rPr>
                        <m:t>C</m:t>
                      </m:r>
                      <m:r>
                        <a:rPr lang="en-US" altLang="zh-CN" sz="1800">
                          <a:latin typeface="Cambria Math" panose="02040503050406030204" pitchFamily="18" charset="0"/>
                        </a:rPr>
                        <m:t>=</m:t>
                      </m:r>
                      <m:nary>
                        <m:naryPr>
                          <m:chr m:val="∑"/>
                          <m:limLoc m:val="undOvr"/>
                          <m:ctrlPr>
                            <a:rPr lang="zh-CN" altLang="zh-CN" sz="1800" i="1">
                              <a:latin typeface="Cambria Math" panose="02040503050406030204" pitchFamily="18" charset="0"/>
                            </a:rPr>
                          </m:ctrlPr>
                        </m:naryPr>
                        <m:sub>
                          <m:r>
                            <a:rPr lang="en-US" altLang="zh-CN" sz="1800" i="1">
                              <a:latin typeface="Cambria Math" panose="02040503050406030204" pitchFamily="18" charset="0"/>
                            </a:rPr>
                            <m:t>𝑖</m:t>
                          </m:r>
                          <m:r>
                            <a:rPr lang="en-US" altLang="zh-CN" sz="1800" i="1">
                              <a:latin typeface="Cambria Math" panose="02040503050406030204" pitchFamily="18" charset="0"/>
                            </a:rPr>
                            <m:t>=2</m:t>
                          </m:r>
                        </m:sub>
                        <m:sup>
                          <m:r>
                            <a:rPr lang="en-US" altLang="zh-CN" sz="1800" i="1">
                              <a:latin typeface="Cambria Math" panose="02040503050406030204" pitchFamily="18" charset="0"/>
                            </a:rPr>
                            <m:t>𝑛</m:t>
                          </m:r>
                        </m:sup>
                        <m:e>
                          <m:r>
                            <a:rPr lang="en-US" altLang="zh-CN" sz="1800" i="1">
                              <a:latin typeface="Cambria Math" panose="02040503050406030204" pitchFamily="18" charset="0"/>
                            </a:rPr>
                            <m:t>1</m:t>
                          </m:r>
                        </m:e>
                      </m:nary>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−1</m:t>
                      </m:r>
                    </m:oMath>
                  </m:oMathPara>
                </a14:m>
                <a:endParaRPr lang="zh-CN" altLang="zh-CN" sz="1800" dirty="0">
                  <a:latin typeface="隶书" panose="02010509060101010101" pitchFamily="49" charset="-122"/>
                  <a:ea typeface="隶书" panose="02010509060101010101" pitchFamily="49" charset="-122"/>
                </a:endParaRPr>
              </a:p>
              <a:p>
                <a:pPr marL="0" indent="0">
                  <a:lnSpc>
                    <a:spcPts val="2200"/>
                  </a:lnSpc>
                  <a:spcBef>
                    <a:spcPts val="0"/>
                  </a:spcBef>
                  <a:buNone/>
                </a:pPr>
                <a:endParaRPr lang="en-US" altLang="zh-CN" sz="1800" dirty="0"/>
              </a:p>
              <a:p>
                <a:pPr marL="0" indent="0">
                  <a:lnSpc>
                    <a:spcPts val="2200"/>
                  </a:lnSpc>
                  <a:spcBef>
                    <a:spcPts val="0"/>
                  </a:spcBef>
                  <a:buNone/>
                </a:pPr>
                <a14:m>
                  <m:oMathPara xmlns:m="http://schemas.openxmlformats.org/officeDocument/2006/math">
                    <m:oMathParaPr>
                      <m:jc m:val="centerGroup"/>
                    </m:oMathParaPr>
                    <m:oMath xmlns:m="http://schemas.openxmlformats.org/officeDocument/2006/math">
                      <m:r>
                        <a:rPr lang="en-US" altLang="zh-CN" sz="1800">
                          <a:latin typeface="Cambria Math" panose="02040503050406030204" pitchFamily="18" charset="0"/>
                        </a:rPr>
                        <m:t>      </m:t>
                      </m:r>
                    </m:oMath>
                  </m:oMathPara>
                </a14:m>
                <a:endParaRPr lang="en-US" altLang="zh-CN" sz="1800" dirty="0"/>
              </a:p>
              <a:p>
                <a:pPr marL="0" indent="0">
                  <a:lnSpc>
                    <a:spcPts val="2200"/>
                  </a:lnSpc>
                  <a:spcBef>
                    <a:spcPts val="0"/>
                  </a:spcBef>
                  <a:buNone/>
                </a:pPr>
                <a14:m>
                  <m:oMathPara xmlns:m="http://schemas.openxmlformats.org/officeDocument/2006/math">
                    <m:oMathParaPr>
                      <m:jc m:val="centerGroup"/>
                    </m:oMathParaPr>
                    <m:oMath xmlns:m="http://schemas.openxmlformats.org/officeDocument/2006/math">
                      <m:r>
                        <a:rPr lang="en-US" altLang="zh-CN" sz="1800">
                          <a:latin typeface="Cambria Math" panose="02040503050406030204" pitchFamily="18" charset="0"/>
                        </a:rPr>
                        <m:t> </m:t>
                      </m:r>
                      <m:r>
                        <m:rPr>
                          <m:sty m:val="p"/>
                        </m:rPr>
                        <a:rPr lang="en-US" altLang="zh-CN" sz="1800">
                          <a:latin typeface="Cambria Math" panose="02040503050406030204" pitchFamily="18" charset="0"/>
                        </a:rPr>
                        <m:t>M</m:t>
                      </m:r>
                      <m:r>
                        <a:rPr lang="en-US" altLang="zh-CN" sz="1800">
                          <a:latin typeface="Cambria Math" panose="02040503050406030204" pitchFamily="18" charset="0"/>
                        </a:rPr>
                        <m:t>=</m:t>
                      </m:r>
                      <m:nary>
                        <m:naryPr>
                          <m:chr m:val="∑"/>
                          <m:limLoc m:val="undOvr"/>
                          <m:ctrlPr>
                            <a:rPr lang="zh-CN" altLang="zh-CN" sz="1800" i="1">
                              <a:latin typeface="Cambria Math" panose="02040503050406030204" pitchFamily="18" charset="0"/>
                            </a:rPr>
                          </m:ctrlPr>
                        </m:naryPr>
                        <m:sub>
                          <m:r>
                            <a:rPr lang="en-US" altLang="zh-CN" sz="1800" i="1">
                              <a:latin typeface="Cambria Math" panose="02040503050406030204" pitchFamily="18" charset="0"/>
                            </a:rPr>
                            <m:t>𝑖</m:t>
                          </m:r>
                          <m:r>
                            <a:rPr lang="en-US" altLang="zh-CN" sz="1800" i="1">
                              <a:latin typeface="Cambria Math" panose="02040503050406030204" pitchFamily="18" charset="0"/>
                            </a:rPr>
                            <m:t>=2</m:t>
                          </m:r>
                        </m:sub>
                        <m:sup>
                          <m:r>
                            <a:rPr lang="en-US" altLang="zh-CN" sz="1800" i="1">
                              <a:latin typeface="Cambria Math" panose="02040503050406030204" pitchFamily="18" charset="0"/>
                            </a:rPr>
                            <m:t>𝑛</m:t>
                          </m:r>
                        </m:sup>
                        <m:e>
                          <m:r>
                            <a:rPr lang="en-US" altLang="zh-CN" sz="1800" i="1">
                              <a:latin typeface="Cambria Math" panose="02040503050406030204" pitchFamily="18" charset="0"/>
                            </a:rPr>
                            <m:t>2</m:t>
                          </m:r>
                        </m:e>
                      </m:nary>
                      <m:r>
                        <a:rPr lang="en-US" altLang="zh-CN" sz="1800" i="1">
                          <a:latin typeface="Cambria Math" panose="02040503050406030204" pitchFamily="18" charset="0"/>
                        </a:rPr>
                        <m:t>=2(</m:t>
                      </m:r>
                      <m:r>
                        <a:rPr lang="en-US" altLang="zh-CN" sz="1800" i="1">
                          <a:latin typeface="Cambria Math" panose="02040503050406030204" pitchFamily="18" charset="0"/>
                        </a:rPr>
                        <m:t>𝑛</m:t>
                      </m:r>
                      <m:r>
                        <a:rPr lang="en-US" altLang="zh-CN" sz="1800" i="1">
                          <a:latin typeface="Cambria Math" panose="02040503050406030204" pitchFamily="18" charset="0"/>
                        </a:rPr>
                        <m:t>−1)</m:t>
                      </m:r>
                    </m:oMath>
                  </m:oMathPara>
                </a14:m>
                <a:endParaRPr lang="zh-CN" altLang="zh-CN" sz="1800" dirty="0">
                  <a:latin typeface="隶书" panose="02010509060101010101" pitchFamily="49" charset="-122"/>
                  <a:ea typeface="隶书" panose="02010509060101010101" pitchFamily="49" charset="-122"/>
                </a:endParaRPr>
              </a:p>
              <a:p>
                <a:pPr>
                  <a:lnSpc>
                    <a:spcPts val="2200"/>
                  </a:lnSpc>
                  <a:spcBef>
                    <a:spcPts val="0"/>
                  </a:spcBef>
                </a:pPr>
                <a:r>
                  <a:rPr lang="zh-CN" altLang="zh-CN" sz="1800" dirty="0">
                    <a:latin typeface="隶书" panose="02010509060101010101" pitchFamily="49" charset="-122"/>
                    <a:ea typeface="隶书" panose="02010509060101010101" pitchFamily="49" charset="-122"/>
                  </a:rPr>
                  <a:t>此时算法的时间复杂度为</a:t>
                </a:r>
                <a14:m>
                  <m:oMath xmlns:m="http://schemas.openxmlformats.org/officeDocument/2006/math">
                    <m:r>
                      <a:rPr lang="en-US" altLang="zh-CN" sz="1800" i="1">
                        <a:latin typeface="Cambria Math" panose="02040503050406030204" pitchFamily="18" charset="0"/>
                      </a:rPr>
                      <m:t>𝑂</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p>
              <a:p>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51520" y="987574"/>
                <a:ext cx="8784976" cy="3507876"/>
              </a:xfrm>
              <a:blipFill rotWithShape="0">
                <a:blip r:embed="rId2"/>
                <a:stretch>
                  <a:fillRect l="-694" t="-2087" r="-694" b="-16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608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算法分析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895950"/>
                <a:ext cx="8784976" cy="2952328"/>
              </a:xfrm>
            </p:spPr>
            <p:txBody>
              <a:bodyPr/>
              <a:lstStyle/>
              <a:p>
                <a:pPr algn="just">
                  <a:lnSpc>
                    <a:spcPts val="23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a:t>
                </a:r>
                <a:r>
                  <a:rPr lang="zh-CN" altLang="zh-CN" sz="1800" dirty="0">
                    <a:solidFill>
                      <a:srgbClr val="7030A0"/>
                    </a:solidFill>
                    <a:latin typeface="隶书" panose="02010509060101010101" pitchFamily="49" charset="-122"/>
                    <a:ea typeface="隶书" panose="02010509060101010101" pitchFamily="49" charset="-122"/>
                  </a:rPr>
                  <a:t>最坏情况</a:t>
                </a:r>
                <a:r>
                  <a:rPr lang="zh-CN" altLang="zh-CN" sz="1800" dirty="0">
                    <a:latin typeface="隶书" panose="02010509060101010101" pitchFamily="49" charset="-122"/>
                    <a:ea typeface="隶书" panose="02010509060101010101" pitchFamily="49" charset="-122"/>
                  </a:rPr>
                  <a:t>：当待排记录为逆序时，达到该算法的最坏情况，此时每趟操作需与前面</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个元素（包括哨兵</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[0]</m:t>
                    </m:r>
                  </m:oMath>
                </a14:m>
                <a:r>
                  <a:rPr lang="zh-CN" altLang="zh-CN" sz="1800" dirty="0">
                    <a:latin typeface="隶书" panose="02010509060101010101" pitchFamily="49" charset="-122"/>
                    <a:ea typeface="隶书" panose="02010509060101010101" pitchFamily="49" charset="-122"/>
                  </a:rPr>
                  <a:t>）进行比较，且每次比较数据元素</a:t>
                </a:r>
                <a14:m>
                  <m:oMath xmlns:m="http://schemas.openxmlformats.org/officeDocument/2006/math">
                    <m:r>
                      <m:rPr>
                        <m:sty m:val="p"/>
                      </m:rPr>
                      <a:rPr lang="en-US" altLang="zh-CN" sz="1800">
                        <a:latin typeface="Cambria Math" panose="02040503050406030204" pitchFamily="18" charset="0"/>
                      </a:rPr>
                      <m:t>r</m:t>
                    </m:r>
                    <m:d>
                      <m:dPr>
                        <m:begChr m:val="["/>
                        <m:endChr m:val="]"/>
                        <m:ctrlPr>
                          <a:rPr lang="zh-CN" altLang="zh-CN" sz="1800" i="1">
                            <a:latin typeface="Cambria Math" panose="02040503050406030204" pitchFamily="18" charset="0"/>
                          </a:rPr>
                        </m:ctrlPr>
                      </m:dPr>
                      <m:e>
                        <m:r>
                          <a:rPr lang="en-US" altLang="zh-CN" sz="1800">
                            <a:latin typeface="Cambria Math" panose="02040503050406030204" pitchFamily="18" charset="0"/>
                          </a:rPr>
                          <m:t>1</m:t>
                        </m:r>
                      </m:e>
                    </m:d>
                  </m:oMath>
                </a14:m>
                <a:r>
                  <a:rPr lang="zh-CN" altLang="zh-CN" sz="1800" dirty="0">
                    <a:latin typeface="隶书" panose="02010509060101010101" pitchFamily="49" charset="-122"/>
                    <a:ea typeface="隶书" panose="02010509060101010101" pitchFamily="49" charset="-122"/>
                  </a:rPr>
                  <a:t>到</a:t>
                </a:r>
                <a14:m>
                  <m:oMath xmlns:m="http://schemas.openxmlformats.org/officeDocument/2006/math">
                    <m:r>
                      <m:rPr>
                        <m:sty m:val="p"/>
                      </m:rPr>
                      <a:rPr lang="en-US" altLang="zh-CN" sz="1800">
                        <a:latin typeface="Cambria Math" panose="02040503050406030204" pitchFamily="18" charset="0"/>
                      </a:rPr>
                      <m:t>r</m:t>
                    </m:r>
                    <m:d>
                      <m:dPr>
                        <m:begChr m:val="["/>
                        <m:endChr m:val="]"/>
                        <m:ctrlPr>
                          <a:rPr lang="zh-CN" altLang="zh-CN" sz="1800" i="1">
                            <a:latin typeface="Cambria Math" panose="02040503050406030204" pitchFamily="18" charset="0"/>
                          </a:rPr>
                        </m:ctrlPr>
                      </m:dPr>
                      <m:e>
                        <m:r>
                          <m:rPr>
                            <m:sty m:val="p"/>
                          </m:rPr>
                          <a:rPr lang="en-US" altLang="zh-CN" sz="1800">
                            <a:latin typeface="Cambria Math" panose="02040503050406030204" pitchFamily="18" charset="0"/>
                          </a:rPr>
                          <m:t>i</m:t>
                        </m:r>
                        <m:r>
                          <a:rPr lang="en-US" altLang="zh-CN" sz="1800" i="1">
                            <a:latin typeface="Cambria Math" panose="02040503050406030204" pitchFamily="18" charset="0"/>
                          </a:rPr>
                          <m:t>−</m:t>
                        </m:r>
                        <m:r>
                          <a:rPr lang="en-US" altLang="zh-CN" sz="1800">
                            <a:latin typeface="Cambria Math" panose="02040503050406030204" pitchFamily="18" charset="0"/>
                          </a:rPr>
                          <m:t>1</m:t>
                        </m:r>
                      </m:e>
                    </m:d>
                  </m:oMath>
                </a14:m>
                <a:r>
                  <a:rPr lang="zh-CN" altLang="zh-CN" sz="1800" dirty="0">
                    <a:latin typeface="隶书" panose="02010509060101010101" pitchFamily="49" charset="-122"/>
                    <a:ea typeface="隶书" panose="02010509060101010101" pitchFamily="49" charset="-122"/>
                  </a:rPr>
                  <a:t>均需移动一次，外加</a:t>
                </a:r>
                <a:r>
                  <a:rPr lang="en-US" altLang="zh-CN" sz="1800" dirty="0" err="1">
                    <a:latin typeface="隶书" panose="02010509060101010101" pitchFamily="49" charset="-122"/>
                    <a:ea typeface="隶书" panose="02010509060101010101" pitchFamily="49" charset="-122"/>
                  </a:rPr>
                  <a:t>l.r</a:t>
                </a:r>
                <a:r>
                  <a:rPr lang="en-US" altLang="zh-CN" sz="1800" dirty="0">
                    <a:latin typeface="隶书" panose="02010509060101010101" pitchFamily="49" charset="-122"/>
                    <a:ea typeface="隶书" panose="02010509060101010101" pitchFamily="49" charset="-122"/>
                  </a:rPr>
                  <a:t>[0]=</a:t>
                </a:r>
                <a:r>
                  <a:rPr lang="en-US" altLang="zh-CN" sz="1800" dirty="0" err="1">
                    <a:latin typeface="隶书" panose="02010509060101010101" pitchFamily="49" charset="-122"/>
                    <a:ea typeface="隶书" panose="02010509060101010101" pitchFamily="49" charset="-122"/>
                  </a:rPr>
                  <a:t>l.r</a:t>
                </a:r>
                <a:r>
                  <a:rPr lang="en-US" altLang="zh-CN" sz="1800" dirty="0">
                    <a:latin typeface="隶书" panose="02010509060101010101" pitchFamily="49" charset="-122"/>
                    <a:ea typeface="隶书" panose="02010509060101010101" pitchFamily="49" charset="-122"/>
                  </a:rPr>
                  <a:t>[</a:t>
                </a:r>
                <a:r>
                  <a:rPr lang="en-US" altLang="zh-CN" sz="1800" dirty="0" err="1">
                    <a:latin typeface="隶书" panose="02010509060101010101" pitchFamily="49" charset="-122"/>
                    <a:ea typeface="隶书" panose="02010509060101010101" pitchFamily="49" charset="-122"/>
                  </a:rPr>
                  <a:t>i</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和</a:t>
                </a:r>
                <a:r>
                  <a:rPr lang="en-US" altLang="zh-CN" sz="1800" dirty="0" err="1">
                    <a:latin typeface="隶书" panose="02010509060101010101" pitchFamily="49" charset="-122"/>
                    <a:ea typeface="隶书" panose="02010509060101010101" pitchFamily="49" charset="-122"/>
                  </a:rPr>
                  <a:t>l.r</a:t>
                </a:r>
                <a:r>
                  <a:rPr lang="en-US" altLang="zh-CN" sz="1800" dirty="0">
                    <a:latin typeface="隶书" panose="02010509060101010101" pitchFamily="49" charset="-122"/>
                    <a:ea typeface="隶书" panose="02010509060101010101" pitchFamily="49" charset="-122"/>
                  </a:rPr>
                  <a:t>[j+1]=</a:t>
                </a:r>
                <a:r>
                  <a:rPr lang="en-US" altLang="zh-CN" sz="1800" dirty="0" err="1">
                    <a:latin typeface="隶书" panose="02010509060101010101" pitchFamily="49" charset="-122"/>
                    <a:ea typeface="隶书" panose="02010509060101010101" pitchFamily="49" charset="-122"/>
                  </a:rPr>
                  <a:t>l.r</a:t>
                </a:r>
                <a:r>
                  <a:rPr lang="en-US" altLang="zh-CN" sz="1800" dirty="0">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的</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次移动，一趟排序所需的元素移动次数为</a:t>
                </a:r>
                <a14:m>
                  <m:oMath xmlns:m="http://schemas.openxmlformats.org/officeDocument/2006/math">
                    <m:r>
                      <m:rPr>
                        <m:sty m:val="p"/>
                      </m:rPr>
                      <a:rPr lang="en-US" altLang="zh-CN" sz="1800">
                        <a:latin typeface="Cambria Math" panose="02040503050406030204" pitchFamily="18" charset="0"/>
                      </a:rPr>
                      <m:t>i</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次。由此可知，反序时插入排序关键字的比较次数</a:t>
                </a:r>
                <a14:m>
                  <m:oMath xmlns:m="http://schemas.openxmlformats.org/officeDocument/2006/math">
                    <m:r>
                      <m:rPr>
                        <m:sty m:val="p"/>
                      </m:rPr>
                      <a:rPr lang="en-US" altLang="zh-CN" sz="1800">
                        <a:latin typeface="Cambria Math" panose="02040503050406030204" pitchFamily="18" charset="0"/>
                      </a:rPr>
                      <m:t>C</m:t>
                    </m:r>
                  </m:oMath>
                </a14:m>
                <a:r>
                  <a:rPr lang="zh-CN" altLang="zh-CN" sz="1800" dirty="0">
                    <a:latin typeface="隶书" panose="02010509060101010101" pitchFamily="49" charset="-122"/>
                    <a:ea typeface="隶书" panose="02010509060101010101" pitchFamily="49" charset="-122"/>
                  </a:rPr>
                  <a:t>和元素的移动次数</a:t>
                </a:r>
                <a14:m>
                  <m:oMath xmlns:m="http://schemas.openxmlformats.org/officeDocument/2006/math">
                    <m:r>
                      <m:rPr>
                        <m:sty m:val="p"/>
                      </m:rPr>
                      <a:rPr lang="en-US" altLang="zh-CN" sz="1800">
                        <a:latin typeface="Cambria Math" panose="02040503050406030204" pitchFamily="18" charset="0"/>
                      </a:rPr>
                      <m:t>M</m:t>
                    </m:r>
                  </m:oMath>
                </a14:m>
                <a:r>
                  <a:rPr lang="zh-CN" altLang="zh-CN" sz="1800" dirty="0">
                    <a:latin typeface="隶书" panose="02010509060101010101" pitchFamily="49" charset="-122"/>
                    <a:ea typeface="隶书" panose="02010509060101010101" pitchFamily="49" charset="-122"/>
                  </a:rPr>
                  <a:t>分别为：</a:t>
                </a:r>
              </a:p>
              <a:p>
                <a:pPr marL="0" indent="0" algn="just">
                  <a:lnSpc>
                    <a:spcPts val="2300"/>
                  </a:lnSpc>
                  <a:spcBef>
                    <a:spcPts val="0"/>
                  </a:spcBef>
                  <a:buNone/>
                </a:pPr>
                <a14:m>
                  <m:oMathPara xmlns:m="http://schemas.openxmlformats.org/officeDocument/2006/math">
                    <m:oMathParaPr>
                      <m:jc m:val="centerGroup"/>
                    </m:oMathParaPr>
                    <m:oMath xmlns:m="http://schemas.openxmlformats.org/officeDocument/2006/math">
                      <m:r>
                        <m:rPr>
                          <m:sty m:val="p"/>
                        </m:rPr>
                        <a:rPr lang="en-US" altLang="zh-CN" sz="1800">
                          <a:latin typeface="Cambria Math" panose="02040503050406030204" pitchFamily="18" charset="0"/>
                        </a:rPr>
                        <m:t>C</m:t>
                      </m:r>
                      <m:r>
                        <a:rPr lang="en-US" altLang="zh-CN" sz="1800">
                          <a:latin typeface="Cambria Math" panose="02040503050406030204" pitchFamily="18" charset="0"/>
                        </a:rPr>
                        <m:t>=</m:t>
                      </m:r>
                      <m:nary>
                        <m:naryPr>
                          <m:chr m:val="∑"/>
                          <m:limLoc m:val="undOvr"/>
                          <m:ctrlPr>
                            <a:rPr lang="zh-CN" altLang="zh-CN" sz="1800" i="1">
                              <a:latin typeface="Cambria Math" panose="02040503050406030204" pitchFamily="18" charset="0"/>
                            </a:rPr>
                          </m:ctrlPr>
                        </m:naryPr>
                        <m:sub>
                          <m:r>
                            <a:rPr lang="en-US" altLang="zh-CN" sz="1800" i="1">
                              <a:latin typeface="Cambria Math" panose="02040503050406030204" pitchFamily="18" charset="0"/>
                            </a:rPr>
                            <m:t>𝑖</m:t>
                          </m:r>
                          <m:r>
                            <a:rPr lang="en-US" altLang="zh-CN" sz="1800" i="1">
                              <a:latin typeface="Cambria Math" panose="02040503050406030204" pitchFamily="18" charset="0"/>
                            </a:rPr>
                            <m:t>=2</m:t>
                          </m:r>
                        </m:sub>
                        <m:sup>
                          <m:r>
                            <a:rPr lang="en-US" altLang="zh-CN" sz="1800" i="1">
                              <a:latin typeface="Cambria Math" panose="02040503050406030204" pitchFamily="18" charset="0"/>
                            </a:rPr>
                            <m:t>𝑛</m:t>
                          </m:r>
                        </m:sup>
                        <m:e>
                          <m:r>
                            <a:rPr lang="en-US" altLang="zh-CN" sz="1800" i="1">
                              <a:latin typeface="Cambria Math" panose="02040503050406030204" pitchFamily="18" charset="0"/>
                            </a:rPr>
                            <m:t>𝑖</m:t>
                          </m:r>
                        </m:e>
                      </m:nary>
                      <m:r>
                        <a:rPr lang="en-US" altLang="zh-CN" sz="1800" i="1">
                          <a:latin typeface="Cambria Math" panose="02040503050406030204" pitchFamily="18" charset="0"/>
                        </a:rPr>
                        <m:t>=</m:t>
                      </m:r>
                      <m:f>
                        <m:fPr>
                          <m:ctrlPr>
                            <a:rPr lang="zh-CN" altLang="zh-CN" sz="1800" i="1">
                              <a:latin typeface="Cambria Math" panose="02040503050406030204" pitchFamily="18" charset="0"/>
                            </a:rPr>
                          </m:ctrlPr>
                        </m:fPr>
                        <m:num>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+2)(</m:t>
                          </m:r>
                          <m:r>
                            <a:rPr lang="en-US" altLang="zh-CN" sz="1800" i="1">
                              <a:latin typeface="Cambria Math" panose="02040503050406030204" pitchFamily="18" charset="0"/>
                            </a:rPr>
                            <m:t>𝑛</m:t>
                          </m:r>
                          <m:r>
                            <a:rPr lang="en-US" altLang="zh-CN" sz="1800" i="1">
                              <a:latin typeface="Cambria Math" panose="02040503050406030204" pitchFamily="18" charset="0"/>
                            </a:rPr>
                            <m:t>−1)</m:t>
                          </m:r>
                        </m:num>
                        <m:den>
                          <m:r>
                            <a:rPr lang="en-US" altLang="zh-CN" sz="1800" i="1">
                              <a:latin typeface="Cambria Math" panose="02040503050406030204" pitchFamily="18" charset="0"/>
                            </a:rPr>
                            <m:t>2</m:t>
                          </m:r>
                        </m:den>
                      </m:f>
                    </m:oMath>
                  </m:oMathPara>
                </a14:m>
                <a:endParaRPr lang="zh-CN" altLang="zh-CN" sz="1800" dirty="0">
                  <a:latin typeface="隶书" panose="02010509060101010101" pitchFamily="49" charset="-122"/>
                  <a:ea typeface="隶书" panose="02010509060101010101" pitchFamily="49" charset="-122"/>
                </a:endParaRPr>
              </a:p>
              <a:p>
                <a:pPr marL="0" indent="0" algn="just">
                  <a:lnSpc>
                    <a:spcPts val="2300"/>
                  </a:lnSpc>
                  <a:spcBef>
                    <a:spcPts val="0"/>
                  </a:spcBef>
                  <a:buNone/>
                </a:pPr>
                <a:endParaRPr lang="zh-CN" altLang="zh-CN" sz="1800" dirty="0">
                  <a:latin typeface="隶书" panose="02010509060101010101" pitchFamily="49" charset="-122"/>
                  <a:ea typeface="隶书" panose="02010509060101010101" pitchFamily="49" charset="-122"/>
                </a:endParaRPr>
              </a:p>
              <a:p>
                <a:pPr marL="0" indent="0" algn="just">
                  <a:lnSpc>
                    <a:spcPts val="2300"/>
                  </a:lnSpc>
                  <a:spcBef>
                    <a:spcPts val="0"/>
                  </a:spcBef>
                  <a:buNone/>
                </a:pPr>
                <a:endParaRPr lang="en-US" altLang="zh-CN" sz="1800" dirty="0"/>
              </a:p>
              <a:p>
                <a:pPr marL="0" indent="0" algn="just">
                  <a:lnSpc>
                    <a:spcPts val="2300"/>
                  </a:lnSpc>
                  <a:spcBef>
                    <a:spcPts val="0"/>
                  </a:spcBef>
                  <a:buNone/>
                </a:pPr>
                <a14:m>
                  <m:oMathPara xmlns:m="http://schemas.openxmlformats.org/officeDocument/2006/math">
                    <m:oMathParaPr>
                      <m:jc m:val="centerGroup"/>
                    </m:oMathParaPr>
                    <m:oMath xmlns:m="http://schemas.openxmlformats.org/officeDocument/2006/math">
                      <m:r>
                        <a:rPr lang="en-US" altLang="zh-CN" sz="1800">
                          <a:latin typeface="Cambria Math" panose="02040503050406030204" pitchFamily="18" charset="0"/>
                        </a:rPr>
                        <m:t>         </m:t>
                      </m:r>
                      <m:r>
                        <m:rPr>
                          <m:sty m:val="p"/>
                        </m:rPr>
                        <a:rPr lang="en-US" altLang="zh-CN" sz="1800">
                          <a:latin typeface="Cambria Math" panose="02040503050406030204" pitchFamily="18" charset="0"/>
                        </a:rPr>
                        <m:t>M</m:t>
                      </m:r>
                      <m:r>
                        <a:rPr lang="en-US" altLang="zh-CN" sz="1800">
                          <a:latin typeface="Cambria Math" panose="02040503050406030204" pitchFamily="18" charset="0"/>
                        </a:rPr>
                        <m:t>=</m:t>
                      </m:r>
                      <m:nary>
                        <m:naryPr>
                          <m:chr m:val="∑"/>
                          <m:limLoc m:val="undOvr"/>
                          <m:ctrlPr>
                            <a:rPr lang="zh-CN" altLang="zh-CN" sz="1800" i="1">
                              <a:latin typeface="Cambria Math" panose="02040503050406030204" pitchFamily="18" charset="0"/>
                            </a:rPr>
                          </m:ctrlPr>
                        </m:naryPr>
                        <m:sub>
                          <m:r>
                            <a:rPr lang="en-US" altLang="zh-CN" sz="1800" i="1">
                              <a:latin typeface="Cambria Math" panose="02040503050406030204" pitchFamily="18" charset="0"/>
                            </a:rPr>
                            <m:t>𝑖</m:t>
                          </m:r>
                          <m:r>
                            <a:rPr lang="en-US" altLang="zh-CN" sz="1800" i="1">
                              <a:latin typeface="Cambria Math" panose="02040503050406030204" pitchFamily="18" charset="0"/>
                            </a:rPr>
                            <m:t>=2</m:t>
                          </m:r>
                        </m:sub>
                        <m:sup>
                          <m:r>
                            <a:rPr lang="en-US" altLang="zh-CN" sz="1800" i="1">
                              <a:latin typeface="Cambria Math" panose="02040503050406030204" pitchFamily="18" charset="0"/>
                            </a:rPr>
                            <m:t>𝑛</m:t>
                          </m:r>
                        </m:sup>
                        <m:e>
                          <m:r>
                            <a:rPr lang="en-US" altLang="zh-CN" sz="1800" i="1">
                              <a:latin typeface="Cambria Math" panose="02040503050406030204" pitchFamily="18" charset="0"/>
                            </a:rPr>
                            <m:t>(</m:t>
                          </m:r>
                          <m:r>
                            <a:rPr lang="en-US" altLang="zh-CN" sz="1800" i="1">
                              <a:latin typeface="Cambria Math" panose="02040503050406030204" pitchFamily="18" charset="0"/>
                            </a:rPr>
                            <m:t>𝑖</m:t>
                          </m:r>
                          <m:r>
                            <a:rPr lang="en-US" altLang="zh-CN" sz="1800" i="1">
                              <a:latin typeface="Cambria Math" panose="02040503050406030204" pitchFamily="18" charset="0"/>
                            </a:rPr>
                            <m:t>+1)</m:t>
                          </m:r>
                        </m:e>
                      </m:nary>
                      <m:r>
                        <a:rPr lang="en-US" altLang="zh-CN" sz="1800" i="1">
                          <a:latin typeface="Cambria Math" panose="02040503050406030204" pitchFamily="18" charset="0"/>
                        </a:rPr>
                        <m:t>=</m:t>
                      </m:r>
                      <m:f>
                        <m:fPr>
                          <m:ctrlPr>
                            <a:rPr lang="zh-CN" altLang="zh-CN" sz="1800" i="1">
                              <a:latin typeface="Cambria Math" panose="02040503050406030204" pitchFamily="18" charset="0"/>
                            </a:rPr>
                          </m:ctrlPr>
                        </m:fPr>
                        <m:num>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+4)(</m:t>
                          </m:r>
                          <m:r>
                            <a:rPr lang="en-US" altLang="zh-CN" sz="1800" i="1">
                              <a:latin typeface="Cambria Math" panose="02040503050406030204" pitchFamily="18" charset="0"/>
                            </a:rPr>
                            <m:t>𝑛</m:t>
                          </m:r>
                          <m:r>
                            <a:rPr lang="en-US" altLang="zh-CN" sz="1800" i="1">
                              <a:latin typeface="Cambria Math" panose="02040503050406030204" pitchFamily="18" charset="0"/>
                            </a:rPr>
                            <m:t>−1)</m:t>
                          </m:r>
                        </m:num>
                        <m:den>
                          <m:r>
                            <a:rPr lang="en-US" altLang="zh-CN" sz="1800" i="1">
                              <a:latin typeface="Cambria Math" panose="02040503050406030204" pitchFamily="18" charset="0"/>
                            </a:rPr>
                            <m:t>2</m:t>
                          </m:r>
                        </m:den>
                      </m:f>
                    </m:oMath>
                  </m:oMathPara>
                </a14:m>
                <a:endParaRPr lang="zh-CN" altLang="zh-CN" sz="1800" dirty="0">
                  <a:latin typeface="隶书" panose="02010509060101010101" pitchFamily="49" charset="-122"/>
                  <a:ea typeface="隶书" panose="02010509060101010101" pitchFamily="49" charset="-122"/>
                </a:endParaRPr>
              </a:p>
              <a:p>
                <a:pPr algn="just">
                  <a:lnSpc>
                    <a:spcPts val="2300"/>
                  </a:lnSpc>
                  <a:spcBef>
                    <a:spcPts val="0"/>
                  </a:spcBef>
                </a:pPr>
                <a:r>
                  <a:rPr lang="zh-CN" altLang="zh-CN" sz="1800" dirty="0">
                    <a:latin typeface="隶书" panose="02010509060101010101" pitchFamily="49" charset="-122"/>
                    <a:ea typeface="隶书" panose="02010509060101010101" pitchFamily="49" charset="-122"/>
                  </a:rPr>
                  <a:t>此时算法的时间复杂度为</a:t>
                </a:r>
                <a14:m>
                  <m:oMath xmlns:m="http://schemas.openxmlformats.org/officeDocument/2006/math">
                    <m:r>
                      <a:rPr lang="en-US" altLang="zh-CN" sz="1800" i="1">
                        <a:latin typeface="Cambria Math" panose="02040503050406030204" pitchFamily="18" charset="0"/>
                      </a:rPr>
                      <m:t>𝑂</m:t>
                    </m:r>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𝑛</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895950"/>
                <a:ext cx="8784976" cy="2952328"/>
              </a:xfrm>
              <a:blipFill rotWithShape="0">
                <a:blip r:embed="rId2"/>
                <a:stretch>
                  <a:fillRect l="-693" t="-2066" r="-763" b="-415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107504" y="3819363"/>
                <a:ext cx="8784976" cy="1200329"/>
              </a:xfrm>
              <a:prstGeom prst="rect">
                <a:avLst/>
              </a:prstGeom>
              <a:noFill/>
            </p:spPr>
            <p:txBody>
              <a:bodyPr wrap="square" rtlCol="0">
                <a:spAutoFit/>
              </a:bodyPr>
              <a:lstStyle/>
              <a:p>
                <a:r>
                  <a:rPr lang="en-US" altLang="zh-CN" dirty="0">
                    <a:latin typeface="隶书" panose="02010509060101010101" pitchFamily="49" charset="-122"/>
                    <a:ea typeface="隶书" panose="02010509060101010101" pitchFamily="49" charset="-122"/>
                  </a:rPr>
                  <a:t>  </a:t>
                </a:r>
                <a:r>
                  <a:rPr lang="zh-CN" altLang="zh-CN" dirty="0">
                    <a:solidFill>
                      <a:srgbClr val="7030A0"/>
                    </a:solidFill>
                    <a:latin typeface="隶书" panose="02010509060101010101" pitchFamily="49" charset="-122"/>
                    <a:ea typeface="隶书" panose="02010509060101010101" pitchFamily="49" charset="-122"/>
                  </a:rPr>
                  <a:t>空间复杂度</a:t>
                </a:r>
                <a:r>
                  <a:rPr lang="zh-CN" altLang="zh-CN" dirty="0">
                    <a:latin typeface="隶书" panose="02010509060101010101" pitchFamily="49" charset="-122"/>
                    <a:ea typeface="隶书" panose="02010509060101010101" pitchFamily="49" charset="-122"/>
                  </a:rPr>
                  <a:t>：直接插入排序算法中只使用</a:t>
                </a:r>
                <a14:m>
                  <m:oMath xmlns:m="http://schemas.openxmlformats.org/officeDocument/2006/math">
                    <m:r>
                      <m:rPr>
                        <m:sty m:val="p"/>
                      </m:rPr>
                      <a:rPr lang="en-US" altLang="zh-CN">
                        <a:latin typeface="Cambria Math" panose="02040503050406030204" pitchFamily="18" charset="0"/>
                      </a:rPr>
                      <m:t>i</m:t>
                    </m:r>
                  </m:oMath>
                </a14:m>
                <a:r>
                  <a:rPr lang="zh-CN" altLang="zh-CN" dirty="0">
                    <a:latin typeface="隶书" panose="02010509060101010101" pitchFamily="49" charset="-122"/>
                    <a:ea typeface="隶书" panose="02010509060101010101" pitchFamily="49" charset="-122"/>
                  </a:rPr>
                  <a:t>和</a:t>
                </a:r>
                <a14:m>
                  <m:oMath xmlns:m="http://schemas.openxmlformats.org/officeDocument/2006/math">
                    <m:r>
                      <m:rPr>
                        <m:sty m:val="p"/>
                      </m:rPr>
                      <a:rPr lang="en-US" altLang="zh-CN">
                        <a:latin typeface="Cambria Math" panose="02040503050406030204" pitchFamily="18" charset="0"/>
                      </a:rPr>
                      <m:t>j</m:t>
                    </m:r>
                  </m:oMath>
                </a14:m>
                <a:r>
                  <a:rPr lang="zh-CN" altLang="zh-CN" dirty="0">
                    <a:latin typeface="隶书" panose="02010509060101010101" pitchFamily="49" charset="-122"/>
                    <a:ea typeface="隶书" panose="02010509060101010101" pitchFamily="49" charset="-122"/>
                  </a:rPr>
                  <a:t>两个辅助变量，与问题规模无关，所以直接插入排序的空间复杂度为</a:t>
                </a: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(1)</m:t>
                    </m:r>
                  </m:oMath>
                </a14:m>
                <a:r>
                  <a:rPr lang="zh-CN" altLang="zh-CN" dirty="0">
                    <a:latin typeface="隶书" panose="02010509060101010101" pitchFamily="49" charset="-122"/>
                    <a:ea typeface="隶书" panose="02010509060101010101" pitchFamily="49" charset="-122"/>
                  </a:rPr>
                  <a:t>。</a:t>
                </a:r>
              </a:p>
              <a:p>
                <a:r>
                  <a:rPr lang="en-US" altLang="zh-CN" dirty="0">
                    <a:latin typeface="隶书" panose="02010509060101010101" pitchFamily="49" charset="-122"/>
                    <a:ea typeface="隶书" panose="02010509060101010101" pitchFamily="49" charset="-122"/>
                  </a:rPr>
                  <a:t>  </a:t>
                </a:r>
                <a:r>
                  <a:rPr lang="zh-CN" altLang="zh-CN" dirty="0">
                    <a:solidFill>
                      <a:srgbClr val="7030A0"/>
                    </a:solidFill>
                    <a:latin typeface="隶书" panose="02010509060101010101" pitchFamily="49" charset="-122"/>
                    <a:ea typeface="隶书" panose="02010509060101010101" pitchFamily="49" charset="-122"/>
                  </a:rPr>
                  <a:t>稳定性</a:t>
                </a:r>
                <a:r>
                  <a:rPr lang="zh-CN" altLang="zh-CN" dirty="0">
                    <a:latin typeface="隶书" panose="02010509060101010101" pitchFamily="49" charset="-122"/>
                    <a:ea typeface="隶书" panose="02010509060101010101" pitchFamily="49" charset="-122"/>
                  </a:rPr>
                  <a:t>：由算法可知，直接插入排序是一种稳定的排序方法。</a:t>
                </a:r>
              </a:p>
              <a:p>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107504" y="3819363"/>
                <a:ext cx="8784976" cy="1200329"/>
              </a:xfrm>
              <a:prstGeom prst="rect">
                <a:avLst/>
              </a:prstGeom>
              <a:blipFill rotWithShape="0">
                <a:blip r:embed="rId3"/>
                <a:stretch>
                  <a:fillRect l="-625" t="-4082" r="-2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11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 calcmode="lin" valueType="num">
                                      <p:cBhvr additive="base">
                                        <p:cTn id="3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 calcmode="lin" valueType="num">
                                      <p:cBhvr additive="base">
                                        <p:cTn id="3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折半插入排序</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51520" y="1064124"/>
                <a:ext cx="8784976" cy="3507876"/>
              </a:xfrm>
            </p:spPr>
            <p:txBody>
              <a:bodyPr/>
              <a:lstStyle/>
              <a:p>
                <a:pPr algn="just">
                  <a:lnSpc>
                    <a:spcPts val="26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由于插入第</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个元素到</a:t>
                </a:r>
                <a:r>
                  <a:rPr lang="en-US" altLang="zh-CN" sz="1800" dirty="0">
                    <a:latin typeface="隶书" panose="02010509060101010101" pitchFamily="49" charset="-122"/>
                    <a:ea typeface="隶书" panose="02010509060101010101" pitchFamily="49" charset="-122"/>
                  </a:rPr>
                  <a:t>r[1]</a:t>
                </a:r>
                <a:r>
                  <a:rPr lang="zh-CN" altLang="zh-CN" sz="1800" dirty="0">
                    <a:latin typeface="隶书" panose="02010509060101010101" pitchFamily="49" charset="-122"/>
                    <a:ea typeface="隶书" panose="02010509060101010101" pitchFamily="49" charset="-122"/>
                  </a:rPr>
                  <a:t>到</a:t>
                </a:r>
                <a:r>
                  <a:rPr lang="en-US" altLang="zh-CN" sz="1800" dirty="0">
                    <a:latin typeface="隶书" panose="02010509060101010101" pitchFamily="49" charset="-122"/>
                    <a:ea typeface="隶书" panose="02010509060101010101" pitchFamily="49" charset="-122"/>
                  </a:rPr>
                  <a:t>r[i-1]</a:t>
                </a:r>
                <a:r>
                  <a:rPr lang="zh-CN" altLang="zh-CN" sz="1800" dirty="0">
                    <a:latin typeface="隶书" panose="02010509060101010101" pitchFamily="49" charset="-122"/>
                    <a:ea typeface="隶书" panose="02010509060101010101" pitchFamily="49" charset="-122"/>
                  </a:rPr>
                  <a:t>之间时，前</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个数据是有序的，所以可以用折半查找方法先在</a:t>
                </a:r>
                <a:r>
                  <a:rPr lang="en-US" altLang="zh-CN" sz="1800" dirty="0">
                    <a:latin typeface="隶书" panose="02010509060101010101" pitchFamily="49" charset="-122"/>
                    <a:ea typeface="隶书" panose="02010509060101010101" pitchFamily="49" charset="-122"/>
                  </a:rPr>
                  <a:t>r[1]</a:t>
                </a:r>
                <a:r>
                  <a:rPr lang="zh-CN" altLang="zh-CN" sz="1800" dirty="0">
                    <a:latin typeface="隶书" panose="02010509060101010101" pitchFamily="49" charset="-122"/>
                    <a:ea typeface="隶书" panose="02010509060101010101" pitchFamily="49" charset="-122"/>
                  </a:rPr>
                  <a:t>到</a:t>
                </a:r>
                <a:r>
                  <a:rPr lang="en-US" altLang="zh-CN" sz="1800" dirty="0">
                    <a:latin typeface="隶书" panose="02010509060101010101" pitchFamily="49" charset="-122"/>
                    <a:ea typeface="隶书" panose="02010509060101010101" pitchFamily="49" charset="-122"/>
                  </a:rPr>
                  <a:t>r[i-1]</a:t>
                </a:r>
                <a:r>
                  <a:rPr lang="zh-CN" altLang="zh-CN" sz="1800" dirty="0">
                    <a:latin typeface="隶书" panose="02010509060101010101" pitchFamily="49" charset="-122"/>
                    <a:ea typeface="隶书" panose="02010509060101010101" pitchFamily="49" charset="-122"/>
                  </a:rPr>
                  <a:t>中找到插入位置，再通过移动元素进行插入。具体流程如下：</a:t>
                </a:r>
              </a:p>
              <a:p>
                <a:pPr algn="just">
                  <a:lnSpc>
                    <a:spcPts val="2600"/>
                  </a:lnSpc>
                  <a:spcBef>
                    <a:spcPts val="0"/>
                  </a:spcBef>
                </a:pPr>
                <a:r>
                  <a:rPr lang="zh-CN" altLang="zh-CN" sz="1800" dirty="0">
                    <a:solidFill>
                      <a:srgbClr val="C00000"/>
                    </a:solidFill>
                    <a:latin typeface="隶书" panose="02010509060101010101" pitchFamily="49" charset="-122"/>
                    <a:ea typeface="隶书" panose="02010509060101010101" pitchFamily="49" charset="-122"/>
                  </a:rPr>
                  <a:t>（</a:t>
                </a:r>
                <a:r>
                  <a:rPr lang="en-US" altLang="zh-CN" sz="1800" dirty="0">
                    <a:solidFill>
                      <a:srgbClr val="C00000"/>
                    </a:solidFill>
                    <a:latin typeface="隶书" panose="02010509060101010101" pitchFamily="49" charset="-122"/>
                    <a:ea typeface="隶书" panose="02010509060101010101" pitchFamily="49" charset="-122"/>
                  </a:rPr>
                  <a:t>1</a:t>
                </a:r>
                <a:r>
                  <a:rPr lang="zh-CN" altLang="zh-CN" sz="1800" dirty="0">
                    <a:solidFill>
                      <a:srgbClr val="C00000"/>
                    </a:solidFill>
                    <a:latin typeface="隶书" panose="02010509060101010101" pitchFamily="49" charset="-122"/>
                    <a:ea typeface="隶书" panose="02010509060101010101" pitchFamily="49" charset="-122"/>
                  </a:rPr>
                  <a:t>）在</a:t>
                </a:r>
                <a:r>
                  <a:rPr lang="en-US" altLang="zh-CN" sz="1800" dirty="0">
                    <a:solidFill>
                      <a:srgbClr val="C00000"/>
                    </a:solidFill>
                    <a:latin typeface="隶书" panose="02010509060101010101" pitchFamily="49" charset="-122"/>
                    <a:ea typeface="隶书" panose="02010509060101010101" pitchFamily="49" charset="-122"/>
                  </a:rPr>
                  <a:t>r[low]</a:t>
                </a:r>
                <a:r>
                  <a:rPr lang="zh-CN" altLang="zh-CN" sz="1800" dirty="0">
                    <a:solidFill>
                      <a:srgbClr val="C00000"/>
                    </a:solidFill>
                    <a:latin typeface="隶书" panose="02010509060101010101" pitchFamily="49" charset="-122"/>
                    <a:ea typeface="隶书" panose="02010509060101010101" pitchFamily="49" charset="-122"/>
                  </a:rPr>
                  <a:t>到</a:t>
                </a:r>
                <a:r>
                  <a:rPr lang="en-US" altLang="zh-CN" sz="1800" dirty="0">
                    <a:solidFill>
                      <a:srgbClr val="C00000"/>
                    </a:solidFill>
                    <a:latin typeface="隶书" panose="02010509060101010101" pitchFamily="49" charset="-122"/>
                    <a:ea typeface="隶书" panose="02010509060101010101" pitchFamily="49" charset="-122"/>
                  </a:rPr>
                  <a:t>r[high]</a:t>
                </a:r>
                <a:r>
                  <a:rPr lang="zh-CN" altLang="zh-CN" sz="1800" dirty="0">
                    <a:solidFill>
                      <a:srgbClr val="C00000"/>
                    </a:solidFill>
                    <a:latin typeface="隶书" panose="02010509060101010101" pitchFamily="49" charset="-122"/>
                    <a:ea typeface="隶书" panose="02010509060101010101" pitchFamily="49" charset="-122"/>
                  </a:rPr>
                  <a:t>（初始时</a:t>
                </a:r>
                <a:r>
                  <a:rPr lang="en-US" altLang="zh-CN" sz="1800" dirty="0">
                    <a:solidFill>
                      <a:srgbClr val="C00000"/>
                    </a:solidFill>
                    <a:latin typeface="隶书" panose="02010509060101010101" pitchFamily="49" charset="-122"/>
                    <a:ea typeface="隶书" panose="02010509060101010101" pitchFamily="49" charset="-122"/>
                  </a:rPr>
                  <a:t>low=1</a:t>
                </a:r>
                <a:r>
                  <a:rPr lang="zh-CN" altLang="zh-CN" sz="1800" dirty="0">
                    <a:solidFill>
                      <a:srgbClr val="C00000"/>
                    </a:solidFill>
                    <a:latin typeface="隶书" panose="02010509060101010101" pitchFamily="49" charset="-122"/>
                    <a:ea typeface="隶书" panose="02010509060101010101" pitchFamily="49" charset="-122"/>
                  </a:rPr>
                  <a:t>，</a:t>
                </a:r>
                <a:r>
                  <a:rPr lang="en-US" altLang="zh-CN" sz="1800" dirty="0">
                    <a:solidFill>
                      <a:srgbClr val="C00000"/>
                    </a:solidFill>
                    <a:latin typeface="隶书" panose="02010509060101010101" pitchFamily="49" charset="-122"/>
                    <a:ea typeface="隶书" panose="02010509060101010101" pitchFamily="49" charset="-122"/>
                  </a:rPr>
                  <a:t>high=i-1</a:t>
                </a:r>
                <a:r>
                  <a:rPr lang="zh-CN" altLang="zh-CN" sz="1800" dirty="0">
                    <a:solidFill>
                      <a:srgbClr val="C00000"/>
                    </a:solidFill>
                    <a:latin typeface="隶书" panose="02010509060101010101" pitchFamily="49" charset="-122"/>
                    <a:ea typeface="隶书" panose="02010509060101010101" pitchFamily="49" charset="-122"/>
                  </a:rPr>
                  <a:t>）中采用折半查找方法找到插入位置</a:t>
                </a:r>
                <a:r>
                  <a:rPr lang="en-US" altLang="zh-CN" sz="1800" dirty="0">
                    <a:solidFill>
                      <a:srgbClr val="C00000"/>
                    </a:solidFill>
                    <a:latin typeface="隶书" panose="02010509060101010101" pitchFamily="49" charset="-122"/>
                    <a:ea typeface="隶书" panose="02010509060101010101" pitchFamily="49" charset="-122"/>
                  </a:rPr>
                  <a:t>high+1</a:t>
                </a:r>
                <a:r>
                  <a:rPr lang="zh-CN" altLang="zh-CN" sz="1800" dirty="0">
                    <a:solidFill>
                      <a:srgbClr val="C00000"/>
                    </a:solidFill>
                    <a:latin typeface="隶书" panose="02010509060101010101" pitchFamily="49" charset="-122"/>
                    <a:ea typeface="隶书" panose="02010509060101010101" pitchFamily="49" charset="-122"/>
                  </a:rPr>
                  <a:t>；</a:t>
                </a:r>
              </a:p>
              <a:p>
                <a:pPr algn="just">
                  <a:lnSpc>
                    <a:spcPts val="2600"/>
                  </a:lnSpc>
                  <a:spcBef>
                    <a:spcPts val="0"/>
                  </a:spcBef>
                </a:pPr>
                <a:r>
                  <a:rPr lang="zh-CN" altLang="zh-CN" sz="1800" dirty="0">
                    <a:solidFill>
                      <a:srgbClr val="7030A0"/>
                    </a:solidFill>
                    <a:latin typeface="隶书" panose="02010509060101010101" pitchFamily="49" charset="-122"/>
                    <a:ea typeface="隶书" panose="02010509060101010101" pitchFamily="49" charset="-122"/>
                  </a:rPr>
                  <a:t>（</a:t>
                </a:r>
                <a:r>
                  <a:rPr lang="en-US" altLang="zh-CN" sz="1800" dirty="0">
                    <a:solidFill>
                      <a:srgbClr val="7030A0"/>
                    </a:solidFill>
                    <a:latin typeface="隶书" panose="02010509060101010101" pitchFamily="49" charset="-122"/>
                    <a:ea typeface="隶书" panose="02010509060101010101" pitchFamily="49" charset="-122"/>
                  </a:rPr>
                  <a:t>2</a:t>
                </a:r>
                <a:r>
                  <a:rPr lang="zh-CN" altLang="zh-CN" sz="1800" dirty="0">
                    <a:solidFill>
                      <a:srgbClr val="7030A0"/>
                    </a:solidFill>
                    <a:latin typeface="隶书" panose="02010509060101010101" pitchFamily="49" charset="-122"/>
                    <a:ea typeface="隶书" panose="02010509060101010101" pitchFamily="49" charset="-122"/>
                  </a:rPr>
                  <a:t>）将</a:t>
                </a:r>
                <a:r>
                  <a:rPr lang="en-US" altLang="zh-CN" sz="1800" dirty="0">
                    <a:solidFill>
                      <a:srgbClr val="7030A0"/>
                    </a:solidFill>
                    <a:latin typeface="隶书" panose="02010509060101010101" pitchFamily="49" charset="-122"/>
                    <a:ea typeface="隶书" panose="02010509060101010101" pitchFamily="49" charset="-122"/>
                  </a:rPr>
                  <a:t>r[high+1]</a:t>
                </a:r>
                <a:r>
                  <a:rPr lang="zh-CN" altLang="zh-CN" sz="1800" dirty="0">
                    <a:solidFill>
                      <a:srgbClr val="7030A0"/>
                    </a:solidFill>
                    <a:latin typeface="隶书" panose="02010509060101010101" pitchFamily="49" charset="-122"/>
                    <a:ea typeface="隶书" panose="02010509060101010101" pitchFamily="49" charset="-122"/>
                  </a:rPr>
                  <a:t>到</a:t>
                </a:r>
                <a:r>
                  <a:rPr lang="en-US" altLang="zh-CN" sz="1800" dirty="0">
                    <a:solidFill>
                      <a:srgbClr val="7030A0"/>
                    </a:solidFill>
                    <a:latin typeface="隶书" panose="02010509060101010101" pitchFamily="49" charset="-122"/>
                    <a:ea typeface="隶书" panose="02010509060101010101" pitchFamily="49" charset="-122"/>
                  </a:rPr>
                  <a:t>r[i-1]</a:t>
                </a:r>
                <a:r>
                  <a:rPr lang="zh-CN" altLang="zh-CN" sz="1800" dirty="0">
                    <a:solidFill>
                      <a:srgbClr val="7030A0"/>
                    </a:solidFill>
                    <a:latin typeface="隶书" panose="02010509060101010101" pitchFamily="49" charset="-122"/>
                    <a:ea typeface="隶书" panose="02010509060101010101" pitchFamily="49" charset="-122"/>
                  </a:rPr>
                  <a:t>中元素后移一个位置；</a:t>
                </a:r>
              </a:p>
              <a:p>
                <a:pPr algn="just">
                  <a:lnSpc>
                    <a:spcPts val="2600"/>
                  </a:lnSpc>
                  <a:spcBef>
                    <a:spcPts val="0"/>
                  </a:spcBef>
                </a:pPr>
                <a:r>
                  <a:rPr lang="zh-CN" altLang="zh-CN" sz="1800" dirty="0">
                    <a:solidFill>
                      <a:srgbClr val="0070C0"/>
                    </a:solidFill>
                    <a:latin typeface="隶书" panose="02010509060101010101" pitchFamily="49" charset="-122"/>
                    <a:ea typeface="隶书" panose="02010509060101010101" pitchFamily="49" charset="-122"/>
                  </a:rPr>
                  <a:t>（</a:t>
                </a:r>
                <a:r>
                  <a:rPr lang="en-US" altLang="zh-CN" sz="1800" dirty="0">
                    <a:solidFill>
                      <a:srgbClr val="0070C0"/>
                    </a:solidFill>
                    <a:latin typeface="隶书" panose="02010509060101010101" pitchFamily="49" charset="-122"/>
                    <a:ea typeface="隶书" panose="02010509060101010101" pitchFamily="49" charset="-122"/>
                  </a:rPr>
                  <a:t>3</a:t>
                </a:r>
                <a:r>
                  <a:rPr lang="zh-CN" altLang="zh-CN" sz="1800" dirty="0">
                    <a:solidFill>
                      <a:srgbClr val="0070C0"/>
                    </a:solidFill>
                    <a:latin typeface="隶书" panose="02010509060101010101" pitchFamily="49" charset="-122"/>
                    <a:ea typeface="隶书" panose="02010509060101010101" pitchFamily="49" charset="-122"/>
                  </a:rPr>
                  <a:t>）置</a:t>
                </a:r>
                <a:r>
                  <a:rPr lang="en-US" altLang="zh-CN" sz="1800" dirty="0">
                    <a:solidFill>
                      <a:srgbClr val="0070C0"/>
                    </a:solidFill>
                    <a:latin typeface="隶书" panose="02010509060101010101" pitchFamily="49" charset="-122"/>
                    <a:ea typeface="隶书" panose="02010509060101010101" pitchFamily="49" charset="-122"/>
                  </a:rPr>
                  <a:t>r[high+1]=r[</a:t>
                </a:r>
                <a:r>
                  <a:rPr lang="en-US" altLang="zh-CN" sz="1800" dirty="0" err="1">
                    <a:solidFill>
                      <a:srgbClr val="0070C0"/>
                    </a:solidFill>
                    <a:latin typeface="隶书" panose="02010509060101010101" pitchFamily="49" charset="-122"/>
                    <a:ea typeface="隶书" panose="02010509060101010101" pitchFamily="49" charset="-122"/>
                  </a:rPr>
                  <a:t>i</a:t>
                </a:r>
                <a:r>
                  <a:rPr lang="en-US" altLang="zh-CN" sz="1800" dirty="0">
                    <a:solidFill>
                      <a:srgbClr val="0070C0"/>
                    </a:solidFill>
                    <a:latin typeface="隶书" panose="02010509060101010101" pitchFamily="49" charset="-122"/>
                    <a:ea typeface="隶书" panose="02010509060101010101" pitchFamily="49" charset="-122"/>
                  </a:rPr>
                  <a:t>]</a:t>
                </a:r>
                <a:r>
                  <a:rPr lang="zh-CN" altLang="zh-CN" sz="1800" dirty="0">
                    <a:solidFill>
                      <a:srgbClr val="0070C0"/>
                    </a:solidFill>
                    <a:latin typeface="隶书" panose="02010509060101010101" pitchFamily="49" charset="-122"/>
                    <a:ea typeface="隶书" panose="02010509060101010101" pitchFamily="49" charset="-122"/>
                  </a:rPr>
                  <a:t>；</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51520" y="1064124"/>
                <a:ext cx="8784976" cy="3507876"/>
              </a:xfrm>
              <a:blipFill rotWithShape="0">
                <a:blip r:embed="rId2"/>
                <a:stretch>
                  <a:fillRect l="-694" t="-1043" r="-8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75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排序算法</a:t>
            </a:r>
          </a:p>
        </p:txBody>
      </p:sp>
      <p:sp>
        <p:nvSpPr>
          <p:cNvPr id="3" name="内容占位符 2"/>
          <p:cNvSpPr>
            <a:spLocks noGrp="1"/>
          </p:cNvSpPr>
          <p:nvPr>
            <p:ph sz="quarter" idx="11"/>
          </p:nvPr>
        </p:nvSpPr>
        <p:spPr>
          <a:xfrm>
            <a:off x="107504" y="987574"/>
            <a:ext cx="6696744" cy="3507876"/>
          </a:xfrm>
        </p:spPr>
        <p:txBody>
          <a:bodyPr/>
          <a:lstStyle/>
          <a:p>
            <a:pPr>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void </a:t>
            </a:r>
            <a:r>
              <a:rPr lang="en-US" altLang="zh-CN" sz="1800" dirty="0" err="1">
                <a:solidFill>
                  <a:srgbClr val="002060"/>
                </a:solidFill>
                <a:latin typeface="Times New Roman" panose="02020603050405020304" pitchFamily="18" charset="0"/>
                <a:cs typeface="Times New Roman" panose="02020603050405020304" pitchFamily="18" charset="0"/>
              </a:rPr>
              <a:t>BInsertSort</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SqList</a:t>
            </a:r>
            <a:r>
              <a:rPr lang="en-US" altLang="zh-CN" sz="1800" dirty="0">
                <a:solidFill>
                  <a:srgbClr val="002060"/>
                </a:solidFill>
                <a:latin typeface="Times New Roman" panose="02020603050405020304" pitchFamily="18" charset="0"/>
                <a:cs typeface="Times New Roman" panose="02020603050405020304" pitchFamily="18" charset="0"/>
              </a:rPr>
              <a:t> &amp;l){</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int</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i,j,low,high,mid</a:t>
            </a: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for (</a:t>
            </a:r>
            <a:r>
              <a:rPr lang="en-US" altLang="zh-CN" sz="1800" dirty="0" err="1">
                <a:solidFill>
                  <a:srgbClr val="002060"/>
                </a:solidFill>
                <a:latin typeface="Times New Roman" panose="02020603050405020304" pitchFamily="18" charset="0"/>
                <a:cs typeface="Times New Roman" panose="02020603050405020304" pitchFamily="18" charset="0"/>
              </a:rPr>
              <a:t>i</a:t>
            </a:r>
            <a:r>
              <a:rPr lang="en-US" altLang="zh-CN" sz="1800" dirty="0">
                <a:solidFill>
                  <a:srgbClr val="002060"/>
                </a:solidFill>
                <a:latin typeface="Times New Roman" panose="02020603050405020304" pitchFamily="18" charset="0"/>
                <a:cs typeface="Times New Roman" panose="02020603050405020304" pitchFamily="18" charset="0"/>
              </a:rPr>
              <a:t>=2;i&lt;=</a:t>
            </a:r>
            <a:r>
              <a:rPr lang="en-US" altLang="zh-CN" sz="1800" dirty="0" err="1">
                <a:solidFill>
                  <a:srgbClr val="002060"/>
                </a:solidFill>
                <a:latin typeface="Times New Roman" panose="02020603050405020304" pitchFamily="18" charset="0"/>
                <a:cs typeface="Times New Roman" panose="02020603050405020304" pitchFamily="18" charset="0"/>
              </a:rPr>
              <a:t>l.length;i</a:t>
            </a:r>
            <a:r>
              <a:rPr lang="en-US" altLang="zh-CN" sz="1800" dirty="0">
                <a:solidFill>
                  <a:srgbClr val="002060"/>
                </a:solidFill>
                <a:latin typeface="Times New Roman" panose="02020603050405020304" pitchFamily="18" charset="0"/>
                <a:cs typeface="Times New Roman" panose="02020603050405020304" pitchFamily="18" charset="0"/>
              </a:rPr>
              <a:t>++ ){</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l.r</a:t>
            </a:r>
            <a:r>
              <a:rPr lang="en-US" altLang="zh-CN" sz="1800" dirty="0">
                <a:solidFill>
                  <a:srgbClr val="002060"/>
                </a:solidFill>
                <a:latin typeface="Times New Roman" panose="02020603050405020304" pitchFamily="18" charset="0"/>
                <a:cs typeface="Times New Roman" panose="02020603050405020304" pitchFamily="18" charset="0"/>
              </a:rPr>
              <a:t>[0]=</a:t>
            </a:r>
            <a:r>
              <a:rPr lang="en-US" altLang="zh-CN" sz="1800" dirty="0" err="1">
                <a:solidFill>
                  <a:srgbClr val="002060"/>
                </a:solidFill>
                <a:latin typeface="Times New Roman" panose="02020603050405020304" pitchFamily="18" charset="0"/>
                <a:cs typeface="Times New Roman" panose="02020603050405020304" pitchFamily="18" charset="0"/>
              </a:rPr>
              <a:t>l.r</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i</a:t>
            </a:r>
            <a:r>
              <a:rPr lang="en-US" altLang="zh-CN" sz="1800" dirty="0">
                <a:solidFill>
                  <a:srgbClr val="002060"/>
                </a:solidFill>
                <a:latin typeface="Times New Roman" panose="02020603050405020304" pitchFamily="18" charset="0"/>
                <a:cs typeface="Times New Roman" panose="02020603050405020304" pitchFamily="18" charset="0"/>
              </a:rPr>
              <a:t>];          //</a:t>
            </a:r>
            <a:r>
              <a:rPr lang="zh-CN" altLang="zh-CN" sz="1800" dirty="0">
                <a:solidFill>
                  <a:srgbClr val="002060"/>
                </a:solidFill>
                <a:latin typeface="Times New Roman" panose="02020603050405020304" pitchFamily="18" charset="0"/>
                <a:cs typeface="Times New Roman" panose="02020603050405020304" pitchFamily="18" charset="0"/>
              </a:rPr>
              <a:t>将</a:t>
            </a:r>
            <a:r>
              <a:rPr lang="en-US" altLang="zh-CN" sz="1800" dirty="0" err="1">
                <a:solidFill>
                  <a:srgbClr val="002060"/>
                </a:solidFill>
                <a:latin typeface="Times New Roman" panose="02020603050405020304" pitchFamily="18" charset="0"/>
                <a:cs typeface="Times New Roman" panose="02020603050405020304" pitchFamily="18" charset="0"/>
              </a:rPr>
              <a:t>l.r</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i</a:t>
            </a:r>
            <a:r>
              <a:rPr lang="en-US" altLang="zh-CN" sz="1800" dirty="0">
                <a:solidFill>
                  <a:srgbClr val="002060"/>
                </a:solidFill>
                <a:latin typeface="Times New Roman" panose="02020603050405020304" pitchFamily="18" charset="0"/>
                <a:cs typeface="Times New Roman" panose="02020603050405020304" pitchFamily="18" charset="0"/>
              </a:rPr>
              <a:t>]</a:t>
            </a:r>
            <a:r>
              <a:rPr lang="zh-CN" altLang="zh-CN" sz="1800" dirty="0">
                <a:solidFill>
                  <a:srgbClr val="002060"/>
                </a:solidFill>
                <a:latin typeface="Times New Roman" panose="02020603050405020304" pitchFamily="18" charset="0"/>
                <a:cs typeface="Times New Roman" panose="02020603050405020304" pitchFamily="18" charset="0"/>
              </a:rPr>
              <a:t>暂存到</a:t>
            </a:r>
            <a:r>
              <a:rPr lang="en-US" altLang="zh-CN" sz="1800" dirty="0" err="1">
                <a:solidFill>
                  <a:srgbClr val="002060"/>
                </a:solidFill>
                <a:latin typeface="Times New Roman" panose="02020603050405020304" pitchFamily="18" charset="0"/>
                <a:cs typeface="Times New Roman" panose="02020603050405020304" pitchFamily="18" charset="0"/>
              </a:rPr>
              <a:t>l.r</a:t>
            </a:r>
            <a:r>
              <a:rPr lang="en-US" altLang="zh-CN" sz="1800" dirty="0">
                <a:solidFill>
                  <a:srgbClr val="002060"/>
                </a:solidFill>
                <a:latin typeface="Times New Roman" panose="02020603050405020304" pitchFamily="18" charset="0"/>
                <a:cs typeface="Times New Roman" panose="02020603050405020304" pitchFamily="18" charset="0"/>
              </a:rPr>
              <a:t>[0]</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low=1 ; </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high=i-1;</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while (low&lt;=high ){      //</a:t>
            </a:r>
            <a:r>
              <a:rPr lang="zh-CN" altLang="zh-CN" sz="1800" dirty="0">
                <a:solidFill>
                  <a:srgbClr val="002060"/>
                </a:solidFill>
                <a:latin typeface="Times New Roman" panose="02020603050405020304" pitchFamily="18" charset="0"/>
                <a:cs typeface="Times New Roman" panose="02020603050405020304" pitchFamily="18" charset="0"/>
              </a:rPr>
              <a:t>在</a:t>
            </a:r>
            <a:r>
              <a:rPr lang="en-US" altLang="zh-CN" sz="1800" dirty="0">
                <a:solidFill>
                  <a:srgbClr val="002060"/>
                </a:solidFill>
                <a:latin typeface="Times New Roman" panose="02020603050405020304" pitchFamily="18" charset="0"/>
                <a:cs typeface="Times New Roman" panose="02020603050405020304" pitchFamily="18" charset="0"/>
              </a:rPr>
              <a:t>r[low]</a:t>
            </a:r>
            <a:r>
              <a:rPr lang="zh-CN" altLang="zh-CN" sz="1800" dirty="0">
                <a:solidFill>
                  <a:srgbClr val="002060"/>
                </a:solidFill>
                <a:latin typeface="Times New Roman" panose="02020603050405020304" pitchFamily="18" charset="0"/>
                <a:cs typeface="Times New Roman" panose="02020603050405020304" pitchFamily="18" charset="0"/>
              </a:rPr>
              <a:t>到</a:t>
            </a:r>
            <a:r>
              <a:rPr lang="en-US" altLang="zh-CN" sz="1800" dirty="0">
                <a:solidFill>
                  <a:srgbClr val="002060"/>
                </a:solidFill>
                <a:latin typeface="Times New Roman" panose="02020603050405020304" pitchFamily="18" charset="0"/>
                <a:cs typeface="Times New Roman" panose="02020603050405020304" pitchFamily="18" charset="0"/>
              </a:rPr>
              <a:t>r[high]</a:t>
            </a:r>
            <a:r>
              <a:rPr lang="zh-CN" altLang="zh-CN" sz="1800" dirty="0">
                <a:solidFill>
                  <a:srgbClr val="002060"/>
                </a:solidFill>
                <a:latin typeface="Times New Roman" panose="02020603050405020304" pitchFamily="18" charset="0"/>
                <a:cs typeface="Times New Roman" panose="02020603050405020304" pitchFamily="18" charset="0"/>
              </a:rPr>
              <a:t>中查找插入位置</a:t>
            </a:r>
          </a:p>
          <a:p>
            <a:pPr>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mid =(</a:t>
            </a:r>
            <a:r>
              <a:rPr lang="en-US" altLang="zh-CN" sz="1800" dirty="0" err="1">
                <a:solidFill>
                  <a:srgbClr val="002060"/>
                </a:solidFill>
                <a:latin typeface="Times New Roman" panose="02020603050405020304" pitchFamily="18" charset="0"/>
                <a:cs typeface="Times New Roman" panose="02020603050405020304" pitchFamily="18" charset="0"/>
              </a:rPr>
              <a:t>low+high</a:t>
            </a:r>
            <a:r>
              <a:rPr lang="en-US" altLang="zh-CN" sz="1800" dirty="0">
                <a:solidFill>
                  <a:srgbClr val="002060"/>
                </a:solidFill>
                <a:latin typeface="Times New Roman" panose="02020603050405020304" pitchFamily="18" charset="0"/>
                <a:cs typeface="Times New Roman" panose="02020603050405020304" pitchFamily="18" charset="0"/>
              </a:rPr>
              <a:t>)&gt;&gt;1; </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if(</a:t>
            </a:r>
            <a:r>
              <a:rPr lang="en-US" altLang="zh-CN" sz="1800" dirty="0" err="1">
                <a:solidFill>
                  <a:srgbClr val="002060"/>
                </a:solidFill>
                <a:latin typeface="Times New Roman" panose="02020603050405020304" pitchFamily="18" charset="0"/>
                <a:cs typeface="Times New Roman" panose="02020603050405020304" pitchFamily="18" charset="0"/>
              </a:rPr>
              <a:t>l.r</a:t>
            </a:r>
            <a:r>
              <a:rPr lang="en-US" altLang="zh-CN" sz="1800" dirty="0">
                <a:solidFill>
                  <a:srgbClr val="002060"/>
                </a:solidFill>
                <a:latin typeface="Times New Roman" panose="02020603050405020304" pitchFamily="18" charset="0"/>
                <a:cs typeface="Times New Roman" panose="02020603050405020304" pitchFamily="18" charset="0"/>
              </a:rPr>
              <a:t>[0].</a:t>
            </a:r>
            <a:r>
              <a:rPr lang="en-US" altLang="zh-CN" sz="1800" dirty="0" smtClean="0">
                <a:solidFill>
                  <a:srgbClr val="002060"/>
                </a:solidFill>
                <a:latin typeface="Times New Roman" panose="02020603050405020304" pitchFamily="18" charset="0"/>
                <a:cs typeface="Times New Roman" panose="02020603050405020304" pitchFamily="18" charset="0"/>
              </a:rPr>
              <a:t>key&lt;</a:t>
            </a:r>
            <a:r>
              <a:rPr lang="en-US" altLang="zh-CN" sz="1800" dirty="0" err="1" smtClean="0">
                <a:solidFill>
                  <a:srgbClr val="002060"/>
                </a:solidFill>
                <a:latin typeface="Times New Roman" panose="02020603050405020304" pitchFamily="18" charset="0"/>
                <a:cs typeface="Times New Roman" panose="02020603050405020304" pitchFamily="18" charset="0"/>
              </a:rPr>
              <a:t>l.r</a:t>
            </a:r>
            <a:r>
              <a:rPr lang="en-US" altLang="zh-CN" sz="1800" smtClean="0">
                <a:solidFill>
                  <a:srgbClr val="002060"/>
                </a:solidFill>
                <a:latin typeface="Times New Roman" panose="02020603050405020304" pitchFamily="18" charset="0"/>
                <a:cs typeface="Times New Roman" panose="02020603050405020304" pitchFamily="18" charset="0"/>
              </a:rPr>
              <a:t>[mid].</a:t>
            </a:r>
            <a:r>
              <a:rPr lang="en-US" altLang="zh-CN" sz="1800" dirty="0">
                <a:solidFill>
                  <a:srgbClr val="002060"/>
                </a:solidFill>
                <a:latin typeface="Times New Roman" panose="02020603050405020304" pitchFamily="18" charset="0"/>
                <a:cs typeface="Times New Roman" panose="02020603050405020304" pitchFamily="18" charset="0"/>
              </a:rPr>
              <a:t>key) high=mid-1; //</a:t>
            </a:r>
            <a:r>
              <a:rPr lang="zh-CN" altLang="zh-CN" sz="1800" dirty="0">
                <a:solidFill>
                  <a:srgbClr val="002060"/>
                </a:solidFill>
                <a:latin typeface="Times New Roman" panose="02020603050405020304" pitchFamily="18" charset="0"/>
                <a:cs typeface="Times New Roman" panose="02020603050405020304" pitchFamily="18" charset="0"/>
              </a:rPr>
              <a:t>插入位置在上半区</a:t>
            </a:r>
          </a:p>
          <a:p>
            <a:pPr>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else low =mid+1;               //</a:t>
            </a:r>
            <a:r>
              <a:rPr lang="zh-CN" altLang="zh-CN" sz="1800" dirty="0">
                <a:solidFill>
                  <a:srgbClr val="002060"/>
                </a:solidFill>
                <a:latin typeface="Times New Roman" panose="02020603050405020304" pitchFamily="18" charset="0"/>
                <a:cs typeface="Times New Roman" panose="02020603050405020304" pitchFamily="18" charset="0"/>
              </a:rPr>
              <a:t>插入位置在下半区</a:t>
            </a:r>
          </a:p>
          <a:p>
            <a:pPr>
              <a:lnSpc>
                <a:spcPts val="25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       </a:t>
            </a:r>
            <a:endParaRPr lang="zh-CN" altLang="en-US" sz="1800" dirty="0">
              <a:solidFill>
                <a:srgbClr val="002060"/>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3851920" y="1635646"/>
            <a:ext cx="4176464" cy="2613536"/>
          </a:xfrm>
          <a:prstGeom prst="rect">
            <a:avLst/>
          </a:prstGeom>
          <a:solidFill>
            <a:schemeClr val="accent2"/>
          </a:solidFill>
        </p:spPr>
        <p:txBody>
          <a:bodyPr wrap="square" rtlCol="0">
            <a:spAutoFit/>
          </a:bodyPr>
          <a:lstStyle/>
          <a:p>
            <a:pPr>
              <a:lnSpc>
                <a:spcPts val="2500"/>
              </a:lnSpc>
              <a:spcBef>
                <a:spcPts val="0"/>
              </a:spcBef>
            </a:pPr>
            <a:r>
              <a:rPr lang="en-US" altLang="zh-CN" dirty="0">
                <a:solidFill>
                  <a:srgbClr val="C00000"/>
                </a:solidFill>
                <a:latin typeface="Times New Roman" panose="02020603050405020304" pitchFamily="18" charset="0"/>
                <a:cs typeface="Times New Roman" panose="02020603050405020304" pitchFamily="18" charset="0"/>
              </a:rPr>
              <a:t>    for (j=i-1;j&gt;=high+1;j--)     </a:t>
            </a:r>
          </a:p>
          <a:p>
            <a:pPr>
              <a:lnSpc>
                <a:spcPts val="2500"/>
              </a:lnSpc>
              <a:spcBef>
                <a:spcPts val="0"/>
              </a:spcBef>
            </a:pPr>
            <a:r>
              <a:rPr lang="en-US" altLang="zh-CN"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a:t>
            </a:r>
            <a:r>
              <a:rPr lang="zh-CN" altLang="zh-CN" sz="1600" dirty="0">
                <a:solidFill>
                  <a:srgbClr val="C00000"/>
                </a:solidFill>
                <a:latin typeface="Times New Roman" panose="02020603050405020304" pitchFamily="18" charset="0"/>
                <a:cs typeface="Times New Roman" panose="02020603050405020304" pitchFamily="18" charset="0"/>
              </a:rPr>
              <a:t>将</a:t>
            </a:r>
            <a:r>
              <a:rPr lang="en-US" altLang="zh-CN" sz="1600" dirty="0">
                <a:solidFill>
                  <a:srgbClr val="C00000"/>
                </a:solidFill>
                <a:latin typeface="Times New Roman" panose="02020603050405020304" pitchFamily="18" charset="0"/>
                <a:cs typeface="Times New Roman" panose="02020603050405020304" pitchFamily="18" charset="0"/>
              </a:rPr>
              <a:t>r[high+1]</a:t>
            </a:r>
            <a:r>
              <a:rPr lang="zh-CN" altLang="zh-CN" sz="1600" dirty="0">
                <a:solidFill>
                  <a:srgbClr val="C00000"/>
                </a:solidFill>
                <a:latin typeface="Times New Roman" panose="02020603050405020304" pitchFamily="18" charset="0"/>
                <a:cs typeface="Times New Roman" panose="02020603050405020304" pitchFamily="18" charset="0"/>
              </a:rPr>
              <a:t>到</a:t>
            </a:r>
            <a:r>
              <a:rPr lang="en-US" altLang="zh-CN" sz="1600" dirty="0">
                <a:solidFill>
                  <a:srgbClr val="C00000"/>
                </a:solidFill>
                <a:latin typeface="Times New Roman" panose="02020603050405020304" pitchFamily="18" charset="0"/>
                <a:cs typeface="Times New Roman" panose="02020603050405020304" pitchFamily="18" charset="0"/>
              </a:rPr>
              <a:t>r[i-1]</a:t>
            </a:r>
            <a:r>
              <a:rPr lang="zh-CN" altLang="zh-CN" sz="1600" dirty="0">
                <a:solidFill>
                  <a:srgbClr val="C00000"/>
                </a:solidFill>
                <a:latin typeface="Times New Roman" panose="02020603050405020304" pitchFamily="18" charset="0"/>
                <a:cs typeface="Times New Roman" panose="02020603050405020304" pitchFamily="18" charset="0"/>
              </a:rPr>
              <a:t>中元素后移一个位置</a:t>
            </a:r>
          </a:p>
          <a:p>
            <a:pPr>
              <a:lnSpc>
                <a:spcPts val="2500"/>
              </a:lnSpc>
              <a:spcBef>
                <a:spcPts val="0"/>
              </a:spcBef>
            </a:pPr>
            <a:r>
              <a:rPr lang="en-US" altLang="zh-CN" dirty="0">
                <a:solidFill>
                  <a:srgbClr val="C00000"/>
                </a:solidFill>
                <a:latin typeface="Times New Roman" panose="02020603050405020304" pitchFamily="18" charset="0"/>
                <a:cs typeface="Times New Roman" panose="02020603050405020304" pitchFamily="18" charset="0"/>
              </a:rPr>
              <a:t>          </a:t>
            </a:r>
            <a:r>
              <a:rPr lang="en-US" altLang="zh-CN" dirty="0" err="1">
                <a:solidFill>
                  <a:srgbClr val="C00000"/>
                </a:solidFill>
                <a:latin typeface="Times New Roman" panose="02020603050405020304" pitchFamily="18" charset="0"/>
                <a:cs typeface="Times New Roman" panose="02020603050405020304" pitchFamily="18" charset="0"/>
              </a:rPr>
              <a:t>l.r</a:t>
            </a:r>
            <a:r>
              <a:rPr lang="en-US" altLang="zh-CN" dirty="0">
                <a:solidFill>
                  <a:srgbClr val="C00000"/>
                </a:solidFill>
                <a:latin typeface="Times New Roman" panose="02020603050405020304" pitchFamily="18" charset="0"/>
                <a:cs typeface="Times New Roman" panose="02020603050405020304" pitchFamily="18" charset="0"/>
              </a:rPr>
              <a:t>[j+1]=</a:t>
            </a:r>
            <a:r>
              <a:rPr lang="en-US" altLang="zh-CN" dirty="0" err="1">
                <a:solidFill>
                  <a:srgbClr val="C00000"/>
                </a:solidFill>
                <a:latin typeface="Times New Roman" panose="02020603050405020304" pitchFamily="18" charset="0"/>
                <a:cs typeface="Times New Roman" panose="02020603050405020304" pitchFamily="18" charset="0"/>
              </a:rPr>
              <a:t>l.r</a:t>
            </a:r>
            <a:r>
              <a:rPr lang="en-US" altLang="zh-CN" dirty="0">
                <a:solidFill>
                  <a:srgbClr val="C00000"/>
                </a:solidFill>
                <a:latin typeface="Times New Roman" panose="02020603050405020304" pitchFamily="18" charset="0"/>
                <a:cs typeface="Times New Roman" panose="02020603050405020304" pitchFamily="18" charset="0"/>
              </a:rPr>
              <a:t>[j];</a:t>
            </a:r>
            <a:endParaRPr lang="zh-CN" altLang="zh-CN" dirty="0">
              <a:solidFill>
                <a:srgbClr val="C00000"/>
              </a:solidFill>
              <a:latin typeface="Times New Roman" panose="02020603050405020304" pitchFamily="18" charset="0"/>
              <a:cs typeface="Times New Roman" panose="02020603050405020304" pitchFamily="18" charset="0"/>
            </a:endParaRPr>
          </a:p>
          <a:p>
            <a:pPr>
              <a:lnSpc>
                <a:spcPts val="2500"/>
              </a:lnSpc>
              <a:spcBef>
                <a:spcPts val="0"/>
              </a:spcBef>
            </a:pPr>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l.r</a:t>
            </a:r>
            <a:r>
              <a:rPr lang="en-US" altLang="zh-CN" dirty="0">
                <a:solidFill>
                  <a:srgbClr val="002060"/>
                </a:solidFill>
                <a:latin typeface="Times New Roman" panose="02020603050405020304" pitchFamily="18" charset="0"/>
                <a:cs typeface="Times New Roman" panose="02020603050405020304" pitchFamily="18" charset="0"/>
              </a:rPr>
              <a:t>[high+1]=</a:t>
            </a:r>
            <a:r>
              <a:rPr lang="en-US" altLang="zh-CN" dirty="0" err="1">
                <a:solidFill>
                  <a:srgbClr val="002060"/>
                </a:solidFill>
                <a:latin typeface="Times New Roman" panose="02020603050405020304" pitchFamily="18" charset="0"/>
                <a:cs typeface="Times New Roman" panose="02020603050405020304" pitchFamily="18" charset="0"/>
              </a:rPr>
              <a:t>l.r</a:t>
            </a:r>
            <a:r>
              <a:rPr lang="en-US" altLang="zh-CN" dirty="0">
                <a:solidFill>
                  <a:srgbClr val="002060"/>
                </a:solidFill>
                <a:latin typeface="Times New Roman" panose="02020603050405020304" pitchFamily="18" charset="0"/>
                <a:cs typeface="Times New Roman" panose="02020603050405020304" pitchFamily="18" charset="0"/>
              </a:rPr>
              <a:t>[0];           //</a:t>
            </a:r>
            <a:r>
              <a:rPr lang="zh-CN" altLang="zh-CN" dirty="0">
                <a:solidFill>
                  <a:srgbClr val="002060"/>
                </a:solidFill>
                <a:latin typeface="Times New Roman" panose="02020603050405020304" pitchFamily="18" charset="0"/>
                <a:cs typeface="Times New Roman" panose="02020603050405020304" pitchFamily="18" charset="0"/>
              </a:rPr>
              <a:t>插入元素</a:t>
            </a:r>
          </a:p>
          <a:p>
            <a:pPr>
              <a:lnSpc>
                <a:spcPts val="2500"/>
              </a:lnSpc>
              <a:spcBef>
                <a:spcPts val="0"/>
              </a:spcBef>
            </a:pPr>
            <a:r>
              <a:rPr lang="en-US" altLang="zh-CN" dirty="0">
                <a:solidFill>
                  <a:srgbClr val="002060"/>
                </a:solidFill>
                <a:latin typeface="Times New Roman" panose="02020603050405020304" pitchFamily="18" charset="0"/>
                <a:cs typeface="Times New Roman" panose="02020603050405020304" pitchFamily="18" charset="0"/>
              </a:rPr>
              <a:t>    }</a:t>
            </a:r>
            <a:endParaRPr lang="zh-CN" altLang="zh-CN" dirty="0">
              <a:solidFill>
                <a:srgbClr val="002060"/>
              </a:solidFill>
              <a:latin typeface="Times New Roman" panose="02020603050405020304" pitchFamily="18" charset="0"/>
              <a:cs typeface="Times New Roman" panose="02020603050405020304" pitchFamily="18" charset="0"/>
            </a:endParaRPr>
          </a:p>
          <a:p>
            <a:pPr>
              <a:lnSpc>
                <a:spcPts val="2500"/>
              </a:lnSpc>
              <a:spcBef>
                <a:spcPts val="0"/>
              </a:spcBef>
            </a:pPr>
            <a:r>
              <a:rPr lang="en-US" altLang="zh-CN" dirty="0">
                <a:solidFill>
                  <a:srgbClr val="002060"/>
                </a:solidFill>
                <a:latin typeface="Times New Roman" panose="02020603050405020304" pitchFamily="18" charset="0"/>
                <a:cs typeface="Times New Roman" panose="02020603050405020304" pitchFamily="18" charset="0"/>
              </a:rPr>
              <a:t>} </a:t>
            </a:r>
            <a:endParaRPr lang="zh-CN" altLang="zh-CN" dirty="0">
              <a:solidFill>
                <a:srgbClr val="002060"/>
              </a:solidFill>
              <a:latin typeface="Times New Roman" panose="02020603050405020304" pitchFamily="18" charset="0"/>
              <a:cs typeface="Times New Roman" panose="02020603050405020304" pitchFamily="18" charset="0"/>
            </a:endParaRPr>
          </a:p>
          <a:p>
            <a:pPr>
              <a:lnSpc>
                <a:spcPts val="2500"/>
              </a:lnSpc>
              <a:spcBef>
                <a:spcPts val="0"/>
              </a:spcBef>
            </a:pPr>
            <a:endParaRPr lang="zh-CN" altLang="en-US" dirty="0">
              <a:solidFill>
                <a:srgbClr val="002060"/>
              </a:solidFill>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89637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fill="hold"/>
                                        <p:tgtEl>
                                          <p:spTgt spid="4"/>
                                        </p:tgtEl>
                                        <p:attrNameLst>
                                          <p:attrName>ppt_x</p:attrName>
                                        </p:attrNameLst>
                                      </p:cBhvr>
                                      <p:tavLst>
                                        <p:tav tm="0">
                                          <p:val>
                                            <p:strVal val="#ppt_x"/>
                                          </p:val>
                                        </p:tav>
                                        <p:tav tm="100000">
                                          <p:val>
                                            <p:strVal val="#ppt_x"/>
                                          </p:val>
                                        </p:tav>
                                      </p:tavLst>
                                    </p:anim>
                                    <p:anim calcmode="lin" valueType="num">
                                      <p:cBhvr additive="base">
                                        <p:cTn id="7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4">
                                            <p:txEl>
                                              <p:pRg st="0" end="0"/>
                                            </p:txEl>
                                          </p:spTgt>
                                        </p:tgtEl>
                                        <p:attrNameLst>
                                          <p:attrName>style.visibility</p:attrName>
                                        </p:attrNameLst>
                                      </p:cBhvr>
                                      <p:to>
                                        <p:strVal val="visible"/>
                                      </p:to>
                                    </p:set>
                                    <p:animEffect transition="in" filter="fade">
                                      <p:cBhvr>
                                        <p:cTn id="79" dur="1000"/>
                                        <p:tgtEl>
                                          <p:spTgt spid="4">
                                            <p:txEl>
                                              <p:pRg st="0" end="0"/>
                                            </p:txEl>
                                          </p:spTgt>
                                        </p:tgtEl>
                                      </p:cBhvr>
                                    </p:animEffect>
                                    <p:anim calcmode="lin" valueType="num">
                                      <p:cBhvr>
                                        <p:cTn id="8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81" dur="1000" fill="hold"/>
                                        <p:tgtEl>
                                          <p:spTgt spid="4">
                                            <p:txEl>
                                              <p:pRg st="0" end="0"/>
                                            </p:txEl>
                                          </p:spTgt>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4">
                                            <p:txEl>
                                              <p:pRg st="1" end="1"/>
                                            </p:txEl>
                                          </p:spTgt>
                                        </p:tgtEl>
                                        <p:attrNameLst>
                                          <p:attrName>style.visibility</p:attrName>
                                        </p:attrNameLst>
                                      </p:cBhvr>
                                      <p:to>
                                        <p:strVal val="visible"/>
                                      </p:to>
                                    </p:set>
                                    <p:animEffect transition="in" filter="fade">
                                      <p:cBhvr>
                                        <p:cTn id="84" dur="1000"/>
                                        <p:tgtEl>
                                          <p:spTgt spid="4">
                                            <p:txEl>
                                              <p:pRg st="1" end="1"/>
                                            </p:txEl>
                                          </p:spTgt>
                                        </p:tgtEl>
                                      </p:cBhvr>
                                    </p:animEffect>
                                    <p:anim calcmode="lin" valueType="num">
                                      <p:cBhvr>
                                        <p:cTn id="8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8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4">
                                            <p:txEl>
                                              <p:pRg st="2" end="2"/>
                                            </p:txEl>
                                          </p:spTgt>
                                        </p:tgtEl>
                                        <p:attrNameLst>
                                          <p:attrName>style.visibility</p:attrName>
                                        </p:attrNameLst>
                                      </p:cBhvr>
                                      <p:to>
                                        <p:strVal val="visible"/>
                                      </p:to>
                                    </p:set>
                                    <p:animEffect transition="in" filter="fade">
                                      <p:cBhvr>
                                        <p:cTn id="91" dur="1000"/>
                                        <p:tgtEl>
                                          <p:spTgt spid="4">
                                            <p:txEl>
                                              <p:pRg st="2" end="2"/>
                                            </p:txEl>
                                          </p:spTgt>
                                        </p:tgtEl>
                                      </p:cBhvr>
                                    </p:animEffect>
                                    <p:anim calcmode="lin" valueType="num">
                                      <p:cBhvr>
                                        <p:cTn id="9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4">
                                            <p:txEl>
                                              <p:pRg st="3" end="3"/>
                                            </p:txEl>
                                          </p:spTgt>
                                        </p:tgtEl>
                                        <p:attrNameLst>
                                          <p:attrName>style.visibility</p:attrName>
                                        </p:attrNameLst>
                                      </p:cBhvr>
                                      <p:to>
                                        <p:strVal val="visible"/>
                                      </p:to>
                                    </p:set>
                                    <p:animEffect transition="in" filter="fade">
                                      <p:cBhvr>
                                        <p:cTn id="98" dur="1000"/>
                                        <p:tgtEl>
                                          <p:spTgt spid="4">
                                            <p:txEl>
                                              <p:pRg st="3" end="3"/>
                                            </p:txEl>
                                          </p:spTgt>
                                        </p:tgtEl>
                                      </p:cBhvr>
                                    </p:animEffect>
                                    <p:anim calcmode="lin" valueType="num">
                                      <p:cBhvr>
                                        <p:cTn id="9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0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4">
                                            <p:txEl>
                                              <p:pRg st="4" end="4"/>
                                            </p:txEl>
                                          </p:spTgt>
                                        </p:tgtEl>
                                        <p:attrNameLst>
                                          <p:attrName>style.visibility</p:attrName>
                                        </p:attrNameLst>
                                      </p:cBhvr>
                                      <p:to>
                                        <p:strVal val="visible"/>
                                      </p:to>
                                    </p:set>
                                    <p:animEffect transition="in" filter="fade">
                                      <p:cBhvr>
                                        <p:cTn id="105" dur="1000"/>
                                        <p:tgtEl>
                                          <p:spTgt spid="4">
                                            <p:txEl>
                                              <p:pRg st="4" end="4"/>
                                            </p:txEl>
                                          </p:spTgt>
                                        </p:tgtEl>
                                      </p:cBhvr>
                                    </p:animEffect>
                                    <p:anim calcmode="lin" valueType="num">
                                      <p:cBhvr>
                                        <p:cTn id="10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07"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4">
                                            <p:txEl>
                                              <p:pRg st="5" end="5"/>
                                            </p:txEl>
                                          </p:spTgt>
                                        </p:tgtEl>
                                        <p:attrNameLst>
                                          <p:attrName>style.visibility</p:attrName>
                                        </p:attrNameLst>
                                      </p:cBhvr>
                                      <p:to>
                                        <p:strVal val="visible"/>
                                      </p:to>
                                    </p:set>
                                    <p:animEffect transition="in" filter="fade">
                                      <p:cBhvr>
                                        <p:cTn id="110" dur="1000"/>
                                        <p:tgtEl>
                                          <p:spTgt spid="4">
                                            <p:txEl>
                                              <p:pRg st="5" end="5"/>
                                            </p:txEl>
                                          </p:spTgt>
                                        </p:tgtEl>
                                      </p:cBhvr>
                                    </p:animEffect>
                                    <p:anim calcmode="lin" valueType="num">
                                      <p:cBhvr>
                                        <p:cTn id="111"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12"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算法分析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8712967" cy="3507876"/>
              </a:xfrm>
            </p:spPr>
            <p:txBody>
              <a:bodyPr/>
              <a:lstStyle/>
              <a:p>
                <a:pPr algn="just"/>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从上述算法可知，从时间上来说折半插入排序仅减少了关键字的比较次数，记录的移动次数不变，因此，折半插入排序的</a:t>
                </a:r>
                <a:r>
                  <a:rPr lang="zh-CN" altLang="zh-CN" sz="1800" dirty="0">
                    <a:solidFill>
                      <a:srgbClr val="C00000"/>
                    </a:solidFill>
                    <a:latin typeface="隶书" panose="02010509060101010101" pitchFamily="49" charset="-122"/>
                    <a:ea typeface="隶书" panose="02010509060101010101" pitchFamily="49" charset="-122"/>
                  </a:rPr>
                  <a:t>时间复杂度</a:t>
                </a:r>
                <a:r>
                  <a:rPr lang="zh-CN" altLang="zh-CN" sz="1800" dirty="0">
                    <a:latin typeface="隶书" panose="02010509060101010101" pitchFamily="49" charset="-122"/>
                    <a:ea typeface="隶书" panose="02010509060101010101" pitchFamily="49" charset="-122"/>
                  </a:rPr>
                  <a:t>仍为</a:t>
                </a:r>
                <a14:m>
                  <m:oMath xmlns:m="http://schemas.openxmlformats.org/officeDocument/2006/math">
                    <m:r>
                      <a:rPr lang="en-US" altLang="zh-CN" sz="1800" i="1">
                        <a:latin typeface="Cambria Math" panose="02040503050406030204" pitchFamily="18" charset="0"/>
                      </a:rPr>
                      <m:t>𝑂</m:t>
                    </m:r>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𝑛</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p>
              <a:p>
                <a:pPr algn="just"/>
                <a:r>
                  <a:rPr lang="en-US" altLang="zh-CN" sz="1800" dirty="0">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空间复杂度</a:t>
                </a:r>
                <a:r>
                  <a:rPr lang="zh-CN" altLang="zh-CN" sz="1800" dirty="0">
                    <a:latin typeface="隶书" panose="02010509060101010101" pitchFamily="49" charset="-122"/>
                    <a:ea typeface="隶书" panose="02010509060101010101" pitchFamily="49" charset="-122"/>
                  </a:rPr>
                  <a:t>：从空间上来说折半插入排序所需辅助空间与直接插入排序相同，因此，折半插入排序的空间复杂度为</a:t>
                </a:r>
                <a14:m>
                  <m:oMath xmlns:m="http://schemas.openxmlformats.org/officeDocument/2006/math">
                    <m:r>
                      <a:rPr lang="en-US" altLang="zh-CN" sz="1800" i="1">
                        <a:latin typeface="Cambria Math" panose="02040503050406030204" pitchFamily="18" charset="0"/>
                      </a:rPr>
                      <m:t>𝑂</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a:t>
                </a:r>
              </a:p>
              <a:p>
                <a:pPr algn="just"/>
                <a:r>
                  <a:rPr lang="en-US" altLang="zh-CN" sz="1800" dirty="0">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稳定性</a:t>
                </a:r>
                <a:r>
                  <a:rPr lang="zh-CN" altLang="zh-CN" sz="1800" dirty="0">
                    <a:latin typeface="隶书" panose="02010509060101010101" pitchFamily="49" charset="-122"/>
                    <a:ea typeface="隶书" panose="02010509060101010101" pitchFamily="49" charset="-122"/>
                  </a:rPr>
                  <a:t>：折半插入排序是一种稳定的排序方法。</a:t>
                </a:r>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8712967" cy="3507876"/>
              </a:xfrm>
              <a:blipFill rotWithShape="0">
                <a:blip r:embed="rId2"/>
                <a:stretch>
                  <a:fillRect l="-770" r="-8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105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希尔排序</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1064124"/>
                <a:ext cx="8784976" cy="3507876"/>
              </a:xfrm>
            </p:spPr>
            <p:txBody>
              <a:bodyPr/>
              <a:lstStyle/>
              <a:p>
                <a:pPr algn="just">
                  <a:lnSpc>
                    <a:spcPts val="2700"/>
                  </a:lnSpc>
                  <a:spcBef>
                    <a:spcPts val="0"/>
                  </a:spcBef>
                </a:pPr>
                <a:r>
                  <a:rPr lang="zh-CN" altLang="zh-CN" sz="1800" dirty="0">
                    <a:solidFill>
                      <a:srgbClr val="FF0000"/>
                    </a:solidFill>
                    <a:latin typeface="隶书" panose="02010509060101010101" pitchFamily="49" charset="-122"/>
                    <a:ea typeface="隶书" panose="02010509060101010101" pitchFamily="49" charset="-122"/>
                  </a:rPr>
                  <a:t>希尔排序又称为缩小增量排序</a:t>
                </a:r>
                <a:r>
                  <a:rPr lang="zh-CN" altLang="zh-CN" sz="1800" dirty="0">
                    <a:latin typeface="隶书" panose="02010509060101010101" pitchFamily="49" charset="-122"/>
                    <a:ea typeface="隶书" panose="02010509060101010101" pitchFamily="49" charset="-122"/>
                  </a:rPr>
                  <a:t>。其基本思想如下：</a:t>
                </a:r>
              </a:p>
              <a:p>
                <a:pPr algn="just">
                  <a:lnSpc>
                    <a:spcPts val="27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solidFill>
                      <a:srgbClr val="7030A0"/>
                    </a:solidFill>
                    <a:latin typeface="隶书" panose="02010509060101010101" pitchFamily="49" charset="-122"/>
                    <a:ea typeface="隶书" panose="02010509060101010101" pitchFamily="49" charset="-122"/>
                  </a:rPr>
                  <a:t>（</a:t>
                </a:r>
                <a:r>
                  <a:rPr lang="en-US" altLang="zh-CN" sz="1800" dirty="0">
                    <a:solidFill>
                      <a:srgbClr val="7030A0"/>
                    </a:solidFill>
                    <a:latin typeface="隶书" panose="02010509060101010101" pitchFamily="49" charset="-122"/>
                    <a:ea typeface="隶书" panose="02010509060101010101" pitchFamily="49" charset="-122"/>
                  </a:rPr>
                  <a:t>1</a:t>
                </a:r>
                <a:r>
                  <a:rPr lang="zh-CN" altLang="zh-CN" sz="1800" dirty="0">
                    <a:solidFill>
                      <a:srgbClr val="7030A0"/>
                    </a:solidFill>
                    <a:latin typeface="隶书" panose="02010509060101010101" pitchFamily="49" charset="-122"/>
                    <a:ea typeface="隶书" panose="02010509060101010101" pitchFamily="49" charset="-122"/>
                  </a:rPr>
                  <a:t>）取定一个小于</a:t>
                </a:r>
                <a14:m>
                  <m:oMath xmlns:m="http://schemas.openxmlformats.org/officeDocument/2006/math">
                    <m:r>
                      <m:rPr>
                        <m:sty m:val="p"/>
                      </m:rPr>
                      <a:rPr lang="en-US" altLang="zh-CN" sz="1800">
                        <a:solidFill>
                          <a:srgbClr val="7030A0"/>
                        </a:solidFill>
                        <a:latin typeface="Cambria Math" panose="02040503050406030204" pitchFamily="18" charset="0"/>
                      </a:rPr>
                      <m:t>n</m:t>
                    </m:r>
                  </m:oMath>
                </a14:m>
                <a:r>
                  <a:rPr lang="zh-CN" altLang="zh-CN" sz="1800" dirty="0">
                    <a:solidFill>
                      <a:srgbClr val="7030A0"/>
                    </a:solidFill>
                    <a:latin typeface="隶书" panose="02010509060101010101" pitchFamily="49" charset="-122"/>
                    <a:ea typeface="隶书" panose="02010509060101010101" pitchFamily="49" charset="-122"/>
                  </a:rPr>
                  <a:t>（</a:t>
                </a:r>
                <a14:m>
                  <m:oMath xmlns:m="http://schemas.openxmlformats.org/officeDocument/2006/math">
                    <m:r>
                      <m:rPr>
                        <m:sty m:val="p"/>
                      </m:rPr>
                      <a:rPr lang="en-US" altLang="zh-CN" sz="1800">
                        <a:solidFill>
                          <a:srgbClr val="7030A0"/>
                        </a:solidFill>
                        <a:latin typeface="Cambria Math" panose="02040503050406030204" pitchFamily="18" charset="0"/>
                      </a:rPr>
                      <m:t>n</m:t>
                    </m:r>
                  </m:oMath>
                </a14:m>
                <a:r>
                  <a:rPr lang="zh-CN" altLang="zh-CN" sz="1800" dirty="0">
                    <a:solidFill>
                      <a:srgbClr val="7030A0"/>
                    </a:solidFill>
                    <a:latin typeface="隶书" panose="02010509060101010101" pitchFamily="49" charset="-122"/>
                    <a:ea typeface="隶书" panose="02010509060101010101" pitchFamily="49" charset="-122"/>
                  </a:rPr>
                  <a:t>为表中元素的个数）的整数作为第一个增量</a:t>
                </a:r>
                <a14:m>
                  <m:oMath xmlns:m="http://schemas.openxmlformats.org/officeDocument/2006/math">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𝑑</m:t>
                        </m:r>
                      </m:e>
                      <m:sub>
                        <m:r>
                          <a:rPr lang="en-US" altLang="zh-CN" sz="1800" i="1">
                            <a:solidFill>
                              <a:srgbClr val="7030A0"/>
                            </a:solidFill>
                            <a:latin typeface="Cambria Math" panose="02040503050406030204" pitchFamily="18" charset="0"/>
                          </a:rPr>
                          <m:t>1</m:t>
                        </m:r>
                      </m:sub>
                    </m:sSub>
                  </m:oMath>
                </a14:m>
                <a:r>
                  <a:rPr lang="zh-CN" altLang="zh-CN" sz="1800" dirty="0">
                    <a:solidFill>
                      <a:srgbClr val="7030A0"/>
                    </a:solidFill>
                    <a:latin typeface="隶书" panose="02010509060101010101" pitchFamily="49" charset="-122"/>
                    <a:ea typeface="隶书" panose="02010509060101010101" pitchFamily="49" charset="-122"/>
                  </a:rPr>
                  <a:t>，把表的全部元素分成</a:t>
                </a:r>
                <a14:m>
                  <m:oMath xmlns:m="http://schemas.openxmlformats.org/officeDocument/2006/math">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𝑑</m:t>
                        </m:r>
                      </m:e>
                      <m:sub>
                        <m:r>
                          <a:rPr lang="en-US" altLang="zh-CN" sz="1800" i="1">
                            <a:solidFill>
                              <a:srgbClr val="7030A0"/>
                            </a:solidFill>
                            <a:latin typeface="Cambria Math" panose="02040503050406030204" pitchFamily="18" charset="0"/>
                          </a:rPr>
                          <m:t>1</m:t>
                        </m:r>
                      </m:sub>
                    </m:sSub>
                  </m:oMath>
                </a14:m>
                <a:r>
                  <a:rPr lang="zh-CN" altLang="zh-CN" sz="1800" dirty="0">
                    <a:solidFill>
                      <a:srgbClr val="7030A0"/>
                    </a:solidFill>
                    <a:latin typeface="隶书" panose="02010509060101010101" pitchFamily="49" charset="-122"/>
                    <a:ea typeface="隶书" panose="02010509060101010101" pitchFamily="49" charset="-122"/>
                  </a:rPr>
                  <a:t>个组，所有相互之间距离为</a:t>
                </a:r>
                <a14:m>
                  <m:oMath xmlns:m="http://schemas.openxmlformats.org/officeDocument/2006/math">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𝑑</m:t>
                        </m:r>
                      </m:e>
                      <m:sub>
                        <m:r>
                          <a:rPr lang="en-US" altLang="zh-CN" sz="1800" i="1">
                            <a:solidFill>
                              <a:srgbClr val="7030A0"/>
                            </a:solidFill>
                            <a:latin typeface="Cambria Math" panose="02040503050406030204" pitchFamily="18" charset="0"/>
                          </a:rPr>
                          <m:t>1</m:t>
                        </m:r>
                      </m:sub>
                    </m:sSub>
                  </m:oMath>
                </a14:m>
                <a:r>
                  <a:rPr lang="zh-CN" altLang="zh-CN" sz="1800" dirty="0">
                    <a:solidFill>
                      <a:srgbClr val="7030A0"/>
                    </a:solidFill>
                    <a:latin typeface="隶书" panose="02010509060101010101" pitchFamily="49" charset="-122"/>
                    <a:ea typeface="隶书" panose="02010509060101010101" pitchFamily="49" charset="-122"/>
                  </a:rPr>
                  <a:t>的元素放在同一组中，各组内采用直接插入排序；</a:t>
                </a:r>
                <a:endParaRPr lang="zh-CN" altLang="zh-CN" sz="1800" dirty="0">
                  <a:latin typeface="隶书" panose="02010509060101010101" pitchFamily="49" charset="-122"/>
                  <a:ea typeface="隶书" panose="02010509060101010101" pitchFamily="49" charset="-122"/>
                </a:endParaRPr>
              </a:p>
              <a:p>
                <a:pPr algn="just">
                  <a:lnSpc>
                    <a:spcPts val="27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solidFill>
                      <a:srgbClr val="002060"/>
                    </a:solidFill>
                    <a:latin typeface="隶书" panose="02010509060101010101" pitchFamily="49" charset="-122"/>
                    <a:ea typeface="隶书" panose="02010509060101010101" pitchFamily="49" charset="-122"/>
                  </a:rPr>
                  <a:t>（</a:t>
                </a:r>
                <a:r>
                  <a:rPr lang="en-US" altLang="zh-CN" sz="1800" dirty="0">
                    <a:solidFill>
                      <a:srgbClr val="002060"/>
                    </a:solidFill>
                    <a:latin typeface="隶书" panose="02010509060101010101" pitchFamily="49" charset="-122"/>
                    <a:ea typeface="隶书" panose="02010509060101010101" pitchFamily="49" charset="-122"/>
                  </a:rPr>
                  <a:t>2</a:t>
                </a:r>
                <a:r>
                  <a:rPr lang="zh-CN" altLang="zh-CN" sz="1800" dirty="0">
                    <a:solidFill>
                      <a:srgbClr val="002060"/>
                    </a:solidFill>
                    <a:latin typeface="隶书" panose="02010509060101010101" pitchFamily="49" charset="-122"/>
                    <a:ea typeface="隶书" panose="02010509060101010101" pitchFamily="49" charset="-122"/>
                  </a:rPr>
                  <a:t>）取第</a:t>
                </a:r>
                <a:r>
                  <a:rPr lang="en-US" altLang="zh-CN" sz="1800" dirty="0">
                    <a:solidFill>
                      <a:srgbClr val="002060"/>
                    </a:solidFill>
                    <a:latin typeface="隶书" panose="02010509060101010101" pitchFamily="49" charset="-122"/>
                    <a:ea typeface="隶书" panose="02010509060101010101" pitchFamily="49" charset="-122"/>
                  </a:rPr>
                  <a:t>2</a:t>
                </a:r>
                <a:r>
                  <a:rPr lang="zh-CN" altLang="zh-CN" sz="1800" dirty="0">
                    <a:solidFill>
                      <a:srgbClr val="002060"/>
                    </a:solidFill>
                    <a:latin typeface="隶书" panose="02010509060101010101" pitchFamily="49" charset="-122"/>
                    <a:ea typeface="隶书" panose="02010509060101010101" pitchFamily="49" charset="-122"/>
                  </a:rPr>
                  <a:t>个增量</a:t>
                </a:r>
                <a14:m>
                  <m:oMath xmlns:m="http://schemas.openxmlformats.org/officeDocument/2006/math">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𝑑</m:t>
                        </m:r>
                      </m:e>
                      <m:sub>
                        <m:r>
                          <a:rPr lang="en-US" altLang="zh-CN" sz="1800" i="1">
                            <a:solidFill>
                              <a:srgbClr val="002060"/>
                            </a:solidFill>
                            <a:latin typeface="Cambria Math" panose="02040503050406030204" pitchFamily="18" charset="0"/>
                          </a:rPr>
                          <m:t>2</m:t>
                        </m:r>
                      </m:sub>
                    </m:sSub>
                    <m:r>
                      <a:rPr lang="en-US" altLang="zh-CN" sz="1800" i="1">
                        <a:solidFill>
                          <a:srgbClr val="002060"/>
                        </a:solidFill>
                        <a:latin typeface="Cambria Math" panose="02040503050406030204" pitchFamily="18" charset="0"/>
                      </a:rPr>
                      <m:t>(&lt;</m:t>
                    </m:r>
                    <m:sSub>
                      <m:sSubPr>
                        <m:ctrlPr>
                          <a:rPr lang="zh-CN" altLang="zh-CN" sz="1800" i="1">
                            <a:solidFill>
                              <a:srgbClr val="002060"/>
                            </a:solidFill>
                            <a:latin typeface="Cambria Math" panose="02040503050406030204" pitchFamily="18" charset="0"/>
                          </a:rPr>
                        </m:ctrlPr>
                      </m:sSubPr>
                      <m:e>
                        <m:r>
                          <a:rPr lang="en-US" altLang="zh-CN" sz="1800" i="1">
                            <a:solidFill>
                              <a:srgbClr val="002060"/>
                            </a:solidFill>
                            <a:latin typeface="Cambria Math" panose="02040503050406030204" pitchFamily="18" charset="0"/>
                          </a:rPr>
                          <m:t>𝑑</m:t>
                        </m:r>
                      </m:e>
                      <m:sub>
                        <m:r>
                          <a:rPr lang="en-US" altLang="zh-CN" sz="1800" i="1">
                            <a:solidFill>
                              <a:srgbClr val="002060"/>
                            </a:solidFill>
                            <a:latin typeface="Cambria Math" panose="02040503050406030204" pitchFamily="18" charset="0"/>
                          </a:rPr>
                          <m:t>1</m:t>
                        </m:r>
                      </m:sub>
                    </m:sSub>
                    <m:r>
                      <a:rPr lang="en-US" altLang="zh-CN" sz="1800" i="1">
                        <a:solidFill>
                          <a:srgbClr val="002060"/>
                        </a:solidFill>
                        <a:latin typeface="Cambria Math" panose="02040503050406030204" pitchFamily="18" charset="0"/>
                      </a:rPr>
                      <m:t>)</m:t>
                    </m:r>
                  </m:oMath>
                </a14:m>
                <a:r>
                  <a:rPr lang="zh-CN" altLang="zh-CN" sz="1800" dirty="0">
                    <a:solidFill>
                      <a:srgbClr val="002060"/>
                    </a:solidFill>
                    <a:latin typeface="隶书" panose="02010509060101010101" pitchFamily="49" charset="-122"/>
                    <a:ea typeface="隶书" panose="02010509060101010101" pitchFamily="49" charset="-122"/>
                  </a:rPr>
                  <a:t>，重复上述分组和排序过程；</a:t>
                </a:r>
              </a:p>
              <a:p>
                <a:pPr algn="just">
                  <a:lnSpc>
                    <a:spcPts val="27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solidFill>
                      <a:srgbClr val="0070C0"/>
                    </a:solidFill>
                    <a:latin typeface="隶书" panose="02010509060101010101" pitchFamily="49" charset="-122"/>
                    <a:ea typeface="隶书" panose="02010509060101010101" pitchFamily="49" charset="-122"/>
                  </a:rPr>
                  <a:t>（</a:t>
                </a:r>
                <a:r>
                  <a:rPr lang="en-US" altLang="zh-CN" sz="1800" dirty="0">
                    <a:solidFill>
                      <a:srgbClr val="0070C0"/>
                    </a:solidFill>
                    <a:latin typeface="隶书" panose="02010509060101010101" pitchFamily="49" charset="-122"/>
                    <a:ea typeface="隶书" panose="02010509060101010101" pitchFamily="49" charset="-122"/>
                  </a:rPr>
                  <a:t>3</a:t>
                </a:r>
                <a:r>
                  <a:rPr lang="zh-CN" altLang="zh-CN" sz="1800" dirty="0">
                    <a:solidFill>
                      <a:srgbClr val="0070C0"/>
                    </a:solidFill>
                    <a:latin typeface="隶书" panose="02010509060101010101" pitchFamily="49" charset="-122"/>
                    <a:ea typeface="隶书" panose="02010509060101010101" pitchFamily="49" charset="-122"/>
                  </a:rPr>
                  <a:t>）依次类推，直到增量</a:t>
                </a:r>
                <a14:m>
                  <m:oMath xmlns:m="http://schemas.openxmlformats.org/officeDocument/2006/math">
                    <m:sSub>
                      <m:sSubPr>
                        <m:ctrlPr>
                          <a:rPr lang="zh-CN" altLang="zh-CN" sz="1800" i="1">
                            <a:solidFill>
                              <a:srgbClr val="0070C0"/>
                            </a:solidFill>
                            <a:latin typeface="Cambria Math" panose="02040503050406030204" pitchFamily="18" charset="0"/>
                          </a:rPr>
                        </m:ctrlPr>
                      </m:sSubPr>
                      <m:e>
                        <m:r>
                          <a:rPr lang="en-US" altLang="zh-CN" sz="1800" i="1">
                            <a:solidFill>
                              <a:srgbClr val="0070C0"/>
                            </a:solidFill>
                            <a:latin typeface="Cambria Math" panose="02040503050406030204" pitchFamily="18" charset="0"/>
                          </a:rPr>
                          <m:t>𝑑</m:t>
                        </m:r>
                      </m:e>
                      <m:sub>
                        <m:r>
                          <a:rPr lang="en-US" altLang="zh-CN" sz="1800" i="1">
                            <a:solidFill>
                              <a:srgbClr val="0070C0"/>
                            </a:solidFill>
                            <a:latin typeface="Cambria Math" panose="02040503050406030204" pitchFamily="18" charset="0"/>
                          </a:rPr>
                          <m:t>𝑡</m:t>
                        </m:r>
                      </m:sub>
                    </m:sSub>
                    <m:r>
                      <a:rPr lang="en-US" altLang="zh-CN" sz="1800" i="1">
                        <a:solidFill>
                          <a:srgbClr val="0070C0"/>
                        </a:solidFill>
                        <a:latin typeface="Cambria Math" panose="02040503050406030204" pitchFamily="18" charset="0"/>
                      </a:rPr>
                      <m:t>=1(</m:t>
                    </m:r>
                    <m:sSub>
                      <m:sSubPr>
                        <m:ctrlPr>
                          <a:rPr lang="zh-CN" altLang="zh-CN" sz="1800" i="1">
                            <a:solidFill>
                              <a:srgbClr val="0070C0"/>
                            </a:solidFill>
                            <a:latin typeface="Cambria Math" panose="02040503050406030204" pitchFamily="18" charset="0"/>
                          </a:rPr>
                        </m:ctrlPr>
                      </m:sSubPr>
                      <m:e>
                        <m:r>
                          <a:rPr lang="en-US" altLang="zh-CN" sz="1800" i="1">
                            <a:solidFill>
                              <a:srgbClr val="0070C0"/>
                            </a:solidFill>
                            <a:latin typeface="Cambria Math" panose="02040503050406030204" pitchFamily="18" charset="0"/>
                          </a:rPr>
                          <m:t>𝑑</m:t>
                        </m:r>
                      </m:e>
                      <m:sub>
                        <m:r>
                          <a:rPr lang="en-US" altLang="zh-CN" sz="1800" i="1">
                            <a:solidFill>
                              <a:srgbClr val="0070C0"/>
                            </a:solidFill>
                            <a:latin typeface="Cambria Math" panose="02040503050406030204" pitchFamily="18" charset="0"/>
                          </a:rPr>
                          <m:t>𝑡</m:t>
                        </m:r>
                      </m:sub>
                    </m:sSub>
                    <m:r>
                      <a:rPr lang="en-US" altLang="zh-CN" sz="1800" i="1">
                        <a:solidFill>
                          <a:srgbClr val="0070C0"/>
                        </a:solidFill>
                        <a:latin typeface="Cambria Math" panose="02040503050406030204" pitchFamily="18" charset="0"/>
                      </a:rPr>
                      <m:t>&lt;</m:t>
                    </m:r>
                    <m:sSub>
                      <m:sSubPr>
                        <m:ctrlPr>
                          <a:rPr lang="zh-CN" altLang="zh-CN" sz="1800" i="1">
                            <a:solidFill>
                              <a:srgbClr val="0070C0"/>
                            </a:solidFill>
                            <a:latin typeface="Cambria Math" panose="02040503050406030204" pitchFamily="18" charset="0"/>
                          </a:rPr>
                        </m:ctrlPr>
                      </m:sSubPr>
                      <m:e>
                        <m:r>
                          <a:rPr lang="en-US" altLang="zh-CN" sz="1800" i="1">
                            <a:solidFill>
                              <a:srgbClr val="0070C0"/>
                            </a:solidFill>
                            <a:latin typeface="Cambria Math" panose="02040503050406030204" pitchFamily="18" charset="0"/>
                          </a:rPr>
                          <m:t>𝑑</m:t>
                        </m:r>
                      </m:e>
                      <m:sub>
                        <m:r>
                          <a:rPr lang="en-US" altLang="zh-CN" sz="1800" i="1">
                            <a:solidFill>
                              <a:srgbClr val="0070C0"/>
                            </a:solidFill>
                            <a:latin typeface="Cambria Math" panose="02040503050406030204" pitchFamily="18" charset="0"/>
                          </a:rPr>
                          <m:t>𝑡</m:t>
                        </m:r>
                        <m:r>
                          <a:rPr lang="en-US" altLang="zh-CN" sz="1800" i="1">
                            <a:solidFill>
                              <a:srgbClr val="0070C0"/>
                            </a:solidFill>
                            <a:latin typeface="Cambria Math" panose="02040503050406030204" pitchFamily="18" charset="0"/>
                          </a:rPr>
                          <m:t>−1</m:t>
                        </m:r>
                      </m:sub>
                    </m:sSub>
                    <m:r>
                      <a:rPr lang="en-US" altLang="zh-CN" sz="1800" i="1">
                        <a:solidFill>
                          <a:srgbClr val="0070C0"/>
                        </a:solidFill>
                        <a:latin typeface="Cambria Math" panose="02040503050406030204" pitchFamily="18" charset="0"/>
                      </a:rPr>
                      <m:t>&lt;⋯</m:t>
                    </m:r>
                    <m:sSub>
                      <m:sSubPr>
                        <m:ctrlPr>
                          <a:rPr lang="zh-CN" altLang="zh-CN" sz="1800" i="1">
                            <a:solidFill>
                              <a:srgbClr val="0070C0"/>
                            </a:solidFill>
                            <a:latin typeface="Cambria Math" panose="02040503050406030204" pitchFamily="18" charset="0"/>
                          </a:rPr>
                        </m:ctrlPr>
                      </m:sSubPr>
                      <m:e>
                        <m:r>
                          <a:rPr lang="en-US" altLang="zh-CN" sz="1800" i="1">
                            <a:solidFill>
                              <a:srgbClr val="0070C0"/>
                            </a:solidFill>
                            <a:latin typeface="Cambria Math" panose="02040503050406030204" pitchFamily="18" charset="0"/>
                          </a:rPr>
                          <m:t>𝑑</m:t>
                        </m:r>
                      </m:e>
                      <m:sub>
                        <m:r>
                          <a:rPr lang="en-US" altLang="zh-CN" sz="1800" i="1">
                            <a:solidFill>
                              <a:srgbClr val="0070C0"/>
                            </a:solidFill>
                            <a:latin typeface="Cambria Math" panose="02040503050406030204" pitchFamily="18" charset="0"/>
                          </a:rPr>
                          <m:t>2</m:t>
                        </m:r>
                      </m:sub>
                    </m:sSub>
                    <m:r>
                      <a:rPr lang="en-US" altLang="zh-CN" sz="1800" i="1">
                        <a:solidFill>
                          <a:srgbClr val="0070C0"/>
                        </a:solidFill>
                        <a:latin typeface="Cambria Math" panose="02040503050406030204" pitchFamily="18" charset="0"/>
                      </a:rPr>
                      <m:t>&lt;</m:t>
                    </m:r>
                    <m:sSub>
                      <m:sSubPr>
                        <m:ctrlPr>
                          <a:rPr lang="zh-CN" altLang="zh-CN" sz="1800" i="1">
                            <a:solidFill>
                              <a:srgbClr val="0070C0"/>
                            </a:solidFill>
                            <a:latin typeface="Cambria Math" panose="02040503050406030204" pitchFamily="18" charset="0"/>
                          </a:rPr>
                        </m:ctrlPr>
                      </m:sSubPr>
                      <m:e>
                        <m:r>
                          <a:rPr lang="en-US" altLang="zh-CN" sz="1800" i="1">
                            <a:solidFill>
                              <a:srgbClr val="0070C0"/>
                            </a:solidFill>
                            <a:latin typeface="Cambria Math" panose="02040503050406030204" pitchFamily="18" charset="0"/>
                          </a:rPr>
                          <m:t>𝑑</m:t>
                        </m:r>
                      </m:e>
                      <m:sub>
                        <m:r>
                          <a:rPr lang="en-US" altLang="zh-CN" sz="1800" i="1">
                            <a:solidFill>
                              <a:srgbClr val="0070C0"/>
                            </a:solidFill>
                            <a:latin typeface="Cambria Math" panose="02040503050406030204" pitchFamily="18" charset="0"/>
                          </a:rPr>
                          <m:t>1</m:t>
                        </m:r>
                      </m:sub>
                    </m:sSub>
                    <m:r>
                      <a:rPr lang="en-US" altLang="zh-CN" sz="1800" i="1">
                        <a:solidFill>
                          <a:srgbClr val="0070C0"/>
                        </a:solidFill>
                        <a:latin typeface="Cambria Math" panose="02040503050406030204" pitchFamily="18" charset="0"/>
                      </a:rPr>
                      <m:t>)</m:t>
                    </m:r>
                  </m:oMath>
                </a14:m>
                <a:r>
                  <a:rPr lang="zh-CN" altLang="zh-CN" sz="1800" dirty="0">
                    <a:solidFill>
                      <a:srgbClr val="0070C0"/>
                    </a:solidFill>
                    <a:latin typeface="隶书" panose="02010509060101010101" pitchFamily="49" charset="-122"/>
                    <a:ea typeface="隶书" panose="02010509060101010101" pitchFamily="49" charset="-122"/>
                  </a:rPr>
                  <a:t>，此时所有元素在同一组中采用直接插入排序。</a:t>
                </a:r>
              </a:p>
              <a:p>
                <a:pPr algn="just">
                  <a:lnSpc>
                    <a:spcPts val="27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希尔排序每趟排序并不一定产生有序区，在最后排序结束前，希尔排序不能保证在每趟中将一个元素放到最终位置上。</a:t>
                </a:r>
              </a:p>
              <a:p>
                <a:pPr>
                  <a:lnSpc>
                    <a:spcPts val="27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1064124"/>
                <a:ext cx="8784976" cy="3507876"/>
              </a:xfrm>
              <a:blipFill rotWithShape="0">
                <a:blip r:embed="rId2"/>
                <a:stretch>
                  <a:fillRect l="-693" t="-870" r="-7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281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排序算法</a:t>
            </a:r>
          </a:p>
        </p:txBody>
      </p:sp>
      <p:sp>
        <p:nvSpPr>
          <p:cNvPr id="3" name="内容占位符 2"/>
          <p:cNvSpPr>
            <a:spLocks noGrp="1"/>
          </p:cNvSpPr>
          <p:nvPr>
            <p:ph sz="quarter" idx="11"/>
          </p:nvPr>
        </p:nvSpPr>
        <p:spPr>
          <a:xfrm>
            <a:off x="179512" y="987574"/>
            <a:ext cx="6120680" cy="3507876"/>
          </a:xfrm>
        </p:spPr>
        <p:txBody>
          <a:bodyPr/>
          <a:lstStyle/>
          <a:p>
            <a:pPr>
              <a:lnSpc>
                <a:spcPts val="2600"/>
              </a:lnSpc>
              <a:spcBef>
                <a:spcPts val="0"/>
              </a:spcBef>
            </a:pPr>
            <a:r>
              <a:rPr lang="en-US" altLang="zh-CN" sz="1800" dirty="0">
                <a:latin typeface="Times New Roman" panose="02020603050405020304" pitchFamily="18" charset="0"/>
                <a:cs typeface="Times New Roman" panose="02020603050405020304" pitchFamily="18" charset="0"/>
              </a:rPr>
              <a:t>void </a:t>
            </a:r>
            <a:r>
              <a:rPr lang="en-US" altLang="zh-CN" sz="1800" dirty="0" err="1">
                <a:latin typeface="Times New Roman" panose="02020603050405020304" pitchFamily="18" charset="0"/>
                <a:cs typeface="Times New Roman" panose="02020603050405020304" pitchFamily="18" charset="0"/>
              </a:rPr>
              <a:t>ShellInSort</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SqList</a:t>
            </a:r>
            <a:r>
              <a:rPr lang="en-US" altLang="zh-CN" sz="1800" dirty="0">
                <a:latin typeface="Times New Roman" panose="02020603050405020304" pitchFamily="18" charset="0"/>
                <a:cs typeface="Times New Roman" panose="02020603050405020304" pitchFamily="18" charset="0"/>
              </a:rPr>
              <a:t> &amp;</a:t>
            </a:r>
            <a:r>
              <a:rPr lang="en-US" altLang="zh-CN" sz="1800" dirty="0" err="1">
                <a:latin typeface="Times New Roman" panose="02020603050405020304" pitchFamily="18" charset="0"/>
                <a:cs typeface="Times New Roman" panose="02020603050405020304" pitchFamily="18" charset="0"/>
              </a:rPr>
              <a:t>l,int</a:t>
            </a:r>
            <a:r>
              <a:rPr lang="en-US" altLang="zh-CN" sz="1800" dirty="0">
                <a:latin typeface="Times New Roman" panose="02020603050405020304" pitchFamily="18" charset="0"/>
                <a:cs typeface="Times New Roman" panose="02020603050405020304" pitchFamily="18" charset="0"/>
              </a:rPr>
              <a:t> d){</a:t>
            </a:r>
            <a:br>
              <a:rPr lang="en-US" altLang="zh-CN" sz="1800" dirty="0">
                <a:latin typeface="Times New Roman" panose="02020603050405020304" pitchFamily="18" charset="0"/>
                <a:cs typeface="Times New Roman" panose="02020603050405020304" pitchFamily="18" charset="0"/>
              </a:rPr>
            </a:b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int</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i,j</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a:p>
            <a:pPr>
              <a:lnSpc>
                <a:spcPts val="2600"/>
              </a:lnSpc>
              <a:spcBef>
                <a:spcPts val="0"/>
              </a:spcBef>
            </a:pPr>
            <a:r>
              <a:rPr lang="en-US" altLang="zh-CN" sz="1800" dirty="0">
                <a:latin typeface="Times New Roman" panose="02020603050405020304" pitchFamily="18" charset="0"/>
                <a:cs typeface="Times New Roman" panose="02020603050405020304" pitchFamily="18" charset="0"/>
              </a:rPr>
              <a:t>   for(</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=d+1;i&lt;=</a:t>
            </a:r>
            <a:r>
              <a:rPr lang="en-US" altLang="zh-CN" sz="1800" dirty="0" err="1">
                <a:latin typeface="Times New Roman" panose="02020603050405020304" pitchFamily="18" charset="0"/>
                <a:cs typeface="Times New Roman" panose="02020603050405020304" pitchFamily="18" charset="0"/>
              </a:rPr>
              <a:t>l.length;i</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a:p>
            <a:pPr>
              <a:lnSpc>
                <a:spcPts val="2600"/>
              </a:lnSpc>
              <a:spcBef>
                <a:spcPts val="0"/>
              </a:spcBef>
            </a:pPr>
            <a:r>
              <a:rPr lang="en-US" altLang="zh-CN" sz="1800" dirty="0">
                <a:latin typeface="Times New Roman" panose="02020603050405020304" pitchFamily="18" charset="0"/>
                <a:cs typeface="Times New Roman" panose="02020603050405020304" pitchFamily="18" charset="0"/>
              </a:rPr>
              <a:t>      if(</a:t>
            </a:r>
            <a:r>
              <a:rPr lang="en-US" altLang="zh-CN" sz="1800" dirty="0" err="1">
                <a:latin typeface="Times New Roman" panose="02020603050405020304" pitchFamily="18" charset="0"/>
                <a:cs typeface="Times New Roman" panose="02020603050405020304" pitchFamily="18" charset="0"/>
              </a:rPr>
              <a:t>l.r</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].key&lt;</a:t>
            </a:r>
            <a:r>
              <a:rPr lang="en-US" altLang="zh-CN" sz="1800" dirty="0" err="1">
                <a:latin typeface="Times New Roman" panose="02020603050405020304" pitchFamily="18" charset="0"/>
                <a:cs typeface="Times New Roman" panose="02020603050405020304" pitchFamily="18" charset="0"/>
              </a:rPr>
              <a:t>l.r</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-d].key){     //</a:t>
            </a:r>
            <a:r>
              <a:rPr lang="zh-CN" altLang="zh-CN" sz="1800" dirty="0">
                <a:latin typeface="Times New Roman" panose="02020603050405020304" pitchFamily="18" charset="0"/>
                <a:cs typeface="Times New Roman" panose="02020603050405020304" pitchFamily="18" charset="0"/>
              </a:rPr>
              <a:t>将</a:t>
            </a:r>
            <a:r>
              <a:rPr lang="en-US" altLang="zh-CN" sz="1800" dirty="0" err="1">
                <a:latin typeface="Times New Roman" panose="02020603050405020304" pitchFamily="18" charset="0"/>
                <a:cs typeface="Times New Roman" panose="02020603050405020304" pitchFamily="18" charset="0"/>
              </a:rPr>
              <a:t>l.r</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a:t>
            </a:r>
            <a:r>
              <a:rPr lang="zh-CN" altLang="zh-CN" sz="1800" dirty="0">
                <a:latin typeface="Times New Roman" panose="02020603050405020304" pitchFamily="18" charset="0"/>
                <a:cs typeface="Times New Roman" panose="02020603050405020304" pitchFamily="18" charset="0"/>
              </a:rPr>
              <a:t>插入有序增量子表中</a:t>
            </a:r>
          </a:p>
          <a:p>
            <a:pPr>
              <a:lnSpc>
                <a:spcPts val="2600"/>
              </a:lnSpc>
              <a:spcBef>
                <a:spcPts val="0"/>
              </a:spcBef>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l.r</a:t>
            </a:r>
            <a:r>
              <a:rPr lang="en-US" altLang="zh-CN" sz="1800" dirty="0">
                <a:latin typeface="Times New Roman" panose="02020603050405020304" pitchFamily="18" charset="0"/>
                <a:cs typeface="Times New Roman" panose="02020603050405020304" pitchFamily="18" charset="0"/>
              </a:rPr>
              <a:t>[0]=</a:t>
            </a:r>
            <a:r>
              <a:rPr lang="en-US" altLang="zh-CN" sz="1800" dirty="0" err="1">
                <a:latin typeface="Times New Roman" panose="02020603050405020304" pitchFamily="18" charset="0"/>
                <a:cs typeface="Times New Roman" panose="02020603050405020304" pitchFamily="18" charset="0"/>
              </a:rPr>
              <a:t>l.r</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             //</a:t>
            </a:r>
            <a:r>
              <a:rPr lang="zh-CN" altLang="zh-CN" sz="1800" dirty="0">
                <a:latin typeface="Times New Roman" panose="02020603050405020304" pitchFamily="18" charset="0"/>
                <a:cs typeface="Times New Roman" panose="02020603050405020304" pitchFamily="18" charset="0"/>
              </a:rPr>
              <a:t>复制哨兵</a:t>
            </a:r>
          </a:p>
          <a:p>
            <a:pPr>
              <a:lnSpc>
                <a:spcPts val="2600"/>
              </a:lnSpc>
              <a:spcBef>
                <a:spcPts val="0"/>
              </a:spcBef>
            </a:pPr>
            <a:r>
              <a:rPr lang="en-US" altLang="zh-CN" sz="1800" dirty="0">
                <a:latin typeface="Times New Roman" panose="02020603050405020304" pitchFamily="18" charset="0"/>
                <a:cs typeface="Times New Roman" panose="02020603050405020304" pitchFamily="18" charset="0"/>
              </a:rPr>
              <a:t>         for(j=</a:t>
            </a:r>
            <a:r>
              <a:rPr lang="en-US" altLang="zh-CN" sz="1800" dirty="0" err="1">
                <a:latin typeface="Times New Roman" panose="02020603050405020304" pitchFamily="18" charset="0"/>
                <a:cs typeface="Times New Roman" panose="02020603050405020304" pitchFamily="18" charset="0"/>
              </a:rPr>
              <a:t>i-d;j</a:t>
            </a:r>
            <a:r>
              <a:rPr lang="en-US" altLang="zh-CN" sz="1800" dirty="0">
                <a:latin typeface="Times New Roman" panose="02020603050405020304" pitchFamily="18" charset="0"/>
                <a:cs typeface="Times New Roman" panose="02020603050405020304" pitchFamily="18" charset="0"/>
              </a:rPr>
              <a:t>&gt;0&amp;&amp;</a:t>
            </a:r>
            <a:r>
              <a:rPr lang="en-US" altLang="zh-CN" sz="1800" dirty="0" err="1">
                <a:latin typeface="Times New Roman" panose="02020603050405020304" pitchFamily="18" charset="0"/>
                <a:cs typeface="Times New Roman" panose="02020603050405020304" pitchFamily="18" charset="0"/>
              </a:rPr>
              <a:t>l.r</a:t>
            </a:r>
            <a:r>
              <a:rPr lang="en-US" altLang="zh-CN" sz="1800" dirty="0">
                <a:latin typeface="Times New Roman" panose="02020603050405020304" pitchFamily="18" charset="0"/>
                <a:cs typeface="Times New Roman" panose="02020603050405020304" pitchFamily="18" charset="0"/>
              </a:rPr>
              <a:t>[0].key&lt;</a:t>
            </a:r>
            <a:r>
              <a:rPr lang="en-US" altLang="zh-CN" sz="1800" dirty="0" err="1">
                <a:latin typeface="Times New Roman" panose="02020603050405020304" pitchFamily="18" charset="0"/>
                <a:cs typeface="Times New Roman" panose="02020603050405020304" pitchFamily="18" charset="0"/>
              </a:rPr>
              <a:t>l.r</a:t>
            </a:r>
            <a:r>
              <a:rPr lang="en-US" altLang="zh-CN" sz="1800" dirty="0">
                <a:latin typeface="Times New Roman" panose="02020603050405020304" pitchFamily="18" charset="0"/>
                <a:cs typeface="Times New Roman" panose="02020603050405020304" pitchFamily="18" charset="0"/>
              </a:rPr>
              <a:t>[j].</a:t>
            </a:r>
            <a:r>
              <a:rPr lang="en-US" altLang="zh-CN" sz="1800" dirty="0" err="1">
                <a:latin typeface="Times New Roman" panose="02020603050405020304" pitchFamily="18" charset="0"/>
                <a:cs typeface="Times New Roman" panose="02020603050405020304" pitchFamily="18" charset="0"/>
              </a:rPr>
              <a:t>key;i</a:t>
            </a:r>
            <a:r>
              <a:rPr lang="en-US" altLang="zh-CN" sz="1800" dirty="0">
                <a:latin typeface="Times New Roman" panose="02020603050405020304" pitchFamily="18" charset="0"/>
                <a:cs typeface="Times New Roman" panose="02020603050405020304" pitchFamily="18" charset="0"/>
              </a:rPr>
              <a:t>-=d)</a:t>
            </a:r>
            <a:endParaRPr lang="zh-CN" altLang="zh-CN" sz="1800" dirty="0">
              <a:latin typeface="Times New Roman" panose="02020603050405020304" pitchFamily="18" charset="0"/>
              <a:cs typeface="Times New Roman" panose="02020603050405020304" pitchFamily="18" charset="0"/>
            </a:endParaRPr>
          </a:p>
          <a:p>
            <a:pPr>
              <a:lnSpc>
                <a:spcPts val="2600"/>
              </a:lnSpc>
              <a:spcBef>
                <a:spcPts val="0"/>
              </a:spcBef>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l.r</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j+d</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l.r</a:t>
            </a:r>
            <a:r>
              <a:rPr lang="en-US" altLang="zh-CN" sz="1800" dirty="0">
                <a:latin typeface="Times New Roman" panose="02020603050405020304" pitchFamily="18" charset="0"/>
                <a:cs typeface="Times New Roman" panose="02020603050405020304" pitchFamily="18" charset="0"/>
              </a:rPr>
              <a:t>[j];       //</a:t>
            </a:r>
            <a:r>
              <a:rPr lang="zh-CN" altLang="zh-CN" sz="1800" dirty="0">
                <a:latin typeface="Times New Roman" panose="02020603050405020304" pitchFamily="18" charset="0"/>
                <a:cs typeface="Times New Roman" panose="02020603050405020304" pitchFamily="18" charset="0"/>
              </a:rPr>
              <a:t>元素后移，查找插入位置</a:t>
            </a:r>
          </a:p>
          <a:p>
            <a:pPr>
              <a:lnSpc>
                <a:spcPts val="2600"/>
              </a:lnSpc>
              <a:spcBef>
                <a:spcPts val="0"/>
              </a:spcBef>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l.r</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j+d</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l.r</a:t>
            </a:r>
            <a:r>
              <a:rPr lang="en-US" altLang="zh-CN" sz="1800" dirty="0">
                <a:latin typeface="Times New Roman" panose="02020603050405020304" pitchFamily="18" charset="0"/>
                <a:cs typeface="Times New Roman" panose="02020603050405020304" pitchFamily="18" charset="0"/>
              </a:rPr>
              <a:t>[0];          //</a:t>
            </a:r>
            <a:r>
              <a:rPr lang="zh-CN" altLang="zh-CN" sz="1800" dirty="0">
                <a:latin typeface="Times New Roman" panose="02020603050405020304" pitchFamily="18" charset="0"/>
                <a:cs typeface="Times New Roman" panose="02020603050405020304" pitchFamily="18" charset="0"/>
              </a:rPr>
              <a:t>插入元素</a:t>
            </a:r>
          </a:p>
          <a:p>
            <a:pPr>
              <a:lnSpc>
                <a:spcPts val="2600"/>
              </a:lnSpc>
              <a:spcBef>
                <a:spcPts val="0"/>
              </a:spcBef>
            </a:pPr>
            <a:r>
              <a:rPr lang="en-US" altLang="zh-CN" sz="1800" dirty="0">
                <a:latin typeface="Times New Roman" panose="02020603050405020304" pitchFamily="18" charset="0"/>
                <a:cs typeface="Times New Roman" panose="02020603050405020304" pitchFamily="18" charset="0"/>
              </a:rPr>
              <a:t>      }</a:t>
            </a:r>
            <a:endParaRPr lang="zh-CN" altLang="zh-CN" sz="1800" dirty="0">
              <a:latin typeface="Times New Roman" panose="02020603050405020304" pitchFamily="18" charset="0"/>
              <a:cs typeface="Times New Roman" panose="02020603050405020304" pitchFamily="18" charset="0"/>
            </a:endParaRPr>
          </a:p>
          <a:p>
            <a:pPr>
              <a:lnSpc>
                <a:spcPts val="2600"/>
              </a:lnSpc>
              <a:spcBef>
                <a:spcPts val="0"/>
              </a:spcBef>
            </a:pP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4211960" y="987574"/>
            <a:ext cx="4608512" cy="2759730"/>
          </a:xfrm>
          <a:prstGeom prst="rect">
            <a:avLst/>
          </a:prstGeom>
          <a:solidFill>
            <a:schemeClr val="accent2"/>
          </a:solidFill>
        </p:spPr>
        <p:txBody>
          <a:bodyPr wrap="square" rtlCol="0">
            <a:spAutoFit/>
          </a:bodyPr>
          <a:lstStyle/>
          <a:p>
            <a:pPr>
              <a:lnSpc>
                <a:spcPts val="2600"/>
              </a:lnSpc>
              <a:spcBef>
                <a:spcPts val="0"/>
              </a:spcBef>
            </a:pPr>
            <a:r>
              <a:rPr lang="en-US" altLang="zh-CN" dirty="0">
                <a:latin typeface="Times New Roman" panose="02020603050405020304" pitchFamily="18" charset="0"/>
                <a:cs typeface="Times New Roman" panose="02020603050405020304" pitchFamily="18" charset="0"/>
              </a:rPr>
              <a:t>void </a:t>
            </a:r>
            <a:r>
              <a:rPr lang="en-US" altLang="zh-CN" dirty="0" err="1">
                <a:latin typeface="Times New Roman" panose="02020603050405020304" pitchFamily="18" charset="0"/>
                <a:cs typeface="Times New Roman" panose="02020603050405020304" pitchFamily="18" charset="0"/>
              </a:rPr>
              <a:t>ShellSort</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SqList</a:t>
            </a:r>
            <a:r>
              <a:rPr lang="en-US" altLang="zh-CN" dirty="0">
                <a:latin typeface="Times New Roman" panose="02020603050405020304" pitchFamily="18" charset="0"/>
                <a:cs typeface="Times New Roman" panose="02020603050405020304" pitchFamily="18" charset="0"/>
              </a:rPr>
              <a:t> &amp;</a:t>
            </a:r>
            <a:r>
              <a:rPr lang="en-US" altLang="zh-CN" dirty="0" err="1">
                <a:latin typeface="Times New Roman" panose="02020603050405020304" pitchFamily="18" charset="0"/>
                <a:cs typeface="Times New Roman" panose="02020603050405020304" pitchFamily="18" charset="0"/>
              </a:rPr>
              <a:t>l,int</a:t>
            </a:r>
            <a:r>
              <a:rPr lang="en-US" altLang="zh-CN" dirty="0">
                <a:latin typeface="Times New Roman" panose="02020603050405020304" pitchFamily="18" charset="0"/>
                <a:cs typeface="Times New Roman" panose="02020603050405020304" pitchFamily="18" charset="0"/>
              </a:rPr>
              <a:t> da[],</a:t>
            </a:r>
            <a:r>
              <a:rPr lang="en-US" altLang="zh-CN" dirty="0" err="1">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 t){  </a:t>
            </a:r>
          </a:p>
          <a:p>
            <a:pPr>
              <a:lnSpc>
                <a:spcPts val="2600"/>
              </a:lnSpc>
              <a:spcBef>
                <a:spcPts val="0"/>
              </a:spcBef>
            </a:pPr>
            <a:r>
              <a:rPr lang="en-US" altLang="zh-CN" dirty="0">
                <a:latin typeface="Times New Roman" panose="02020603050405020304" pitchFamily="18" charset="0"/>
                <a:cs typeface="Times New Roman" panose="02020603050405020304" pitchFamily="18" charset="0"/>
              </a:rPr>
              <a:t>   //da[]</a:t>
            </a:r>
            <a:r>
              <a:rPr lang="zh-CN" altLang="zh-CN" dirty="0">
                <a:latin typeface="Times New Roman" panose="02020603050405020304" pitchFamily="18" charset="0"/>
                <a:cs typeface="Times New Roman" panose="02020603050405020304" pitchFamily="18" charset="0"/>
              </a:rPr>
              <a:t>为增量的序列，</a:t>
            </a:r>
            <a:r>
              <a:rPr lang="en-US" altLang="zh-CN" dirty="0">
                <a:latin typeface="Times New Roman" panose="02020603050405020304" pitchFamily="18" charset="0"/>
                <a:cs typeface="Times New Roman" panose="02020603050405020304" pitchFamily="18" charset="0"/>
              </a:rPr>
              <a:t>t</a:t>
            </a:r>
            <a:r>
              <a:rPr lang="zh-CN" altLang="zh-CN" dirty="0">
                <a:latin typeface="Times New Roman" panose="02020603050405020304" pitchFamily="18" charset="0"/>
                <a:cs typeface="Times New Roman" panose="02020603050405020304" pitchFamily="18" charset="0"/>
              </a:rPr>
              <a:t>为增量的个数</a:t>
            </a:r>
          </a:p>
          <a:p>
            <a:pPr>
              <a:lnSpc>
                <a:spcPts val="2600"/>
              </a:lnSpc>
              <a:spcBef>
                <a:spcPts val="0"/>
              </a:spcBef>
            </a:pP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pPr>
              <a:lnSpc>
                <a:spcPts val="2600"/>
              </a:lnSpc>
              <a:spcBef>
                <a:spcPts val="0"/>
              </a:spcBef>
            </a:pPr>
            <a:r>
              <a:rPr lang="en-US" altLang="zh-CN" dirty="0">
                <a:latin typeface="Times New Roman" panose="02020603050405020304" pitchFamily="18" charset="0"/>
                <a:cs typeface="Times New Roman" panose="02020603050405020304" pitchFamily="18" charset="0"/>
              </a:rPr>
              <a:t>    for(</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=0;i&lt;</a:t>
            </a:r>
            <a:r>
              <a:rPr lang="en-US" altLang="zh-CN" dirty="0" err="1">
                <a:latin typeface="Times New Roman" panose="02020603050405020304" pitchFamily="18" charset="0"/>
                <a:cs typeface="Times New Roman" panose="02020603050405020304" pitchFamily="18" charset="0"/>
              </a:rPr>
              <a:t>t;i</a:t>
            </a:r>
            <a:r>
              <a:rPr lang="en-US"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pPr>
              <a:lnSpc>
                <a:spcPts val="2600"/>
              </a:lnSpc>
              <a:spcBef>
                <a:spcPts val="0"/>
              </a:spcBef>
            </a:pP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ShellInsert</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l,da</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t>
            </a:r>
          </a:p>
          <a:p>
            <a:pPr>
              <a:lnSpc>
                <a:spcPts val="2600"/>
              </a:lnSpc>
              <a:spcBef>
                <a:spcPts val="0"/>
              </a:spcBef>
            </a:pPr>
            <a:r>
              <a:rPr lang="en-US" altLang="zh-CN" dirty="0">
                <a:latin typeface="Times New Roman" panose="02020603050405020304" pitchFamily="18" charset="0"/>
                <a:cs typeface="Times New Roman" panose="02020603050405020304" pitchFamily="18" charset="0"/>
              </a:rPr>
              <a:t>      //</a:t>
            </a:r>
            <a:r>
              <a:rPr lang="zh-CN" altLang="zh-CN" dirty="0">
                <a:latin typeface="Times New Roman" panose="02020603050405020304" pitchFamily="18" charset="0"/>
                <a:cs typeface="Times New Roman" panose="02020603050405020304" pitchFamily="18" charset="0"/>
              </a:rPr>
              <a:t>一趟增量为</a:t>
            </a:r>
            <a:r>
              <a:rPr lang="en-US" altLang="zh-CN" dirty="0">
                <a:latin typeface="Times New Roman" panose="02020603050405020304" pitchFamily="18" charset="0"/>
                <a:cs typeface="Times New Roman" panose="02020603050405020304" pitchFamily="18" charset="0"/>
              </a:rPr>
              <a:t>da[</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的直接插入排序</a:t>
            </a:r>
          </a:p>
          <a:p>
            <a:pPr>
              <a:lnSpc>
                <a:spcPts val="2600"/>
              </a:lnSpc>
              <a:spcBef>
                <a:spcPts val="0"/>
              </a:spcBef>
            </a:pPr>
            <a:r>
              <a:rPr lang="en-US"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pPr>
              <a:lnSpc>
                <a:spcPts val="2600"/>
              </a:lnSpc>
              <a:spcBef>
                <a:spcPts val="0"/>
              </a:spcBef>
            </a:pP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972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fill="hold"/>
                                        <p:tgtEl>
                                          <p:spTgt spid="4"/>
                                        </p:tgtEl>
                                        <p:attrNameLst>
                                          <p:attrName>ppt_x</p:attrName>
                                        </p:attrNameLst>
                                      </p:cBhvr>
                                      <p:tavLst>
                                        <p:tav tm="0">
                                          <p:val>
                                            <p:strVal val="#ppt_x"/>
                                          </p:val>
                                        </p:tav>
                                        <p:tav tm="100000">
                                          <p:val>
                                            <p:strVal val="#ppt_x"/>
                                          </p:val>
                                        </p:tav>
                                      </p:tavLst>
                                    </p:anim>
                                    <p:anim calcmode="lin" valueType="num">
                                      <p:cBhvr additive="base">
                                        <p:cTn id="6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
                                            <p:txEl>
                                              <p:pRg st="0" end="0"/>
                                            </p:txEl>
                                          </p:spTgt>
                                        </p:tgtEl>
                                        <p:attrNameLst>
                                          <p:attrName>style.visibility</p:attrName>
                                        </p:attrNameLst>
                                      </p:cBhvr>
                                      <p:to>
                                        <p:strVal val="visible"/>
                                      </p:to>
                                    </p:set>
                                    <p:animEffect transition="in" filter="fade">
                                      <p:cBhvr>
                                        <p:cTn id="67" dur="1000"/>
                                        <p:tgtEl>
                                          <p:spTgt spid="4">
                                            <p:txEl>
                                              <p:pRg st="0" end="0"/>
                                            </p:txEl>
                                          </p:spTgt>
                                        </p:tgtEl>
                                      </p:cBhvr>
                                    </p:animEffect>
                                    <p:anim calcmode="lin" valueType="num">
                                      <p:cBhvr>
                                        <p:cTn id="6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6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
                                            <p:txEl>
                                              <p:pRg st="1" end="1"/>
                                            </p:txEl>
                                          </p:spTgt>
                                        </p:tgtEl>
                                        <p:attrNameLst>
                                          <p:attrName>style.visibility</p:attrName>
                                        </p:attrNameLst>
                                      </p:cBhvr>
                                      <p:to>
                                        <p:strVal val="visible"/>
                                      </p:to>
                                    </p:set>
                                    <p:animEffect transition="in" filter="fade">
                                      <p:cBhvr>
                                        <p:cTn id="72" dur="1000"/>
                                        <p:tgtEl>
                                          <p:spTgt spid="4">
                                            <p:txEl>
                                              <p:pRg st="1" end="1"/>
                                            </p:txEl>
                                          </p:spTgt>
                                        </p:tgtEl>
                                      </p:cBhvr>
                                    </p:animEffect>
                                    <p:anim calcmode="lin" valueType="num">
                                      <p:cBhvr>
                                        <p:cTn id="7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7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4">
                                            <p:txEl>
                                              <p:pRg st="2" end="2"/>
                                            </p:txEl>
                                          </p:spTgt>
                                        </p:tgtEl>
                                        <p:attrNameLst>
                                          <p:attrName>style.visibility</p:attrName>
                                        </p:attrNameLst>
                                      </p:cBhvr>
                                      <p:to>
                                        <p:strVal val="visible"/>
                                      </p:to>
                                    </p:set>
                                    <p:animEffect transition="in" filter="fade">
                                      <p:cBhvr>
                                        <p:cTn id="79" dur="1000"/>
                                        <p:tgtEl>
                                          <p:spTgt spid="4">
                                            <p:txEl>
                                              <p:pRg st="2" end="2"/>
                                            </p:txEl>
                                          </p:spTgt>
                                        </p:tgtEl>
                                      </p:cBhvr>
                                    </p:animEffect>
                                    <p:anim calcmode="lin" valueType="num">
                                      <p:cBhvr>
                                        <p:cTn id="8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8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6" presetClass="entr" presetSubtype="21" fill="hold" nodeType="clickEffect">
                                  <p:stCondLst>
                                    <p:cond delay="0"/>
                                  </p:stCondLst>
                                  <p:childTnLst>
                                    <p:set>
                                      <p:cBhvr>
                                        <p:cTn id="85" dur="1" fill="hold">
                                          <p:stCondLst>
                                            <p:cond delay="0"/>
                                          </p:stCondLst>
                                        </p:cTn>
                                        <p:tgtEl>
                                          <p:spTgt spid="4">
                                            <p:txEl>
                                              <p:pRg st="3" end="3"/>
                                            </p:txEl>
                                          </p:spTgt>
                                        </p:tgtEl>
                                        <p:attrNameLst>
                                          <p:attrName>style.visibility</p:attrName>
                                        </p:attrNameLst>
                                      </p:cBhvr>
                                      <p:to>
                                        <p:strVal val="visible"/>
                                      </p:to>
                                    </p:set>
                                    <p:animEffect transition="in" filter="barn(inVertical)">
                                      <p:cBhvr>
                                        <p:cTn id="86" dur="500"/>
                                        <p:tgtEl>
                                          <p:spTgt spid="4">
                                            <p:txEl>
                                              <p:pRg st="3" end="3"/>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4">
                                            <p:txEl>
                                              <p:pRg st="4" end="4"/>
                                            </p:txEl>
                                          </p:spTgt>
                                        </p:tgtEl>
                                        <p:attrNameLst>
                                          <p:attrName>style.visibility</p:attrName>
                                        </p:attrNameLst>
                                      </p:cBhvr>
                                      <p:to>
                                        <p:strVal val="visible"/>
                                      </p:to>
                                    </p:set>
                                    <p:animEffect transition="in" filter="fade">
                                      <p:cBhvr>
                                        <p:cTn id="91" dur="1000"/>
                                        <p:tgtEl>
                                          <p:spTgt spid="4">
                                            <p:txEl>
                                              <p:pRg st="4" end="4"/>
                                            </p:txEl>
                                          </p:spTgt>
                                        </p:tgtEl>
                                      </p:cBhvr>
                                    </p:animEffect>
                                    <p:anim calcmode="lin" valueType="num">
                                      <p:cBhvr>
                                        <p:cTn id="9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93" dur="1000" fill="hold"/>
                                        <p:tgtEl>
                                          <p:spTgt spid="4">
                                            <p:txEl>
                                              <p:pRg st="4" end="4"/>
                                            </p:txEl>
                                          </p:spTgt>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4">
                                            <p:txEl>
                                              <p:pRg st="5" end="5"/>
                                            </p:txEl>
                                          </p:spTgt>
                                        </p:tgtEl>
                                        <p:attrNameLst>
                                          <p:attrName>style.visibility</p:attrName>
                                        </p:attrNameLst>
                                      </p:cBhvr>
                                      <p:to>
                                        <p:strVal val="visible"/>
                                      </p:to>
                                    </p:set>
                                    <p:animEffect transition="in" filter="fade">
                                      <p:cBhvr>
                                        <p:cTn id="96" dur="1000"/>
                                        <p:tgtEl>
                                          <p:spTgt spid="4">
                                            <p:txEl>
                                              <p:pRg st="5" end="5"/>
                                            </p:txEl>
                                          </p:spTgt>
                                        </p:tgtEl>
                                      </p:cBhvr>
                                    </p:animEffect>
                                    <p:anim calcmode="lin" valueType="num">
                                      <p:cBhvr>
                                        <p:cTn id="97"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98" dur="1000" fill="hold"/>
                                        <p:tgtEl>
                                          <p:spTgt spid="4">
                                            <p:txEl>
                                              <p:pRg st="5" end="5"/>
                                            </p:txEl>
                                          </p:spTgt>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4">
                                            <p:txEl>
                                              <p:pRg st="6" end="6"/>
                                            </p:txEl>
                                          </p:spTgt>
                                        </p:tgtEl>
                                        <p:attrNameLst>
                                          <p:attrName>style.visibility</p:attrName>
                                        </p:attrNameLst>
                                      </p:cBhvr>
                                      <p:to>
                                        <p:strVal val="visible"/>
                                      </p:to>
                                    </p:set>
                                    <p:animEffect transition="in" filter="fade">
                                      <p:cBhvr>
                                        <p:cTn id="101" dur="1000"/>
                                        <p:tgtEl>
                                          <p:spTgt spid="4">
                                            <p:txEl>
                                              <p:pRg st="6" end="6"/>
                                            </p:txEl>
                                          </p:spTgt>
                                        </p:tgtEl>
                                      </p:cBhvr>
                                    </p:animEffect>
                                    <p:anim calcmode="lin" valueType="num">
                                      <p:cBhvr>
                                        <p:cTn id="102"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03"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3594" y="1197008"/>
                <a:ext cx="3366828" cy="2299714"/>
              </a:xfrm>
            </p:spPr>
            <p:txBody>
              <a:bodyPr/>
              <a:lstStyle/>
              <a:p>
                <a:pPr algn="just">
                  <a:lnSpc>
                    <a:spcPts val="2500"/>
                  </a:lnSpc>
                  <a:spcBef>
                    <a:spcPts val="0"/>
                  </a:spcBef>
                </a:pPr>
                <a:r>
                  <a:rPr lang="zh-CN" altLang="zh-CN" sz="1800" dirty="0">
                    <a:solidFill>
                      <a:srgbClr val="C00000"/>
                    </a:solidFill>
                    <a:latin typeface="隶书" panose="02010509060101010101" pitchFamily="49" charset="-122"/>
                    <a:ea typeface="隶书" panose="02010509060101010101" pitchFamily="49" charset="-122"/>
                  </a:rPr>
                  <a:t>例</a:t>
                </a:r>
                <a:r>
                  <a:rPr lang="en-US" altLang="zh-CN" sz="1800" dirty="0">
                    <a:solidFill>
                      <a:srgbClr val="C00000"/>
                    </a:solidFill>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设待排序的表有</a:t>
                </a:r>
                <a:r>
                  <a:rPr lang="en-US" altLang="zh-CN" sz="1800" dirty="0">
                    <a:solidFill>
                      <a:srgbClr val="C00000"/>
                    </a:solidFill>
                    <a:latin typeface="隶书" panose="02010509060101010101" pitchFamily="49" charset="-122"/>
                    <a:ea typeface="隶书" panose="02010509060101010101" pitchFamily="49" charset="-122"/>
                  </a:rPr>
                  <a:t>10</a:t>
                </a:r>
                <a:r>
                  <a:rPr lang="zh-CN" altLang="zh-CN" sz="1800" dirty="0">
                    <a:solidFill>
                      <a:srgbClr val="C00000"/>
                    </a:solidFill>
                    <a:latin typeface="隶书" panose="02010509060101010101" pitchFamily="49" charset="-122"/>
                    <a:ea typeface="隶书" panose="02010509060101010101" pitchFamily="49" charset="-122"/>
                  </a:rPr>
                  <a:t>个元素，其关键字集合为</a:t>
                </a:r>
                <a14:m>
                  <m:oMath xmlns:m="http://schemas.openxmlformats.org/officeDocument/2006/math">
                    <m:r>
                      <a:rPr lang="en-US" altLang="zh-CN" sz="1800">
                        <a:solidFill>
                          <a:srgbClr val="C00000"/>
                        </a:solidFill>
                        <a:latin typeface="Cambria Math" panose="02040503050406030204" pitchFamily="18" charset="0"/>
                      </a:rPr>
                      <m:t>{40,30,50,16,35,30,48,44,8,31}</m:t>
                    </m:r>
                  </m:oMath>
                </a14:m>
                <a:r>
                  <a:rPr lang="zh-CN" altLang="zh-CN" sz="1800" dirty="0">
                    <a:solidFill>
                      <a:srgbClr val="C00000"/>
                    </a:solidFill>
                    <a:latin typeface="隶书" panose="02010509060101010101" pitchFamily="49" charset="-122"/>
                    <a:ea typeface="隶书" panose="02010509060101010101" pitchFamily="49" charset="-122"/>
                  </a:rPr>
                  <a:t>，试写出希尔排序的操作过程。</a:t>
                </a:r>
              </a:p>
              <a:p>
                <a:pPr algn="just"/>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3594" y="1197008"/>
                <a:ext cx="3366828" cy="2299714"/>
              </a:xfrm>
              <a:blipFill rotWithShape="0">
                <a:blip r:embed="rId3"/>
                <a:stretch>
                  <a:fillRect l="-1993" t="-1852" r="-8877"/>
                </a:stretch>
              </a:blipFill>
            </p:spPr>
            <p:txBody>
              <a:bodyPr/>
              <a:lstStyle/>
              <a:p>
                <a:r>
                  <a:rPr lang="zh-CN" altLang="en-US">
                    <a:noFill/>
                  </a:rPr>
                  <a:t> </a:t>
                </a:r>
              </a:p>
            </p:txBody>
          </p:sp>
        </mc:Fallback>
      </mc:AlternateContent>
      <p:cxnSp>
        <p:nvCxnSpPr>
          <p:cNvPr id="8" name="直接连接符 7"/>
          <p:cNvCxnSpPr/>
          <p:nvPr/>
        </p:nvCxnSpPr>
        <p:spPr>
          <a:xfrm>
            <a:off x="5255187" y="885743"/>
            <a:ext cx="18722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5255187" y="789331"/>
            <a:ext cx="0" cy="964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7127395" y="789331"/>
            <a:ext cx="0" cy="964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623429" y="933347"/>
            <a:ext cx="18722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5623429" y="789331"/>
            <a:ext cx="0" cy="144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7495637" y="789331"/>
            <a:ext cx="0" cy="144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975267" y="1005355"/>
            <a:ext cx="18722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5975267" y="789331"/>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7847475" y="789331"/>
            <a:ext cx="0"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7847656" y="861339"/>
            <a:ext cx="0" cy="144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327286" y="1077363"/>
            <a:ext cx="18722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6327286" y="789331"/>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8199494" y="789331"/>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695347" y="789331"/>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695347" y="1149371"/>
            <a:ext cx="18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8495547" y="789331"/>
            <a:ext cx="0" cy="360040"/>
          </a:xfrm>
          <a:prstGeom prst="line">
            <a:avLst/>
          </a:prstGeom>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3647220" y="832891"/>
            <a:ext cx="1224136" cy="369332"/>
          </a:xfrm>
          <a:prstGeom prst="rect">
            <a:avLst/>
          </a:prstGeom>
          <a:noFill/>
        </p:spPr>
        <p:txBody>
          <a:bodyPr wrap="square" rtlCol="0">
            <a:spAutoFit/>
          </a:bodyPr>
          <a:lstStyle/>
          <a:p>
            <a:r>
              <a:rPr lang="zh-CN" altLang="en-US" dirty="0"/>
              <a:t>一趟分组</a:t>
            </a:r>
          </a:p>
        </p:txBody>
      </p:sp>
      <p:sp>
        <p:nvSpPr>
          <p:cNvPr id="74" name="文本框 73"/>
          <p:cNvSpPr txBox="1"/>
          <p:nvPr/>
        </p:nvSpPr>
        <p:spPr>
          <a:xfrm>
            <a:off x="3647220" y="1225644"/>
            <a:ext cx="1224136" cy="369332"/>
          </a:xfrm>
          <a:prstGeom prst="rect">
            <a:avLst/>
          </a:prstGeom>
          <a:noFill/>
        </p:spPr>
        <p:txBody>
          <a:bodyPr wrap="square" rtlCol="0">
            <a:spAutoFit/>
          </a:bodyPr>
          <a:lstStyle/>
          <a:p>
            <a:r>
              <a:rPr lang="zh-CN" altLang="en-US" dirty="0"/>
              <a:t>一趟排序</a:t>
            </a:r>
          </a:p>
        </p:txBody>
      </p:sp>
      <p:pic>
        <p:nvPicPr>
          <p:cNvPr id="75" name="图片 74"/>
          <p:cNvPicPr>
            <a:picLocks noChangeAspect="1"/>
          </p:cNvPicPr>
          <p:nvPr/>
        </p:nvPicPr>
        <p:blipFill>
          <a:blip r:embed="rId4"/>
          <a:stretch>
            <a:fillRect/>
          </a:stretch>
        </p:blipFill>
        <p:spPr>
          <a:xfrm>
            <a:off x="3766901" y="483518"/>
            <a:ext cx="4921638" cy="392572"/>
          </a:xfrm>
          <a:prstGeom prst="rect">
            <a:avLst/>
          </a:prstGeom>
        </p:spPr>
      </p:pic>
      <p:sp>
        <p:nvSpPr>
          <p:cNvPr id="76" name="文本框 75"/>
          <p:cNvSpPr txBox="1"/>
          <p:nvPr/>
        </p:nvSpPr>
        <p:spPr>
          <a:xfrm>
            <a:off x="5039163" y="1202223"/>
            <a:ext cx="3888432" cy="369332"/>
          </a:xfrm>
          <a:prstGeom prst="rect">
            <a:avLst/>
          </a:prstGeom>
          <a:noFill/>
        </p:spPr>
        <p:txBody>
          <a:bodyPr wrap="square" rtlCol="0">
            <a:spAutoFit/>
          </a:bodyPr>
          <a:lstStyle/>
          <a:p>
            <a:r>
              <a:rPr lang="en-US" altLang="zh-CN" u="sng" dirty="0">
                <a:solidFill>
                  <a:srgbClr val="0066FF"/>
                </a:solidFill>
              </a:rPr>
              <a:t>30</a:t>
            </a:r>
            <a:r>
              <a:rPr lang="en-US" altLang="zh-CN" dirty="0"/>
              <a:t>  </a:t>
            </a:r>
            <a:r>
              <a:rPr lang="en-US" altLang="zh-CN" dirty="0">
                <a:solidFill>
                  <a:srgbClr val="C00000"/>
                </a:solidFill>
              </a:rPr>
              <a:t>30</a:t>
            </a:r>
            <a:r>
              <a:rPr lang="en-US" altLang="zh-CN" dirty="0"/>
              <a:t>  </a:t>
            </a:r>
            <a:r>
              <a:rPr lang="en-US" altLang="zh-CN" dirty="0">
                <a:solidFill>
                  <a:srgbClr val="7030A0"/>
                </a:solidFill>
              </a:rPr>
              <a:t>44</a:t>
            </a:r>
            <a:r>
              <a:rPr lang="en-US" altLang="zh-CN" dirty="0"/>
              <a:t>  8   </a:t>
            </a:r>
            <a:r>
              <a:rPr lang="en-US" altLang="zh-CN" dirty="0">
                <a:solidFill>
                  <a:srgbClr val="002060"/>
                </a:solidFill>
              </a:rPr>
              <a:t>31</a:t>
            </a:r>
            <a:r>
              <a:rPr lang="en-US" altLang="zh-CN" dirty="0"/>
              <a:t>  </a:t>
            </a:r>
            <a:r>
              <a:rPr lang="en-US" altLang="zh-CN" dirty="0">
                <a:solidFill>
                  <a:srgbClr val="0066FF"/>
                </a:solidFill>
              </a:rPr>
              <a:t>40</a:t>
            </a:r>
            <a:r>
              <a:rPr lang="en-US" altLang="zh-CN" dirty="0"/>
              <a:t>  </a:t>
            </a:r>
            <a:r>
              <a:rPr lang="en-US" altLang="zh-CN" dirty="0">
                <a:solidFill>
                  <a:srgbClr val="C00000"/>
                </a:solidFill>
              </a:rPr>
              <a:t>48</a:t>
            </a:r>
            <a:r>
              <a:rPr lang="en-US" altLang="zh-CN" dirty="0"/>
              <a:t>  </a:t>
            </a:r>
            <a:r>
              <a:rPr lang="en-US" altLang="zh-CN" dirty="0">
                <a:solidFill>
                  <a:srgbClr val="7030A0"/>
                </a:solidFill>
              </a:rPr>
              <a:t>50</a:t>
            </a:r>
            <a:r>
              <a:rPr lang="en-US" altLang="zh-CN" dirty="0"/>
              <a:t>  16  </a:t>
            </a:r>
            <a:r>
              <a:rPr lang="en-US" altLang="zh-CN" dirty="0">
                <a:solidFill>
                  <a:srgbClr val="002060"/>
                </a:solidFill>
              </a:rPr>
              <a:t>35</a:t>
            </a:r>
            <a:endParaRPr lang="zh-CN" altLang="en-US" u="sng" dirty="0">
              <a:solidFill>
                <a:srgbClr val="002060"/>
              </a:solidFill>
            </a:endParaRPr>
          </a:p>
        </p:txBody>
      </p:sp>
      <p:sp>
        <p:nvSpPr>
          <p:cNvPr id="78" name="文本框 77"/>
          <p:cNvSpPr txBox="1"/>
          <p:nvPr/>
        </p:nvSpPr>
        <p:spPr>
          <a:xfrm>
            <a:off x="3766901" y="1725435"/>
            <a:ext cx="1103911" cy="369332"/>
          </a:xfrm>
          <a:prstGeom prst="rect">
            <a:avLst/>
          </a:prstGeom>
          <a:noFill/>
        </p:spPr>
        <p:txBody>
          <a:bodyPr wrap="square" rtlCol="0">
            <a:spAutoFit/>
          </a:bodyPr>
          <a:lstStyle/>
          <a:p>
            <a:r>
              <a:rPr lang="zh-CN" altLang="en-US" dirty="0"/>
              <a:t>取</a:t>
            </a:r>
            <a:r>
              <a:rPr lang="en-US" altLang="zh-CN" dirty="0"/>
              <a:t>d</a:t>
            </a:r>
            <a:r>
              <a:rPr lang="en-US" altLang="zh-CN" sz="800" dirty="0"/>
              <a:t>2</a:t>
            </a:r>
            <a:r>
              <a:rPr lang="en-US" altLang="zh-CN" dirty="0"/>
              <a:t>=3</a:t>
            </a:r>
            <a:endParaRPr lang="zh-CN" altLang="en-US" dirty="0"/>
          </a:p>
        </p:txBody>
      </p:sp>
      <p:cxnSp>
        <p:nvCxnSpPr>
          <p:cNvPr id="80" name="直接连接符 79"/>
          <p:cNvCxnSpPr/>
          <p:nvPr/>
        </p:nvCxnSpPr>
        <p:spPr>
          <a:xfrm>
            <a:off x="5250650" y="2023452"/>
            <a:ext cx="0" cy="8556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5250650" y="2109017"/>
            <a:ext cx="3384376" cy="2244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7482898" y="2031473"/>
            <a:ext cx="0" cy="8556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V="1">
            <a:off x="6330770" y="1997425"/>
            <a:ext cx="0" cy="10995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5618711" y="2023452"/>
            <a:ext cx="0" cy="21602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5610690" y="2239476"/>
            <a:ext cx="224810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7858799" y="2044383"/>
            <a:ext cx="0" cy="195093"/>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V="1">
            <a:off x="6714873" y="2023452"/>
            <a:ext cx="0" cy="21602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V="1">
            <a:off x="8266965" y="2023452"/>
            <a:ext cx="0" cy="360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8635026" y="2095460"/>
            <a:ext cx="4537" cy="3915"/>
          </a:xfrm>
          <a:prstGeom prst="line">
            <a:avLst/>
          </a:prstGeom>
        </p:spPr>
        <p:style>
          <a:lnRef idx="1">
            <a:schemeClr val="accent1"/>
          </a:lnRef>
          <a:fillRef idx="0">
            <a:schemeClr val="accent1"/>
          </a:fillRef>
          <a:effectRef idx="0">
            <a:schemeClr val="accent1"/>
          </a:effectRef>
          <a:fontRef idx="minor">
            <a:schemeClr val="tx1"/>
          </a:fontRef>
        </p:style>
      </p:cxnSp>
      <p:sp>
        <p:nvSpPr>
          <p:cNvPr id="111" name="文本框 110"/>
          <p:cNvSpPr txBox="1"/>
          <p:nvPr/>
        </p:nvSpPr>
        <p:spPr>
          <a:xfrm>
            <a:off x="5039163" y="1681985"/>
            <a:ext cx="3888432" cy="369332"/>
          </a:xfrm>
          <a:prstGeom prst="rect">
            <a:avLst/>
          </a:prstGeom>
          <a:noFill/>
          <a:ln>
            <a:noFill/>
          </a:ln>
        </p:spPr>
        <p:txBody>
          <a:bodyPr wrap="square" rtlCol="0">
            <a:spAutoFit/>
          </a:bodyPr>
          <a:lstStyle/>
          <a:p>
            <a:r>
              <a:rPr lang="en-US" altLang="zh-CN" u="sng" dirty="0">
                <a:solidFill>
                  <a:srgbClr val="C00000"/>
                </a:solidFill>
              </a:rPr>
              <a:t>30</a:t>
            </a:r>
            <a:r>
              <a:rPr lang="en-US" altLang="zh-CN" dirty="0"/>
              <a:t>  </a:t>
            </a:r>
            <a:r>
              <a:rPr lang="en-US" altLang="zh-CN" dirty="0">
                <a:solidFill>
                  <a:srgbClr val="7030A0"/>
                </a:solidFill>
              </a:rPr>
              <a:t>30</a:t>
            </a:r>
            <a:r>
              <a:rPr lang="en-US" altLang="zh-CN" dirty="0"/>
              <a:t>  44  </a:t>
            </a:r>
            <a:r>
              <a:rPr lang="en-US" altLang="zh-CN" dirty="0">
                <a:solidFill>
                  <a:srgbClr val="C00000"/>
                </a:solidFill>
              </a:rPr>
              <a:t>8</a:t>
            </a:r>
            <a:r>
              <a:rPr lang="en-US" altLang="zh-CN" dirty="0"/>
              <a:t>   </a:t>
            </a:r>
            <a:r>
              <a:rPr lang="en-US" altLang="zh-CN" dirty="0">
                <a:solidFill>
                  <a:srgbClr val="7030A0"/>
                </a:solidFill>
              </a:rPr>
              <a:t>31</a:t>
            </a:r>
            <a:r>
              <a:rPr lang="en-US" altLang="zh-CN" dirty="0"/>
              <a:t>  40  </a:t>
            </a:r>
            <a:r>
              <a:rPr lang="en-US" altLang="zh-CN" dirty="0">
                <a:solidFill>
                  <a:srgbClr val="C00000"/>
                </a:solidFill>
              </a:rPr>
              <a:t>48</a:t>
            </a:r>
            <a:r>
              <a:rPr lang="en-US" altLang="zh-CN" dirty="0"/>
              <a:t>  </a:t>
            </a:r>
            <a:r>
              <a:rPr lang="en-US" altLang="zh-CN" dirty="0">
                <a:solidFill>
                  <a:srgbClr val="7030A0"/>
                </a:solidFill>
              </a:rPr>
              <a:t>50</a:t>
            </a:r>
            <a:r>
              <a:rPr lang="en-US" altLang="zh-CN" dirty="0"/>
              <a:t>  16  </a:t>
            </a:r>
            <a:r>
              <a:rPr lang="en-US" altLang="zh-CN" dirty="0">
                <a:solidFill>
                  <a:srgbClr val="C00000"/>
                </a:solidFill>
              </a:rPr>
              <a:t>35</a:t>
            </a:r>
            <a:endParaRPr lang="zh-CN" altLang="en-US" u="sng" dirty="0">
              <a:solidFill>
                <a:srgbClr val="C00000"/>
              </a:solidFill>
            </a:endParaRPr>
          </a:p>
        </p:txBody>
      </p:sp>
      <p:cxnSp>
        <p:nvCxnSpPr>
          <p:cNvPr id="112" name="直接连接符 111"/>
          <p:cNvCxnSpPr/>
          <p:nvPr/>
        </p:nvCxnSpPr>
        <p:spPr>
          <a:xfrm>
            <a:off x="6047275" y="2001005"/>
            <a:ext cx="0" cy="394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6053336" y="2379789"/>
            <a:ext cx="22242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V="1">
            <a:off x="7111353" y="1989404"/>
            <a:ext cx="0" cy="394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文本框 116"/>
          <p:cNvSpPr txBox="1"/>
          <p:nvPr/>
        </p:nvSpPr>
        <p:spPr>
          <a:xfrm>
            <a:off x="3682063" y="2044383"/>
            <a:ext cx="1224136" cy="369332"/>
          </a:xfrm>
          <a:prstGeom prst="rect">
            <a:avLst/>
          </a:prstGeom>
          <a:noFill/>
        </p:spPr>
        <p:txBody>
          <a:bodyPr wrap="square" rtlCol="0">
            <a:spAutoFit/>
          </a:bodyPr>
          <a:lstStyle/>
          <a:p>
            <a:r>
              <a:rPr lang="zh-CN" altLang="en-US" dirty="0"/>
              <a:t>二趟分组</a:t>
            </a:r>
          </a:p>
        </p:txBody>
      </p:sp>
      <p:sp>
        <p:nvSpPr>
          <p:cNvPr id="118" name="文本框 117"/>
          <p:cNvSpPr txBox="1"/>
          <p:nvPr/>
        </p:nvSpPr>
        <p:spPr>
          <a:xfrm>
            <a:off x="3699720" y="2505222"/>
            <a:ext cx="1224136" cy="369332"/>
          </a:xfrm>
          <a:prstGeom prst="rect">
            <a:avLst/>
          </a:prstGeom>
          <a:noFill/>
        </p:spPr>
        <p:txBody>
          <a:bodyPr wrap="square" rtlCol="0">
            <a:spAutoFit/>
          </a:bodyPr>
          <a:lstStyle/>
          <a:p>
            <a:r>
              <a:rPr lang="zh-CN" altLang="en-US" dirty="0"/>
              <a:t>二趟排序</a:t>
            </a:r>
          </a:p>
        </p:txBody>
      </p:sp>
      <p:sp>
        <p:nvSpPr>
          <p:cNvPr id="119" name="文本框 118"/>
          <p:cNvSpPr txBox="1"/>
          <p:nvPr/>
        </p:nvSpPr>
        <p:spPr>
          <a:xfrm>
            <a:off x="5095129" y="2543704"/>
            <a:ext cx="3941367" cy="369332"/>
          </a:xfrm>
          <a:prstGeom prst="rect">
            <a:avLst/>
          </a:prstGeom>
          <a:noFill/>
        </p:spPr>
        <p:txBody>
          <a:bodyPr wrap="square" rtlCol="0">
            <a:spAutoFit/>
          </a:bodyPr>
          <a:lstStyle/>
          <a:p>
            <a:r>
              <a:rPr lang="en-US" altLang="zh-CN" dirty="0">
                <a:solidFill>
                  <a:srgbClr val="C00000"/>
                </a:solidFill>
              </a:rPr>
              <a:t>8</a:t>
            </a:r>
            <a:r>
              <a:rPr lang="en-US" altLang="zh-CN" dirty="0"/>
              <a:t>   </a:t>
            </a:r>
            <a:r>
              <a:rPr lang="en-US" altLang="zh-CN" dirty="0">
                <a:solidFill>
                  <a:srgbClr val="7030A0"/>
                </a:solidFill>
              </a:rPr>
              <a:t>30</a:t>
            </a:r>
            <a:r>
              <a:rPr lang="en-US" altLang="zh-CN" dirty="0"/>
              <a:t>  16  </a:t>
            </a:r>
            <a:r>
              <a:rPr lang="en-US" altLang="zh-CN" u="sng" dirty="0">
                <a:solidFill>
                  <a:srgbClr val="C00000"/>
                </a:solidFill>
              </a:rPr>
              <a:t>30</a:t>
            </a:r>
            <a:r>
              <a:rPr lang="en-US" altLang="zh-CN" dirty="0"/>
              <a:t>  </a:t>
            </a:r>
            <a:r>
              <a:rPr lang="en-US" altLang="zh-CN" dirty="0">
                <a:solidFill>
                  <a:srgbClr val="7030A0"/>
                </a:solidFill>
              </a:rPr>
              <a:t>31</a:t>
            </a:r>
            <a:r>
              <a:rPr lang="en-US" altLang="zh-CN" dirty="0"/>
              <a:t>  40  </a:t>
            </a:r>
            <a:r>
              <a:rPr lang="en-US" altLang="zh-CN" dirty="0">
                <a:solidFill>
                  <a:srgbClr val="C00000"/>
                </a:solidFill>
              </a:rPr>
              <a:t>35</a:t>
            </a:r>
            <a:r>
              <a:rPr lang="en-US" altLang="zh-CN" dirty="0"/>
              <a:t>  </a:t>
            </a:r>
            <a:r>
              <a:rPr lang="en-US" altLang="zh-CN" dirty="0">
                <a:solidFill>
                  <a:srgbClr val="7030A0"/>
                </a:solidFill>
              </a:rPr>
              <a:t>50</a:t>
            </a:r>
            <a:r>
              <a:rPr lang="en-US" altLang="zh-CN" dirty="0"/>
              <a:t>  44  </a:t>
            </a:r>
            <a:r>
              <a:rPr lang="en-US" altLang="zh-CN" dirty="0">
                <a:solidFill>
                  <a:srgbClr val="C00000"/>
                </a:solidFill>
              </a:rPr>
              <a:t>48</a:t>
            </a:r>
            <a:endParaRPr lang="zh-CN" altLang="en-US" dirty="0">
              <a:solidFill>
                <a:srgbClr val="C00000"/>
              </a:solidFill>
            </a:endParaRPr>
          </a:p>
        </p:txBody>
      </p:sp>
      <p:cxnSp>
        <p:nvCxnSpPr>
          <p:cNvPr id="121" name="直接连接符 120"/>
          <p:cNvCxnSpPr/>
          <p:nvPr/>
        </p:nvCxnSpPr>
        <p:spPr>
          <a:xfrm>
            <a:off x="3397390" y="-29595"/>
            <a:ext cx="22482" cy="5173095"/>
          </a:xfrm>
          <a:prstGeom prst="line">
            <a:avLst/>
          </a:prstGeom>
        </p:spPr>
        <p:style>
          <a:lnRef idx="1">
            <a:schemeClr val="accent1"/>
          </a:lnRef>
          <a:fillRef idx="0">
            <a:schemeClr val="accent1"/>
          </a:fillRef>
          <a:effectRef idx="0">
            <a:schemeClr val="accent1"/>
          </a:effectRef>
          <a:fontRef idx="minor">
            <a:schemeClr val="tx1"/>
          </a:fontRef>
        </p:style>
      </p:cxnSp>
      <p:sp>
        <p:nvSpPr>
          <p:cNvPr id="125" name="文本框 124"/>
          <p:cNvSpPr txBox="1"/>
          <p:nvPr/>
        </p:nvSpPr>
        <p:spPr>
          <a:xfrm>
            <a:off x="3843464" y="2942802"/>
            <a:ext cx="1103911" cy="369332"/>
          </a:xfrm>
          <a:prstGeom prst="rect">
            <a:avLst/>
          </a:prstGeom>
          <a:noFill/>
        </p:spPr>
        <p:txBody>
          <a:bodyPr wrap="square" rtlCol="0">
            <a:spAutoFit/>
          </a:bodyPr>
          <a:lstStyle/>
          <a:p>
            <a:r>
              <a:rPr lang="zh-CN" altLang="en-US" dirty="0"/>
              <a:t>取</a:t>
            </a:r>
            <a:r>
              <a:rPr lang="en-US" altLang="zh-CN" dirty="0"/>
              <a:t>d</a:t>
            </a:r>
            <a:r>
              <a:rPr lang="en-US" altLang="zh-CN" sz="800" dirty="0"/>
              <a:t>3</a:t>
            </a:r>
            <a:r>
              <a:rPr lang="en-US" altLang="zh-CN" dirty="0"/>
              <a:t>=1</a:t>
            </a:r>
            <a:endParaRPr lang="zh-CN" altLang="en-US" dirty="0"/>
          </a:p>
        </p:txBody>
      </p:sp>
      <p:sp>
        <p:nvSpPr>
          <p:cNvPr id="126" name="文本框 125"/>
          <p:cNvSpPr txBox="1"/>
          <p:nvPr/>
        </p:nvSpPr>
        <p:spPr>
          <a:xfrm>
            <a:off x="5095129" y="2931790"/>
            <a:ext cx="3941367" cy="369332"/>
          </a:xfrm>
          <a:prstGeom prst="rect">
            <a:avLst/>
          </a:prstGeom>
          <a:noFill/>
        </p:spPr>
        <p:txBody>
          <a:bodyPr wrap="square" rtlCol="0">
            <a:spAutoFit/>
          </a:bodyPr>
          <a:lstStyle/>
          <a:p>
            <a:r>
              <a:rPr lang="en-US" altLang="zh-CN" dirty="0">
                <a:solidFill>
                  <a:srgbClr val="C00000"/>
                </a:solidFill>
              </a:rPr>
              <a:t>8</a:t>
            </a:r>
            <a:r>
              <a:rPr lang="en-US" altLang="zh-CN" dirty="0"/>
              <a:t>   </a:t>
            </a:r>
            <a:r>
              <a:rPr lang="en-US" altLang="zh-CN" dirty="0">
                <a:solidFill>
                  <a:srgbClr val="7030A0"/>
                </a:solidFill>
              </a:rPr>
              <a:t>30</a:t>
            </a:r>
            <a:r>
              <a:rPr lang="en-US" altLang="zh-CN" dirty="0"/>
              <a:t>  16  </a:t>
            </a:r>
            <a:r>
              <a:rPr lang="en-US" altLang="zh-CN" u="sng" dirty="0">
                <a:solidFill>
                  <a:srgbClr val="C00000"/>
                </a:solidFill>
              </a:rPr>
              <a:t>30</a:t>
            </a:r>
            <a:r>
              <a:rPr lang="en-US" altLang="zh-CN" dirty="0"/>
              <a:t>  </a:t>
            </a:r>
            <a:r>
              <a:rPr lang="en-US" altLang="zh-CN" dirty="0">
                <a:solidFill>
                  <a:srgbClr val="7030A0"/>
                </a:solidFill>
              </a:rPr>
              <a:t>31</a:t>
            </a:r>
            <a:r>
              <a:rPr lang="en-US" altLang="zh-CN" dirty="0"/>
              <a:t>  40  </a:t>
            </a:r>
            <a:r>
              <a:rPr lang="en-US" altLang="zh-CN" dirty="0">
                <a:solidFill>
                  <a:srgbClr val="C00000"/>
                </a:solidFill>
              </a:rPr>
              <a:t>35</a:t>
            </a:r>
            <a:r>
              <a:rPr lang="en-US" altLang="zh-CN" dirty="0"/>
              <a:t>  </a:t>
            </a:r>
            <a:r>
              <a:rPr lang="en-US" altLang="zh-CN" dirty="0">
                <a:solidFill>
                  <a:srgbClr val="7030A0"/>
                </a:solidFill>
              </a:rPr>
              <a:t>50</a:t>
            </a:r>
            <a:r>
              <a:rPr lang="en-US" altLang="zh-CN" dirty="0"/>
              <a:t>  44  </a:t>
            </a:r>
            <a:r>
              <a:rPr lang="en-US" altLang="zh-CN" dirty="0">
                <a:solidFill>
                  <a:srgbClr val="C00000"/>
                </a:solidFill>
              </a:rPr>
              <a:t>48</a:t>
            </a:r>
            <a:endParaRPr lang="zh-CN" altLang="en-US" dirty="0">
              <a:solidFill>
                <a:srgbClr val="C00000"/>
              </a:solidFill>
            </a:endParaRPr>
          </a:p>
        </p:txBody>
      </p:sp>
      <p:sp>
        <p:nvSpPr>
          <p:cNvPr id="127" name="文本框 126"/>
          <p:cNvSpPr txBox="1"/>
          <p:nvPr/>
        </p:nvSpPr>
        <p:spPr>
          <a:xfrm>
            <a:off x="3766684" y="3292356"/>
            <a:ext cx="1224136" cy="369332"/>
          </a:xfrm>
          <a:prstGeom prst="rect">
            <a:avLst/>
          </a:prstGeom>
          <a:noFill/>
        </p:spPr>
        <p:txBody>
          <a:bodyPr wrap="square" rtlCol="0">
            <a:spAutoFit/>
          </a:bodyPr>
          <a:lstStyle/>
          <a:p>
            <a:r>
              <a:rPr lang="zh-CN" altLang="en-US" dirty="0"/>
              <a:t>三趟分组</a:t>
            </a:r>
          </a:p>
        </p:txBody>
      </p:sp>
      <p:sp>
        <p:nvSpPr>
          <p:cNvPr id="128" name="文本框 127"/>
          <p:cNvSpPr txBox="1"/>
          <p:nvPr/>
        </p:nvSpPr>
        <p:spPr>
          <a:xfrm>
            <a:off x="3774794" y="3666253"/>
            <a:ext cx="1224136" cy="369332"/>
          </a:xfrm>
          <a:prstGeom prst="rect">
            <a:avLst/>
          </a:prstGeom>
          <a:noFill/>
        </p:spPr>
        <p:txBody>
          <a:bodyPr wrap="square" rtlCol="0">
            <a:spAutoFit/>
          </a:bodyPr>
          <a:lstStyle/>
          <a:p>
            <a:r>
              <a:rPr lang="zh-CN" altLang="en-US" dirty="0"/>
              <a:t>三趟排序</a:t>
            </a:r>
          </a:p>
        </p:txBody>
      </p:sp>
      <p:cxnSp>
        <p:nvCxnSpPr>
          <p:cNvPr id="130" name="直接连接符 129"/>
          <p:cNvCxnSpPr/>
          <p:nvPr/>
        </p:nvCxnSpPr>
        <p:spPr>
          <a:xfrm>
            <a:off x="5250650" y="3477022"/>
            <a:ext cx="34378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V="1">
            <a:off x="5250650" y="3312134"/>
            <a:ext cx="0" cy="164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V="1">
            <a:off x="5618711" y="3289990"/>
            <a:ext cx="0" cy="187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V="1">
            <a:off x="6042738" y="3289990"/>
            <a:ext cx="0" cy="187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6444208" y="3312134"/>
            <a:ext cx="0" cy="164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6734744" y="3312134"/>
            <a:ext cx="0" cy="164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V="1">
            <a:off x="7165449" y="3312134"/>
            <a:ext cx="0" cy="164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7555342" y="3312134"/>
            <a:ext cx="0" cy="164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V="1">
            <a:off x="7882862" y="3312134"/>
            <a:ext cx="0" cy="164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V="1">
            <a:off x="8308395" y="3301122"/>
            <a:ext cx="0" cy="175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flipV="1">
            <a:off x="8688539" y="3301122"/>
            <a:ext cx="0" cy="175900"/>
          </a:xfrm>
          <a:prstGeom prst="line">
            <a:avLst/>
          </a:prstGeom>
        </p:spPr>
        <p:style>
          <a:lnRef idx="1">
            <a:schemeClr val="accent1"/>
          </a:lnRef>
          <a:fillRef idx="0">
            <a:schemeClr val="accent1"/>
          </a:fillRef>
          <a:effectRef idx="0">
            <a:schemeClr val="accent1"/>
          </a:effectRef>
          <a:fontRef idx="minor">
            <a:schemeClr val="tx1"/>
          </a:fontRef>
        </p:style>
      </p:cxnSp>
      <p:sp>
        <p:nvSpPr>
          <p:cNvPr id="155" name="文本框 154"/>
          <p:cNvSpPr txBox="1"/>
          <p:nvPr/>
        </p:nvSpPr>
        <p:spPr>
          <a:xfrm>
            <a:off x="5095129" y="3709452"/>
            <a:ext cx="3832466" cy="369332"/>
          </a:xfrm>
          <a:prstGeom prst="rect">
            <a:avLst/>
          </a:prstGeom>
          <a:noFill/>
        </p:spPr>
        <p:txBody>
          <a:bodyPr wrap="square" rtlCol="0">
            <a:spAutoFit/>
          </a:bodyPr>
          <a:lstStyle/>
          <a:p>
            <a:r>
              <a:rPr lang="en-US" altLang="zh-CN" dirty="0"/>
              <a:t> 8  16  30  </a:t>
            </a:r>
            <a:r>
              <a:rPr lang="en-US" altLang="zh-CN" u="sng" dirty="0"/>
              <a:t>30</a:t>
            </a:r>
            <a:r>
              <a:rPr lang="en-US" altLang="zh-CN" dirty="0"/>
              <a:t> 31  35  40  44  48  50</a:t>
            </a:r>
            <a:endParaRPr lang="zh-CN" altLang="en-US" dirty="0"/>
          </a:p>
        </p:txBody>
      </p:sp>
      <p:cxnSp>
        <p:nvCxnSpPr>
          <p:cNvPr id="159" name="直接连接符 158"/>
          <p:cNvCxnSpPr/>
          <p:nvPr/>
        </p:nvCxnSpPr>
        <p:spPr>
          <a:xfrm flipV="1">
            <a:off x="8635026" y="2001005"/>
            <a:ext cx="0" cy="1304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31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5"/>
                                        </p:tgtEl>
                                        <p:attrNameLst>
                                          <p:attrName>style.visibility</p:attrName>
                                        </p:attrNameLst>
                                      </p:cBhvr>
                                      <p:to>
                                        <p:strVal val="visible"/>
                                      </p:to>
                                    </p:set>
                                    <p:anim calcmode="lin" valueType="num">
                                      <p:cBhvr additive="base">
                                        <p:cTn id="13" dur="500" fill="hold"/>
                                        <p:tgtEl>
                                          <p:spTgt spid="75"/>
                                        </p:tgtEl>
                                        <p:attrNameLst>
                                          <p:attrName>ppt_x</p:attrName>
                                        </p:attrNameLst>
                                      </p:cBhvr>
                                      <p:tavLst>
                                        <p:tav tm="0">
                                          <p:val>
                                            <p:strVal val="#ppt_x"/>
                                          </p:val>
                                        </p:tav>
                                        <p:tav tm="100000">
                                          <p:val>
                                            <p:strVal val="#ppt_x"/>
                                          </p:val>
                                        </p:tav>
                                      </p:tavLst>
                                    </p:anim>
                                    <p:anim calcmode="lin" valueType="num">
                                      <p:cBhvr additive="base">
                                        <p:cTn id="14"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ppt_x"/>
                                          </p:val>
                                        </p:tav>
                                        <p:tav tm="100000">
                                          <p:val>
                                            <p:strVal val="#ppt_x"/>
                                          </p:val>
                                        </p:tav>
                                      </p:tavLst>
                                    </p:anim>
                                    <p:anim calcmode="lin" valueType="num">
                                      <p:cBhvr additive="base">
                                        <p:cTn id="20" dur="500" fill="hold"/>
                                        <p:tgtEl>
                                          <p:spTgt spid="7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ppt_x"/>
                                          </p:val>
                                        </p:tav>
                                        <p:tav tm="100000">
                                          <p:val>
                                            <p:strVal val="#ppt_x"/>
                                          </p:val>
                                        </p:tav>
                                      </p:tavLst>
                                    </p:anim>
                                    <p:anim calcmode="lin" valueType="num">
                                      <p:cBhvr additive="base">
                                        <p:cTn id="60" dur="500" fill="hold"/>
                                        <p:tgtEl>
                                          <p:spTgt spid="3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ppt_x"/>
                                          </p:val>
                                        </p:tav>
                                        <p:tav tm="100000">
                                          <p:val>
                                            <p:strVal val="#ppt_x"/>
                                          </p:val>
                                        </p:tav>
                                      </p:tavLst>
                                    </p:anim>
                                    <p:anim calcmode="lin" valueType="num">
                                      <p:cBhvr additive="base">
                                        <p:cTn id="64" dur="500" fill="hold"/>
                                        <p:tgtEl>
                                          <p:spTgt spid="33"/>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500" fill="hold"/>
                                        <p:tgtEl>
                                          <p:spTgt spid="34"/>
                                        </p:tgtEl>
                                        <p:attrNameLst>
                                          <p:attrName>ppt_x</p:attrName>
                                        </p:attrNameLst>
                                      </p:cBhvr>
                                      <p:tavLst>
                                        <p:tav tm="0">
                                          <p:val>
                                            <p:strVal val="#ppt_x"/>
                                          </p:val>
                                        </p:tav>
                                        <p:tav tm="100000">
                                          <p:val>
                                            <p:strVal val="#ppt_x"/>
                                          </p:val>
                                        </p:tav>
                                      </p:tavLst>
                                    </p:anim>
                                    <p:anim calcmode="lin" valueType="num">
                                      <p:cBhvr additive="base">
                                        <p:cTn id="68" dur="500" fill="hold"/>
                                        <p:tgtEl>
                                          <p:spTgt spid="34"/>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ppt_x"/>
                                          </p:val>
                                        </p:tav>
                                        <p:tav tm="100000">
                                          <p:val>
                                            <p:strVal val="#ppt_x"/>
                                          </p:val>
                                        </p:tav>
                                      </p:tavLst>
                                    </p:anim>
                                    <p:anim calcmode="lin" valueType="num">
                                      <p:cBhvr additive="base">
                                        <p:cTn id="72" dur="500" fill="hold"/>
                                        <p:tgtEl>
                                          <p:spTgt spid="35"/>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67"/>
                                        </p:tgtEl>
                                        <p:attrNameLst>
                                          <p:attrName>style.visibility</p:attrName>
                                        </p:attrNameLst>
                                      </p:cBhvr>
                                      <p:to>
                                        <p:strVal val="visible"/>
                                      </p:to>
                                    </p:set>
                                    <p:anim calcmode="lin" valueType="num">
                                      <p:cBhvr additive="base">
                                        <p:cTn id="75" dur="500" fill="hold"/>
                                        <p:tgtEl>
                                          <p:spTgt spid="67"/>
                                        </p:tgtEl>
                                        <p:attrNameLst>
                                          <p:attrName>ppt_x</p:attrName>
                                        </p:attrNameLst>
                                      </p:cBhvr>
                                      <p:tavLst>
                                        <p:tav tm="0">
                                          <p:val>
                                            <p:strVal val="#ppt_x"/>
                                          </p:val>
                                        </p:tav>
                                        <p:tav tm="100000">
                                          <p:val>
                                            <p:strVal val="#ppt_x"/>
                                          </p:val>
                                        </p:tav>
                                      </p:tavLst>
                                    </p:anim>
                                    <p:anim calcmode="lin" valueType="num">
                                      <p:cBhvr additive="base">
                                        <p:cTn id="76" dur="500" fill="hold"/>
                                        <p:tgtEl>
                                          <p:spTgt spid="67"/>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500" fill="hold"/>
                                        <p:tgtEl>
                                          <p:spTgt spid="70"/>
                                        </p:tgtEl>
                                        <p:attrNameLst>
                                          <p:attrName>ppt_x</p:attrName>
                                        </p:attrNameLst>
                                      </p:cBhvr>
                                      <p:tavLst>
                                        <p:tav tm="0">
                                          <p:val>
                                            <p:strVal val="#ppt_x"/>
                                          </p:val>
                                        </p:tav>
                                        <p:tav tm="100000">
                                          <p:val>
                                            <p:strVal val="#ppt_x"/>
                                          </p:val>
                                        </p:tav>
                                      </p:tavLst>
                                    </p:anim>
                                    <p:anim calcmode="lin" valueType="num">
                                      <p:cBhvr additive="base">
                                        <p:cTn id="80" dur="500" fill="hold"/>
                                        <p:tgtEl>
                                          <p:spTgt spid="70"/>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 calcmode="lin" valueType="num">
                                      <p:cBhvr additive="base">
                                        <p:cTn id="83" dur="500" fill="hold"/>
                                        <p:tgtEl>
                                          <p:spTgt spid="72"/>
                                        </p:tgtEl>
                                        <p:attrNameLst>
                                          <p:attrName>ppt_x</p:attrName>
                                        </p:attrNameLst>
                                      </p:cBhvr>
                                      <p:tavLst>
                                        <p:tav tm="0">
                                          <p:val>
                                            <p:strVal val="#ppt_x"/>
                                          </p:val>
                                        </p:tav>
                                        <p:tav tm="100000">
                                          <p:val>
                                            <p:strVal val="#ppt_x"/>
                                          </p:val>
                                        </p:tav>
                                      </p:tavLst>
                                    </p:anim>
                                    <p:anim calcmode="lin" valueType="num">
                                      <p:cBhvr additive="base">
                                        <p:cTn id="84"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74"/>
                                        </p:tgtEl>
                                        <p:attrNameLst>
                                          <p:attrName>style.visibility</p:attrName>
                                        </p:attrNameLst>
                                      </p:cBhvr>
                                      <p:to>
                                        <p:strVal val="visible"/>
                                      </p:to>
                                    </p:set>
                                    <p:anim calcmode="lin" valueType="num">
                                      <p:cBhvr additive="base">
                                        <p:cTn id="89" dur="500" fill="hold"/>
                                        <p:tgtEl>
                                          <p:spTgt spid="74"/>
                                        </p:tgtEl>
                                        <p:attrNameLst>
                                          <p:attrName>ppt_x</p:attrName>
                                        </p:attrNameLst>
                                      </p:cBhvr>
                                      <p:tavLst>
                                        <p:tav tm="0">
                                          <p:val>
                                            <p:strVal val="#ppt_x"/>
                                          </p:val>
                                        </p:tav>
                                        <p:tav tm="100000">
                                          <p:val>
                                            <p:strVal val="#ppt_x"/>
                                          </p:val>
                                        </p:tav>
                                      </p:tavLst>
                                    </p:anim>
                                    <p:anim calcmode="lin" valueType="num">
                                      <p:cBhvr additive="base">
                                        <p:cTn id="90" dur="500" fill="hold"/>
                                        <p:tgtEl>
                                          <p:spTgt spid="74"/>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76"/>
                                        </p:tgtEl>
                                        <p:attrNameLst>
                                          <p:attrName>style.visibility</p:attrName>
                                        </p:attrNameLst>
                                      </p:cBhvr>
                                      <p:to>
                                        <p:strVal val="visible"/>
                                      </p:to>
                                    </p:set>
                                    <p:anim calcmode="lin" valueType="num">
                                      <p:cBhvr additive="base">
                                        <p:cTn id="93" dur="500" fill="hold"/>
                                        <p:tgtEl>
                                          <p:spTgt spid="76"/>
                                        </p:tgtEl>
                                        <p:attrNameLst>
                                          <p:attrName>ppt_x</p:attrName>
                                        </p:attrNameLst>
                                      </p:cBhvr>
                                      <p:tavLst>
                                        <p:tav tm="0">
                                          <p:val>
                                            <p:strVal val="#ppt_x"/>
                                          </p:val>
                                        </p:tav>
                                        <p:tav tm="100000">
                                          <p:val>
                                            <p:strVal val="#ppt_x"/>
                                          </p:val>
                                        </p:tav>
                                      </p:tavLst>
                                    </p:anim>
                                    <p:anim calcmode="lin" valueType="num">
                                      <p:cBhvr additive="base">
                                        <p:cTn id="9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78"/>
                                        </p:tgtEl>
                                        <p:attrNameLst>
                                          <p:attrName>style.visibility</p:attrName>
                                        </p:attrNameLst>
                                      </p:cBhvr>
                                      <p:to>
                                        <p:strVal val="visible"/>
                                      </p:to>
                                    </p:set>
                                    <p:animEffect transition="in" filter="fade">
                                      <p:cBhvr>
                                        <p:cTn id="99" dur="1000"/>
                                        <p:tgtEl>
                                          <p:spTgt spid="78"/>
                                        </p:tgtEl>
                                      </p:cBhvr>
                                    </p:animEffect>
                                    <p:anim calcmode="lin" valueType="num">
                                      <p:cBhvr>
                                        <p:cTn id="100" dur="1000" fill="hold"/>
                                        <p:tgtEl>
                                          <p:spTgt spid="78"/>
                                        </p:tgtEl>
                                        <p:attrNameLst>
                                          <p:attrName>ppt_x</p:attrName>
                                        </p:attrNameLst>
                                      </p:cBhvr>
                                      <p:tavLst>
                                        <p:tav tm="0">
                                          <p:val>
                                            <p:strVal val="#ppt_x"/>
                                          </p:val>
                                        </p:tav>
                                        <p:tav tm="100000">
                                          <p:val>
                                            <p:strVal val="#ppt_x"/>
                                          </p:val>
                                        </p:tav>
                                      </p:tavLst>
                                    </p:anim>
                                    <p:anim calcmode="lin" valueType="num">
                                      <p:cBhvr>
                                        <p:cTn id="101" dur="1000" fill="hold"/>
                                        <p:tgtEl>
                                          <p:spTgt spid="78"/>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111"/>
                                        </p:tgtEl>
                                        <p:attrNameLst>
                                          <p:attrName>style.visibility</p:attrName>
                                        </p:attrNameLst>
                                      </p:cBhvr>
                                      <p:to>
                                        <p:strVal val="visible"/>
                                      </p:to>
                                    </p:set>
                                    <p:animEffect transition="in" filter="fade">
                                      <p:cBhvr>
                                        <p:cTn id="104" dur="1000"/>
                                        <p:tgtEl>
                                          <p:spTgt spid="111"/>
                                        </p:tgtEl>
                                      </p:cBhvr>
                                    </p:animEffect>
                                    <p:anim calcmode="lin" valueType="num">
                                      <p:cBhvr>
                                        <p:cTn id="105" dur="1000" fill="hold"/>
                                        <p:tgtEl>
                                          <p:spTgt spid="111"/>
                                        </p:tgtEl>
                                        <p:attrNameLst>
                                          <p:attrName>ppt_x</p:attrName>
                                        </p:attrNameLst>
                                      </p:cBhvr>
                                      <p:tavLst>
                                        <p:tav tm="0">
                                          <p:val>
                                            <p:strVal val="#ppt_x"/>
                                          </p:val>
                                        </p:tav>
                                        <p:tav tm="100000">
                                          <p:val>
                                            <p:strVal val="#ppt_x"/>
                                          </p:val>
                                        </p:tav>
                                      </p:tavLst>
                                    </p:anim>
                                    <p:anim calcmode="lin" valueType="num">
                                      <p:cBhvr>
                                        <p:cTn id="106"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80"/>
                                        </p:tgtEl>
                                        <p:attrNameLst>
                                          <p:attrName>style.visibility</p:attrName>
                                        </p:attrNameLst>
                                      </p:cBhvr>
                                      <p:to>
                                        <p:strVal val="visible"/>
                                      </p:to>
                                    </p:set>
                                    <p:anim calcmode="lin" valueType="num">
                                      <p:cBhvr additive="base">
                                        <p:cTn id="111" dur="500" fill="hold"/>
                                        <p:tgtEl>
                                          <p:spTgt spid="80"/>
                                        </p:tgtEl>
                                        <p:attrNameLst>
                                          <p:attrName>ppt_x</p:attrName>
                                        </p:attrNameLst>
                                      </p:cBhvr>
                                      <p:tavLst>
                                        <p:tav tm="0">
                                          <p:val>
                                            <p:strVal val="#ppt_x"/>
                                          </p:val>
                                        </p:tav>
                                        <p:tav tm="100000">
                                          <p:val>
                                            <p:strVal val="#ppt_x"/>
                                          </p:val>
                                        </p:tav>
                                      </p:tavLst>
                                    </p:anim>
                                    <p:anim calcmode="lin" valueType="num">
                                      <p:cBhvr additive="base">
                                        <p:cTn id="112" dur="500" fill="hold"/>
                                        <p:tgtEl>
                                          <p:spTgt spid="8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2"/>
                                        </p:tgtEl>
                                        <p:attrNameLst>
                                          <p:attrName>style.visibility</p:attrName>
                                        </p:attrNameLst>
                                      </p:cBhvr>
                                      <p:to>
                                        <p:strVal val="visible"/>
                                      </p:to>
                                    </p:set>
                                    <p:anim calcmode="lin" valueType="num">
                                      <p:cBhvr additive="base">
                                        <p:cTn id="115" dur="500" fill="hold"/>
                                        <p:tgtEl>
                                          <p:spTgt spid="82"/>
                                        </p:tgtEl>
                                        <p:attrNameLst>
                                          <p:attrName>ppt_x</p:attrName>
                                        </p:attrNameLst>
                                      </p:cBhvr>
                                      <p:tavLst>
                                        <p:tav tm="0">
                                          <p:val>
                                            <p:strVal val="#ppt_x"/>
                                          </p:val>
                                        </p:tav>
                                        <p:tav tm="100000">
                                          <p:val>
                                            <p:strVal val="#ppt_x"/>
                                          </p:val>
                                        </p:tav>
                                      </p:tavLst>
                                    </p:anim>
                                    <p:anim calcmode="lin" valueType="num">
                                      <p:cBhvr additive="base">
                                        <p:cTn id="116" dur="500" fill="hold"/>
                                        <p:tgtEl>
                                          <p:spTgt spid="82"/>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84"/>
                                        </p:tgtEl>
                                        <p:attrNameLst>
                                          <p:attrName>style.visibility</p:attrName>
                                        </p:attrNameLst>
                                      </p:cBhvr>
                                      <p:to>
                                        <p:strVal val="visible"/>
                                      </p:to>
                                    </p:set>
                                    <p:anim calcmode="lin" valueType="num">
                                      <p:cBhvr additive="base">
                                        <p:cTn id="119" dur="500" fill="hold"/>
                                        <p:tgtEl>
                                          <p:spTgt spid="84"/>
                                        </p:tgtEl>
                                        <p:attrNameLst>
                                          <p:attrName>ppt_x</p:attrName>
                                        </p:attrNameLst>
                                      </p:cBhvr>
                                      <p:tavLst>
                                        <p:tav tm="0">
                                          <p:val>
                                            <p:strVal val="#ppt_x"/>
                                          </p:val>
                                        </p:tav>
                                        <p:tav tm="100000">
                                          <p:val>
                                            <p:strVal val="#ppt_x"/>
                                          </p:val>
                                        </p:tav>
                                      </p:tavLst>
                                    </p:anim>
                                    <p:anim calcmode="lin" valueType="num">
                                      <p:cBhvr additive="base">
                                        <p:cTn id="120" dur="500" fill="hold"/>
                                        <p:tgtEl>
                                          <p:spTgt spid="84"/>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86"/>
                                        </p:tgtEl>
                                        <p:attrNameLst>
                                          <p:attrName>style.visibility</p:attrName>
                                        </p:attrNameLst>
                                      </p:cBhvr>
                                      <p:to>
                                        <p:strVal val="visible"/>
                                      </p:to>
                                    </p:set>
                                    <p:anim calcmode="lin" valueType="num">
                                      <p:cBhvr additive="base">
                                        <p:cTn id="123" dur="500" fill="hold"/>
                                        <p:tgtEl>
                                          <p:spTgt spid="86"/>
                                        </p:tgtEl>
                                        <p:attrNameLst>
                                          <p:attrName>ppt_x</p:attrName>
                                        </p:attrNameLst>
                                      </p:cBhvr>
                                      <p:tavLst>
                                        <p:tav tm="0">
                                          <p:val>
                                            <p:strVal val="#ppt_x"/>
                                          </p:val>
                                        </p:tav>
                                        <p:tav tm="100000">
                                          <p:val>
                                            <p:strVal val="#ppt_x"/>
                                          </p:val>
                                        </p:tav>
                                      </p:tavLst>
                                    </p:anim>
                                    <p:anim calcmode="lin" valueType="num">
                                      <p:cBhvr additive="base">
                                        <p:cTn id="124" dur="500" fill="hold"/>
                                        <p:tgtEl>
                                          <p:spTgt spid="86"/>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90"/>
                                        </p:tgtEl>
                                        <p:attrNameLst>
                                          <p:attrName>style.visibility</p:attrName>
                                        </p:attrNameLst>
                                      </p:cBhvr>
                                      <p:to>
                                        <p:strVal val="visible"/>
                                      </p:to>
                                    </p:set>
                                    <p:anim calcmode="lin" valueType="num">
                                      <p:cBhvr additive="base">
                                        <p:cTn id="127" dur="500" fill="hold"/>
                                        <p:tgtEl>
                                          <p:spTgt spid="90"/>
                                        </p:tgtEl>
                                        <p:attrNameLst>
                                          <p:attrName>ppt_x</p:attrName>
                                        </p:attrNameLst>
                                      </p:cBhvr>
                                      <p:tavLst>
                                        <p:tav tm="0">
                                          <p:val>
                                            <p:strVal val="#ppt_x"/>
                                          </p:val>
                                        </p:tav>
                                        <p:tav tm="100000">
                                          <p:val>
                                            <p:strVal val="#ppt_x"/>
                                          </p:val>
                                        </p:tav>
                                      </p:tavLst>
                                    </p:anim>
                                    <p:anim calcmode="lin" valueType="num">
                                      <p:cBhvr additive="base">
                                        <p:cTn id="128" dur="500" fill="hold"/>
                                        <p:tgtEl>
                                          <p:spTgt spid="90"/>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92"/>
                                        </p:tgtEl>
                                        <p:attrNameLst>
                                          <p:attrName>style.visibility</p:attrName>
                                        </p:attrNameLst>
                                      </p:cBhvr>
                                      <p:to>
                                        <p:strVal val="visible"/>
                                      </p:to>
                                    </p:set>
                                    <p:anim calcmode="lin" valueType="num">
                                      <p:cBhvr additive="base">
                                        <p:cTn id="131" dur="500" fill="hold"/>
                                        <p:tgtEl>
                                          <p:spTgt spid="92"/>
                                        </p:tgtEl>
                                        <p:attrNameLst>
                                          <p:attrName>ppt_x</p:attrName>
                                        </p:attrNameLst>
                                      </p:cBhvr>
                                      <p:tavLst>
                                        <p:tav tm="0">
                                          <p:val>
                                            <p:strVal val="#ppt_x"/>
                                          </p:val>
                                        </p:tav>
                                        <p:tav tm="100000">
                                          <p:val>
                                            <p:strVal val="#ppt_x"/>
                                          </p:val>
                                        </p:tav>
                                      </p:tavLst>
                                    </p:anim>
                                    <p:anim calcmode="lin" valueType="num">
                                      <p:cBhvr additive="base">
                                        <p:cTn id="132" dur="500" fill="hold"/>
                                        <p:tgtEl>
                                          <p:spTgt spid="92"/>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94"/>
                                        </p:tgtEl>
                                        <p:attrNameLst>
                                          <p:attrName>style.visibility</p:attrName>
                                        </p:attrNameLst>
                                      </p:cBhvr>
                                      <p:to>
                                        <p:strVal val="visible"/>
                                      </p:to>
                                    </p:set>
                                    <p:anim calcmode="lin" valueType="num">
                                      <p:cBhvr additive="base">
                                        <p:cTn id="135" dur="500" fill="hold"/>
                                        <p:tgtEl>
                                          <p:spTgt spid="94"/>
                                        </p:tgtEl>
                                        <p:attrNameLst>
                                          <p:attrName>ppt_x</p:attrName>
                                        </p:attrNameLst>
                                      </p:cBhvr>
                                      <p:tavLst>
                                        <p:tav tm="0">
                                          <p:val>
                                            <p:strVal val="#ppt_x"/>
                                          </p:val>
                                        </p:tav>
                                        <p:tav tm="100000">
                                          <p:val>
                                            <p:strVal val="#ppt_x"/>
                                          </p:val>
                                        </p:tav>
                                      </p:tavLst>
                                    </p:anim>
                                    <p:anim calcmode="lin" valueType="num">
                                      <p:cBhvr additive="base">
                                        <p:cTn id="136" dur="500" fill="hold"/>
                                        <p:tgtEl>
                                          <p:spTgt spid="94"/>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96"/>
                                        </p:tgtEl>
                                        <p:attrNameLst>
                                          <p:attrName>style.visibility</p:attrName>
                                        </p:attrNameLst>
                                      </p:cBhvr>
                                      <p:to>
                                        <p:strVal val="visible"/>
                                      </p:to>
                                    </p:set>
                                    <p:anim calcmode="lin" valueType="num">
                                      <p:cBhvr additive="base">
                                        <p:cTn id="139" dur="500" fill="hold"/>
                                        <p:tgtEl>
                                          <p:spTgt spid="96"/>
                                        </p:tgtEl>
                                        <p:attrNameLst>
                                          <p:attrName>ppt_x</p:attrName>
                                        </p:attrNameLst>
                                      </p:cBhvr>
                                      <p:tavLst>
                                        <p:tav tm="0">
                                          <p:val>
                                            <p:strVal val="#ppt_x"/>
                                          </p:val>
                                        </p:tav>
                                        <p:tav tm="100000">
                                          <p:val>
                                            <p:strVal val="#ppt_x"/>
                                          </p:val>
                                        </p:tav>
                                      </p:tavLst>
                                    </p:anim>
                                    <p:anim calcmode="lin" valueType="num">
                                      <p:cBhvr additive="base">
                                        <p:cTn id="140" dur="500" fill="hold"/>
                                        <p:tgtEl>
                                          <p:spTgt spid="96"/>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105"/>
                                        </p:tgtEl>
                                        <p:attrNameLst>
                                          <p:attrName>style.visibility</p:attrName>
                                        </p:attrNameLst>
                                      </p:cBhvr>
                                      <p:to>
                                        <p:strVal val="visible"/>
                                      </p:to>
                                    </p:set>
                                    <p:anim calcmode="lin" valueType="num">
                                      <p:cBhvr additive="base">
                                        <p:cTn id="143" dur="500" fill="hold"/>
                                        <p:tgtEl>
                                          <p:spTgt spid="105"/>
                                        </p:tgtEl>
                                        <p:attrNameLst>
                                          <p:attrName>ppt_x</p:attrName>
                                        </p:attrNameLst>
                                      </p:cBhvr>
                                      <p:tavLst>
                                        <p:tav tm="0">
                                          <p:val>
                                            <p:strVal val="#ppt_x"/>
                                          </p:val>
                                        </p:tav>
                                        <p:tav tm="100000">
                                          <p:val>
                                            <p:strVal val="#ppt_x"/>
                                          </p:val>
                                        </p:tav>
                                      </p:tavLst>
                                    </p:anim>
                                    <p:anim calcmode="lin" valueType="num">
                                      <p:cBhvr additive="base">
                                        <p:cTn id="144" dur="500" fill="hold"/>
                                        <p:tgtEl>
                                          <p:spTgt spid="105"/>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108"/>
                                        </p:tgtEl>
                                        <p:attrNameLst>
                                          <p:attrName>style.visibility</p:attrName>
                                        </p:attrNameLst>
                                      </p:cBhvr>
                                      <p:to>
                                        <p:strVal val="visible"/>
                                      </p:to>
                                    </p:set>
                                    <p:anim calcmode="lin" valueType="num">
                                      <p:cBhvr additive="base">
                                        <p:cTn id="147" dur="500" fill="hold"/>
                                        <p:tgtEl>
                                          <p:spTgt spid="108"/>
                                        </p:tgtEl>
                                        <p:attrNameLst>
                                          <p:attrName>ppt_x</p:attrName>
                                        </p:attrNameLst>
                                      </p:cBhvr>
                                      <p:tavLst>
                                        <p:tav tm="0">
                                          <p:val>
                                            <p:strVal val="#ppt_x"/>
                                          </p:val>
                                        </p:tav>
                                        <p:tav tm="100000">
                                          <p:val>
                                            <p:strVal val="#ppt_x"/>
                                          </p:val>
                                        </p:tav>
                                      </p:tavLst>
                                    </p:anim>
                                    <p:anim calcmode="lin" valueType="num">
                                      <p:cBhvr additive="base">
                                        <p:cTn id="148" dur="500" fill="hold"/>
                                        <p:tgtEl>
                                          <p:spTgt spid="108"/>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112"/>
                                        </p:tgtEl>
                                        <p:attrNameLst>
                                          <p:attrName>style.visibility</p:attrName>
                                        </p:attrNameLst>
                                      </p:cBhvr>
                                      <p:to>
                                        <p:strVal val="visible"/>
                                      </p:to>
                                    </p:set>
                                    <p:anim calcmode="lin" valueType="num">
                                      <p:cBhvr additive="base">
                                        <p:cTn id="151" dur="500" fill="hold"/>
                                        <p:tgtEl>
                                          <p:spTgt spid="112"/>
                                        </p:tgtEl>
                                        <p:attrNameLst>
                                          <p:attrName>ppt_x</p:attrName>
                                        </p:attrNameLst>
                                      </p:cBhvr>
                                      <p:tavLst>
                                        <p:tav tm="0">
                                          <p:val>
                                            <p:strVal val="#ppt_x"/>
                                          </p:val>
                                        </p:tav>
                                        <p:tav tm="100000">
                                          <p:val>
                                            <p:strVal val="#ppt_x"/>
                                          </p:val>
                                        </p:tav>
                                      </p:tavLst>
                                    </p:anim>
                                    <p:anim calcmode="lin" valueType="num">
                                      <p:cBhvr additive="base">
                                        <p:cTn id="152" dur="500" fill="hold"/>
                                        <p:tgtEl>
                                          <p:spTgt spid="112"/>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113"/>
                                        </p:tgtEl>
                                        <p:attrNameLst>
                                          <p:attrName>style.visibility</p:attrName>
                                        </p:attrNameLst>
                                      </p:cBhvr>
                                      <p:to>
                                        <p:strVal val="visible"/>
                                      </p:to>
                                    </p:set>
                                    <p:anim calcmode="lin" valueType="num">
                                      <p:cBhvr additive="base">
                                        <p:cTn id="155" dur="500" fill="hold"/>
                                        <p:tgtEl>
                                          <p:spTgt spid="113"/>
                                        </p:tgtEl>
                                        <p:attrNameLst>
                                          <p:attrName>ppt_x</p:attrName>
                                        </p:attrNameLst>
                                      </p:cBhvr>
                                      <p:tavLst>
                                        <p:tav tm="0">
                                          <p:val>
                                            <p:strVal val="#ppt_x"/>
                                          </p:val>
                                        </p:tav>
                                        <p:tav tm="100000">
                                          <p:val>
                                            <p:strVal val="#ppt_x"/>
                                          </p:val>
                                        </p:tav>
                                      </p:tavLst>
                                    </p:anim>
                                    <p:anim calcmode="lin" valueType="num">
                                      <p:cBhvr additive="base">
                                        <p:cTn id="156" dur="500" fill="hold"/>
                                        <p:tgtEl>
                                          <p:spTgt spid="113"/>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116"/>
                                        </p:tgtEl>
                                        <p:attrNameLst>
                                          <p:attrName>style.visibility</p:attrName>
                                        </p:attrNameLst>
                                      </p:cBhvr>
                                      <p:to>
                                        <p:strVal val="visible"/>
                                      </p:to>
                                    </p:set>
                                    <p:anim calcmode="lin" valueType="num">
                                      <p:cBhvr additive="base">
                                        <p:cTn id="159" dur="500" fill="hold"/>
                                        <p:tgtEl>
                                          <p:spTgt spid="116"/>
                                        </p:tgtEl>
                                        <p:attrNameLst>
                                          <p:attrName>ppt_x</p:attrName>
                                        </p:attrNameLst>
                                      </p:cBhvr>
                                      <p:tavLst>
                                        <p:tav tm="0">
                                          <p:val>
                                            <p:strVal val="#ppt_x"/>
                                          </p:val>
                                        </p:tav>
                                        <p:tav tm="100000">
                                          <p:val>
                                            <p:strVal val="#ppt_x"/>
                                          </p:val>
                                        </p:tav>
                                      </p:tavLst>
                                    </p:anim>
                                    <p:anim calcmode="lin" valueType="num">
                                      <p:cBhvr additive="base">
                                        <p:cTn id="160" dur="500" fill="hold"/>
                                        <p:tgtEl>
                                          <p:spTgt spid="116"/>
                                        </p:tgtEl>
                                        <p:attrNameLst>
                                          <p:attrName>ppt_y</p:attrName>
                                        </p:attrNameLst>
                                      </p:cBhvr>
                                      <p:tavLst>
                                        <p:tav tm="0">
                                          <p:val>
                                            <p:strVal val="1+#ppt_h/2"/>
                                          </p:val>
                                        </p:tav>
                                        <p:tav tm="100000">
                                          <p:val>
                                            <p:strVal val="#ppt_y"/>
                                          </p:val>
                                        </p:tav>
                                      </p:tavLst>
                                    </p:anim>
                                  </p:childTnLst>
                                </p:cTn>
                              </p:par>
                              <p:par>
                                <p:cTn id="161" presetID="2" presetClass="entr" presetSubtype="4" fill="hold" nodeType="withEffect">
                                  <p:stCondLst>
                                    <p:cond delay="0"/>
                                  </p:stCondLst>
                                  <p:childTnLst>
                                    <p:set>
                                      <p:cBhvr>
                                        <p:cTn id="162" dur="1" fill="hold">
                                          <p:stCondLst>
                                            <p:cond delay="0"/>
                                          </p:stCondLst>
                                        </p:cTn>
                                        <p:tgtEl>
                                          <p:spTgt spid="159"/>
                                        </p:tgtEl>
                                        <p:attrNameLst>
                                          <p:attrName>style.visibility</p:attrName>
                                        </p:attrNameLst>
                                      </p:cBhvr>
                                      <p:to>
                                        <p:strVal val="visible"/>
                                      </p:to>
                                    </p:set>
                                    <p:anim calcmode="lin" valueType="num">
                                      <p:cBhvr additive="base">
                                        <p:cTn id="163" dur="500" fill="hold"/>
                                        <p:tgtEl>
                                          <p:spTgt spid="159"/>
                                        </p:tgtEl>
                                        <p:attrNameLst>
                                          <p:attrName>ppt_x</p:attrName>
                                        </p:attrNameLst>
                                      </p:cBhvr>
                                      <p:tavLst>
                                        <p:tav tm="0">
                                          <p:val>
                                            <p:strVal val="#ppt_x"/>
                                          </p:val>
                                        </p:tav>
                                        <p:tav tm="100000">
                                          <p:val>
                                            <p:strVal val="#ppt_x"/>
                                          </p:val>
                                        </p:tav>
                                      </p:tavLst>
                                    </p:anim>
                                    <p:anim calcmode="lin" valueType="num">
                                      <p:cBhvr additive="base">
                                        <p:cTn id="164" dur="500" fill="hold"/>
                                        <p:tgtEl>
                                          <p:spTgt spid="159"/>
                                        </p:tgtEl>
                                        <p:attrNameLst>
                                          <p:attrName>ppt_y</p:attrName>
                                        </p:attrNameLst>
                                      </p:cBhvr>
                                      <p:tavLst>
                                        <p:tav tm="0">
                                          <p:val>
                                            <p:strVal val="1+#ppt_h/2"/>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117"/>
                                        </p:tgtEl>
                                        <p:attrNameLst>
                                          <p:attrName>style.visibility</p:attrName>
                                        </p:attrNameLst>
                                      </p:cBhvr>
                                      <p:to>
                                        <p:strVal val="visible"/>
                                      </p:to>
                                    </p:set>
                                    <p:anim calcmode="lin" valueType="num">
                                      <p:cBhvr additive="base">
                                        <p:cTn id="167" dur="500" fill="hold"/>
                                        <p:tgtEl>
                                          <p:spTgt spid="117"/>
                                        </p:tgtEl>
                                        <p:attrNameLst>
                                          <p:attrName>ppt_x</p:attrName>
                                        </p:attrNameLst>
                                      </p:cBhvr>
                                      <p:tavLst>
                                        <p:tav tm="0">
                                          <p:val>
                                            <p:strVal val="#ppt_x"/>
                                          </p:val>
                                        </p:tav>
                                        <p:tav tm="100000">
                                          <p:val>
                                            <p:strVal val="#ppt_x"/>
                                          </p:val>
                                        </p:tav>
                                      </p:tavLst>
                                    </p:anim>
                                    <p:anim calcmode="lin" valueType="num">
                                      <p:cBhvr additive="base">
                                        <p:cTn id="168"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42" presetClass="entr" presetSubtype="0" fill="hold" grpId="0" nodeType="clickEffect">
                                  <p:stCondLst>
                                    <p:cond delay="0"/>
                                  </p:stCondLst>
                                  <p:childTnLst>
                                    <p:set>
                                      <p:cBhvr>
                                        <p:cTn id="172" dur="1" fill="hold">
                                          <p:stCondLst>
                                            <p:cond delay="0"/>
                                          </p:stCondLst>
                                        </p:cTn>
                                        <p:tgtEl>
                                          <p:spTgt spid="118"/>
                                        </p:tgtEl>
                                        <p:attrNameLst>
                                          <p:attrName>style.visibility</p:attrName>
                                        </p:attrNameLst>
                                      </p:cBhvr>
                                      <p:to>
                                        <p:strVal val="visible"/>
                                      </p:to>
                                    </p:set>
                                    <p:animEffect transition="in" filter="fade">
                                      <p:cBhvr>
                                        <p:cTn id="173" dur="1000"/>
                                        <p:tgtEl>
                                          <p:spTgt spid="118"/>
                                        </p:tgtEl>
                                      </p:cBhvr>
                                    </p:animEffect>
                                    <p:anim calcmode="lin" valueType="num">
                                      <p:cBhvr>
                                        <p:cTn id="174" dur="1000" fill="hold"/>
                                        <p:tgtEl>
                                          <p:spTgt spid="118"/>
                                        </p:tgtEl>
                                        <p:attrNameLst>
                                          <p:attrName>ppt_x</p:attrName>
                                        </p:attrNameLst>
                                      </p:cBhvr>
                                      <p:tavLst>
                                        <p:tav tm="0">
                                          <p:val>
                                            <p:strVal val="#ppt_x"/>
                                          </p:val>
                                        </p:tav>
                                        <p:tav tm="100000">
                                          <p:val>
                                            <p:strVal val="#ppt_x"/>
                                          </p:val>
                                        </p:tav>
                                      </p:tavLst>
                                    </p:anim>
                                    <p:anim calcmode="lin" valueType="num">
                                      <p:cBhvr>
                                        <p:cTn id="175" dur="1000" fill="hold"/>
                                        <p:tgtEl>
                                          <p:spTgt spid="118"/>
                                        </p:tgtEl>
                                        <p:attrNameLst>
                                          <p:attrName>ppt_y</p:attrName>
                                        </p:attrNameLst>
                                      </p:cBhvr>
                                      <p:tavLst>
                                        <p:tav tm="0">
                                          <p:val>
                                            <p:strVal val="#ppt_y+.1"/>
                                          </p:val>
                                        </p:tav>
                                        <p:tav tm="100000">
                                          <p:val>
                                            <p:strVal val="#ppt_y"/>
                                          </p:val>
                                        </p:tav>
                                      </p:tavLst>
                                    </p:anim>
                                  </p:childTnLst>
                                </p:cTn>
                              </p:par>
                              <p:par>
                                <p:cTn id="176" presetID="42" presetClass="entr" presetSubtype="0" fill="hold" grpId="0" nodeType="withEffect">
                                  <p:stCondLst>
                                    <p:cond delay="0"/>
                                  </p:stCondLst>
                                  <p:childTnLst>
                                    <p:set>
                                      <p:cBhvr>
                                        <p:cTn id="177" dur="1" fill="hold">
                                          <p:stCondLst>
                                            <p:cond delay="0"/>
                                          </p:stCondLst>
                                        </p:cTn>
                                        <p:tgtEl>
                                          <p:spTgt spid="119"/>
                                        </p:tgtEl>
                                        <p:attrNameLst>
                                          <p:attrName>style.visibility</p:attrName>
                                        </p:attrNameLst>
                                      </p:cBhvr>
                                      <p:to>
                                        <p:strVal val="visible"/>
                                      </p:to>
                                    </p:set>
                                    <p:animEffect transition="in" filter="fade">
                                      <p:cBhvr>
                                        <p:cTn id="178" dur="1000"/>
                                        <p:tgtEl>
                                          <p:spTgt spid="119"/>
                                        </p:tgtEl>
                                      </p:cBhvr>
                                    </p:animEffect>
                                    <p:anim calcmode="lin" valueType="num">
                                      <p:cBhvr>
                                        <p:cTn id="179" dur="1000" fill="hold"/>
                                        <p:tgtEl>
                                          <p:spTgt spid="119"/>
                                        </p:tgtEl>
                                        <p:attrNameLst>
                                          <p:attrName>ppt_x</p:attrName>
                                        </p:attrNameLst>
                                      </p:cBhvr>
                                      <p:tavLst>
                                        <p:tav tm="0">
                                          <p:val>
                                            <p:strVal val="#ppt_x"/>
                                          </p:val>
                                        </p:tav>
                                        <p:tav tm="100000">
                                          <p:val>
                                            <p:strVal val="#ppt_x"/>
                                          </p:val>
                                        </p:tav>
                                      </p:tavLst>
                                    </p:anim>
                                    <p:anim calcmode="lin" valueType="num">
                                      <p:cBhvr>
                                        <p:cTn id="180"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42" presetClass="entr" presetSubtype="0" fill="hold" grpId="0" nodeType="clickEffect">
                                  <p:stCondLst>
                                    <p:cond delay="0"/>
                                  </p:stCondLst>
                                  <p:childTnLst>
                                    <p:set>
                                      <p:cBhvr>
                                        <p:cTn id="184" dur="1" fill="hold">
                                          <p:stCondLst>
                                            <p:cond delay="0"/>
                                          </p:stCondLst>
                                        </p:cTn>
                                        <p:tgtEl>
                                          <p:spTgt spid="125"/>
                                        </p:tgtEl>
                                        <p:attrNameLst>
                                          <p:attrName>style.visibility</p:attrName>
                                        </p:attrNameLst>
                                      </p:cBhvr>
                                      <p:to>
                                        <p:strVal val="visible"/>
                                      </p:to>
                                    </p:set>
                                    <p:animEffect transition="in" filter="fade">
                                      <p:cBhvr>
                                        <p:cTn id="185" dur="1000"/>
                                        <p:tgtEl>
                                          <p:spTgt spid="125"/>
                                        </p:tgtEl>
                                      </p:cBhvr>
                                    </p:animEffect>
                                    <p:anim calcmode="lin" valueType="num">
                                      <p:cBhvr>
                                        <p:cTn id="186" dur="1000" fill="hold"/>
                                        <p:tgtEl>
                                          <p:spTgt spid="125"/>
                                        </p:tgtEl>
                                        <p:attrNameLst>
                                          <p:attrName>ppt_x</p:attrName>
                                        </p:attrNameLst>
                                      </p:cBhvr>
                                      <p:tavLst>
                                        <p:tav tm="0">
                                          <p:val>
                                            <p:strVal val="#ppt_x"/>
                                          </p:val>
                                        </p:tav>
                                        <p:tav tm="100000">
                                          <p:val>
                                            <p:strVal val="#ppt_x"/>
                                          </p:val>
                                        </p:tav>
                                      </p:tavLst>
                                    </p:anim>
                                    <p:anim calcmode="lin" valueType="num">
                                      <p:cBhvr>
                                        <p:cTn id="187" dur="1000" fill="hold"/>
                                        <p:tgtEl>
                                          <p:spTgt spid="125"/>
                                        </p:tgtEl>
                                        <p:attrNameLst>
                                          <p:attrName>ppt_y</p:attrName>
                                        </p:attrNameLst>
                                      </p:cBhvr>
                                      <p:tavLst>
                                        <p:tav tm="0">
                                          <p:val>
                                            <p:strVal val="#ppt_y+.1"/>
                                          </p:val>
                                        </p:tav>
                                        <p:tav tm="100000">
                                          <p:val>
                                            <p:strVal val="#ppt_y"/>
                                          </p:val>
                                        </p:tav>
                                      </p:tavLst>
                                    </p:anim>
                                  </p:childTnLst>
                                </p:cTn>
                              </p:par>
                              <p:par>
                                <p:cTn id="188" presetID="42" presetClass="entr" presetSubtype="0" fill="hold" grpId="0" nodeType="withEffect">
                                  <p:stCondLst>
                                    <p:cond delay="0"/>
                                  </p:stCondLst>
                                  <p:childTnLst>
                                    <p:set>
                                      <p:cBhvr>
                                        <p:cTn id="189" dur="1" fill="hold">
                                          <p:stCondLst>
                                            <p:cond delay="0"/>
                                          </p:stCondLst>
                                        </p:cTn>
                                        <p:tgtEl>
                                          <p:spTgt spid="126"/>
                                        </p:tgtEl>
                                        <p:attrNameLst>
                                          <p:attrName>style.visibility</p:attrName>
                                        </p:attrNameLst>
                                      </p:cBhvr>
                                      <p:to>
                                        <p:strVal val="visible"/>
                                      </p:to>
                                    </p:set>
                                    <p:animEffect transition="in" filter="fade">
                                      <p:cBhvr>
                                        <p:cTn id="190" dur="1000"/>
                                        <p:tgtEl>
                                          <p:spTgt spid="126"/>
                                        </p:tgtEl>
                                      </p:cBhvr>
                                    </p:animEffect>
                                    <p:anim calcmode="lin" valueType="num">
                                      <p:cBhvr>
                                        <p:cTn id="191" dur="1000" fill="hold"/>
                                        <p:tgtEl>
                                          <p:spTgt spid="126"/>
                                        </p:tgtEl>
                                        <p:attrNameLst>
                                          <p:attrName>ppt_x</p:attrName>
                                        </p:attrNameLst>
                                      </p:cBhvr>
                                      <p:tavLst>
                                        <p:tav tm="0">
                                          <p:val>
                                            <p:strVal val="#ppt_x"/>
                                          </p:val>
                                        </p:tav>
                                        <p:tav tm="100000">
                                          <p:val>
                                            <p:strVal val="#ppt_x"/>
                                          </p:val>
                                        </p:tav>
                                      </p:tavLst>
                                    </p:anim>
                                    <p:anim calcmode="lin" valueType="num">
                                      <p:cBhvr>
                                        <p:cTn id="192"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42" presetClass="entr" presetSubtype="0" fill="hold" grpId="0" nodeType="clickEffect">
                                  <p:stCondLst>
                                    <p:cond delay="0"/>
                                  </p:stCondLst>
                                  <p:childTnLst>
                                    <p:set>
                                      <p:cBhvr>
                                        <p:cTn id="196" dur="1" fill="hold">
                                          <p:stCondLst>
                                            <p:cond delay="0"/>
                                          </p:stCondLst>
                                        </p:cTn>
                                        <p:tgtEl>
                                          <p:spTgt spid="127"/>
                                        </p:tgtEl>
                                        <p:attrNameLst>
                                          <p:attrName>style.visibility</p:attrName>
                                        </p:attrNameLst>
                                      </p:cBhvr>
                                      <p:to>
                                        <p:strVal val="visible"/>
                                      </p:to>
                                    </p:set>
                                    <p:animEffect transition="in" filter="fade">
                                      <p:cBhvr>
                                        <p:cTn id="197" dur="1000"/>
                                        <p:tgtEl>
                                          <p:spTgt spid="127"/>
                                        </p:tgtEl>
                                      </p:cBhvr>
                                    </p:animEffect>
                                    <p:anim calcmode="lin" valueType="num">
                                      <p:cBhvr>
                                        <p:cTn id="198" dur="1000" fill="hold"/>
                                        <p:tgtEl>
                                          <p:spTgt spid="127"/>
                                        </p:tgtEl>
                                        <p:attrNameLst>
                                          <p:attrName>ppt_x</p:attrName>
                                        </p:attrNameLst>
                                      </p:cBhvr>
                                      <p:tavLst>
                                        <p:tav tm="0">
                                          <p:val>
                                            <p:strVal val="#ppt_x"/>
                                          </p:val>
                                        </p:tav>
                                        <p:tav tm="100000">
                                          <p:val>
                                            <p:strVal val="#ppt_x"/>
                                          </p:val>
                                        </p:tav>
                                      </p:tavLst>
                                    </p:anim>
                                    <p:anim calcmode="lin" valueType="num">
                                      <p:cBhvr>
                                        <p:cTn id="199" dur="1000" fill="hold"/>
                                        <p:tgtEl>
                                          <p:spTgt spid="127"/>
                                        </p:tgtEl>
                                        <p:attrNameLst>
                                          <p:attrName>ppt_y</p:attrName>
                                        </p:attrNameLst>
                                      </p:cBhvr>
                                      <p:tavLst>
                                        <p:tav tm="0">
                                          <p:val>
                                            <p:strVal val="#ppt_y+.1"/>
                                          </p:val>
                                        </p:tav>
                                        <p:tav tm="100000">
                                          <p:val>
                                            <p:strVal val="#ppt_y"/>
                                          </p:val>
                                        </p:tav>
                                      </p:tavLst>
                                    </p:anim>
                                  </p:childTnLst>
                                </p:cTn>
                              </p:par>
                              <p:par>
                                <p:cTn id="200" presetID="42" presetClass="entr" presetSubtype="0" fill="hold" nodeType="withEffect">
                                  <p:stCondLst>
                                    <p:cond delay="0"/>
                                  </p:stCondLst>
                                  <p:childTnLst>
                                    <p:set>
                                      <p:cBhvr>
                                        <p:cTn id="201" dur="1" fill="hold">
                                          <p:stCondLst>
                                            <p:cond delay="0"/>
                                          </p:stCondLst>
                                        </p:cTn>
                                        <p:tgtEl>
                                          <p:spTgt spid="130"/>
                                        </p:tgtEl>
                                        <p:attrNameLst>
                                          <p:attrName>style.visibility</p:attrName>
                                        </p:attrNameLst>
                                      </p:cBhvr>
                                      <p:to>
                                        <p:strVal val="visible"/>
                                      </p:to>
                                    </p:set>
                                    <p:animEffect transition="in" filter="fade">
                                      <p:cBhvr>
                                        <p:cTn id="202" dur="1000"/>
                                        <p:tgtEl>
                                          <p:spTgt spid="130"/>
                                        </p:tgtEl>
                                      </p:cBhvr>
                                    </p:animEffect>
                                    <p:anim calcmode="lin" valueType="num">
                                      <p:cBhvr>
                                        <p:cTn id="203" dur="1000" fill="hold"/>
                                        <p:tgtEl>
                                          <p:spTgt spid="130"/>
                                        </p:tgtEl>
                                        <p:attrNameLst>
                                          <p:attrName>ppt_x</p:attrName>
                                        </p:attrNameLst>
                                      </p:cBhvr>
                                      <p:tavLst>
                                        <p:tav tm="0">
                                          <p:val>
                                            <p:strVal val="#ppt_x"/>
                                          </p:val>
                                        </p:tav>
                                        <p:tav tm="100000">
                                          <p:val>
                                            <p:strVal val="#ppt_x"/>
                                          </p:val>
                                        </p:tav>
                                      </p:tavLst>
                                    </p:anim>
                                    <p:anim calcmode="lin" valueType="num">
                                      <p:cBhvr>
                                        <p:cTn id="204" dur="1000" fill="hold"/>
                                        <p:tgtEl>
                                          <p:spTgt spid="130"/>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132"/>
                                        </p:tgtEl>
                                        <p:attrNameLst>
                                          <p:attrName>style.visibility</p:attrName>
                                        </p:attrNameLst>
                                      </p:cBhvr>
                                      <p:to>
                                        <p:strVal val="visible"/>
                                      </p:to>
                                    </p:set>
                                    <p:animEffect transition="in" filter="fade">
                                      <p:cBhvr>
                                        <p:cTn id="207" dur="1000"/>
                                        <p:tgtEl>
                                          <p:spTgt spid="132"/>
                                        </p:tgtEl>
                                      </p:cBhvr>
                                    </p:animEffect>
                                    <p:anim calcmode="lin" valueType="num">
                                      <p:cBhvr>
                                        <p:cTn id="208" dur="1000" fill="hold"/>
                                        <p:tgtEl>
                                          <p:spTgt spid="132"/>
                                        </p:tgtEl>
                                        <p:attrNameLst>
                                          <p:attrName>ppt_x</p:attrName>
                                        </p:attrNameLst>
                                      </p:cBhvr>
                                      <p:tavLst>
                                        <p:tav tm="0">
                                          <p:val>
                                            <p:strVal val="#ppt_x"/>
                                          </p:val>
                                        </p:tav>
                                        <p:tav tm="100000">
                                          <p:val>
                                            <p:strVal val="#ppt_x"/>
                                          </p:val>
                                        </p:tav>
                                      </p:tavLst>
                                    </p:anim>
                                    <p:anim calcmode="lin" valueType="num">
                                      <p:cBhvr>
                                        <p:cTn id="209" dur="1000" fill="hold"/>
                                        <p:tgtEl>
                                          <p:spTgt spid="132"/>
                                        </p:tgtEl>
                                        <p:attrNameLst>
                                          <p:attrName>ppt_y</p:attrName>
                                        </p:attrNameLst>
                                      </p:cBhvr>
                                      <p:tavLst>
                                        <p:tav tm="0">
                                          <p:val>
                                            <p:strVal val="#ppt_y+.1"/>
                                          </p:val>
                                        </p:tav>
                                        <p:tav tm="100000">
                                          <p:val>
                                            <p:strVal val="#ppt_y"/>
                                          </p:val>
                                        </p:tav>
                                      </p:tavLst>
                                    </p:anim>
                                  </p:childTnLst>
                                </p:cTn>
                              </p:par>
                              <p:par>
                                <p:cTn id="210" presetID="42" presetClass="entr" presetSubtype="0" fill="hold" nodeType="withEffect">
                                  <p:stCondLst>
                                    <p:cond delay="0"/>
                                  </p:stCondLst>
                                  <p:childTnLst>
                                    <p:set>
                                      <p:cBhvr>
                                        <p:cTn id="211" dur="1" fill="hold">
                                          <p:stCondLst>
                                            <p:cond delay="0"/>
                                          </p:stCondLst>
                                        </p:cTn>
                                        <p:tgtEl>
                                          <p:spTgt spid="134"/>
                                        </p:tgtEl>
                                        <p:attrNameLst>
                                          <p:attrName>style.visibility</p:attrName>
                                        </p:attrNameLst>
                                      </p:cBhvr>
                                      <p:to>
                                        <p:strVal val="visible"/>
                                      </p:to>
                                    </p:set>
                                    <p:animEffect transition="in" filter="fade">
                                      <p:cBhvr>
                                        <p:cTn id="212" dur="1000"/>
                                        <p:tgtEl>
                                          <p:spTgt spid="134"/>
                                        </p:tgtEl>
                                      </p:cBhvr>
                                    </p:animEffect>
                                    <p:anim calcmode="lin" valueType="num">
                                      <p:cBhvr>
                                        <p:cTn id="213" dur="1000" fill="hold"/>
                                        <p:tgtEl>
                                          <p:spTgt spid="134"/>
                                        </p:tgtEl>
                                        <p:attrNameLst>
                                          <p:attrName>ppt_x</p:attrName>
                                        </p:attrNameLst>
                                      </p:cBhvr>
                                      <p:tavLst>
                                        <p:tav tm="0">
                                          <p:val>
                                            <p:strVal val="#ppt_x"/>
                                          </p:val>
                                        </p:tav>
                                        <p:tav tm="100000">
                                          <p:val>
                                            <p:strVal val="#ppt_x"/>
                                          </p:val>
                                        </p:tav>
                                      </p:tavLst>
                                    </p:anim>
                                    <p:anim calcmode="lin" valueType="num">
                                      <p:cBhvr>
                                        <p:cTn id="214" dur="1000" fill="hold"/>
                                        <p:tgtEl>
                                          <p:spTgt spid="134"/>
                                        </p:tgtEl>
                                        <p:attrNameLst>
                                          <p:attrName>ppt_y</p:attrName>
                                        </p:attrNameLst>
                                      </p:cBhvr>
                                      <p:tavLst>
                                        <p:tav tm="0">
                                          <p:val>
                                            <p:strVal val="#ppt_y+.1"/>
                                          </p:val>
                                        </p:tav>
                                        <p:tav tm="100000">
                                          <p:val>
                                            <p:strVal val="#ppt_y"/>
                                          </p:val>
                                        </p:tav>
                                      </p:tavLst>
                                    </p:anim>
                                  </p:childTnLst>
                                </p:cTn>
                              </p:par>
                              <p:par>
                                <p:cTn id="215" presetID="42" presetClass="entr" presetSubtype="0" fill="hold" nodeType="withEffect">
                                  <p:stCondLst>
                                    <p:cond delay="0"/>
                                  </p:stCondLst>
                                  <p:childTnLst>
                                    <p:set>
                                      <p:cBhvr>
                                        <p:cTn id="216" dur="1" fill="hold">
                                          <p:stCondLst>
                                            <p:cond delay="0"/>
                                          </p:stCondLst>
                                        </p:cTn>
                                        <p:tgtEl>
                                          <p:spTgt spid="136"/>
                                        </p:tgtEl>
                                        <p:attrNameLst>
                                          <p:attrName>style.visibility</p:attrName>
                                        </p:attrNameLst>
                                      </p:cBhvr>
                                      <p:to>
                                        <p:strVal val="visible"/>
                                      </p:to>
                                    </p:set>
                                    <p:animEffect transition="in" filter="fade">
                                      <p:cBhvr>
                                        <p:cTn id="217" dur="1000"/>
                                        <p:tgtEl>
                                          <p:spTgt spid="136"/>
                                        </p:tgtEl>
                                      </p:cBhvr>
                                    </p:animEffect>
                                    <p:anim calcmode="lin" valueType="num">
                                      <p:cBhvr>
                                        <p:cTn id="218" dur="1000" fill="hold"/>
                                        <p:tgtEl>
                                          <p:spTgt spid="136"/>
                                        </p:tgtEl>
                                        <p:attrNameLst>
                                          <p:attrName>ppt_x</p:attrName>
                                        </p:attrNameLst>
                                      </p:cBhvr>
                                      <p:tavLst>
                                        <p:tav tm="0">
                                          <p:val>
                                            <p:strVal val="#ppt_x"/>
                                          </p:val>
                                        </p:tav>
                                        <p:tav tm="100000">
                                          <p:val>
                                            <p:strVal val="#ppt_x"/>
                                          </p:val>
                                        </p:tav>
                                      </p:tavLst>
                                    </p:anim>
                                    <p:anim calcmode="lin" valueType="num">
                                      <p:cBhvr>
                                        <p:cTn id="219" dur="1000" fill="hold"/>
                                        <p:tgtEl>
                                          <p:spTgt spid="136"/>
                                        </p:tgtEl>
                                        <p:attrNameLst>
                                          <p:attrName>ppt_y</p:attrName>
                                        </p:attrNameLst>
                                      </p:cBhvr>
                                      <p:tavLst>
                                        <p:tav tm="0">
                                          <p:val>
                                            <p:strVal val="#ppt_y+.1"/>
                                          </p:val>
                                        </p:tav>
                                        <p:tav tm="100000">
                                          <p:val>
                                            <p:strVal val="#ppt_y"/>
                                          </p:val>
                                        </p:tav>
                                      </p:tavLst>
                                    </p:anim>
                                  </p:childTnLst>
                                </p:cTn>
                              </p:par>
                              <p:par>
                                <p:cTn id="220" presetID="42" presetClass="entr" presetSubtype="0" fill="hold" nodeType="withEffect">
                                  <p:stCondLst>
                                    <p:cond delay="0"/>
                                  </p:stCondLst>
                                  <p:childTnLst>
                                    <p:set>
                                      <p:cBhvr>
                                        <p:cTn id="221" dur="1" fill="hold">
                                          <p:stCondLst>
                                            <p:cond delay="0"/>
                                          </p:stCondLst>
                                        </p:cTn>
                                        <p:tgtEl>
                                          <p:spTgt spid="138"/>
                                        </p:tgtEl>
                                        <p:attrNameLst>
                                          <p:attrName>style.visibility</p:attrName>
                                        </p:attrNameLst>
                                      </p:cBhvr>
                                      <p:to>
                                        <p:strVal val="visible"/>
                                      </p:to>
                                    </p:set>
                                    <p:animEffect transition="in" filter="fade">
                                      <p:cBhvr>
                                        <p:cTn id="222" dur="1000"/>
                                        <p:tgtEl>
                                          <p:spTgt spid="138"/>
                                        </p:tgtEl>
                                      </p:cBhvr>
                                    </p:animEffect>
                                    <p:anim calcmode="lin" valueType="num">
                                      <p:cBhvr>
                                        <p:cTn id="223" dur="1000" fill="hold"/>
                                        <p:tgtEl>
                                          <p:spTgt spid="138"/>
                                        </p:tgtEl>
                                        <p:attrNameLst>
                                          <p:attrName>ppt_x</p:attrName>
                                        </p:attrNameLst>
                                      </p:cBhvr>
                                      <p:tavLst>
                                        <p:tav tm="0">
                                          <p:val>
                                            <p:strVal val="#ppt_x"/>
                                          </p:val>
                                        </p:tav>
                                        <p:tav tm="100000">
                                          <p:val>
                                            <p:strVal val="#ppt_x"/>
                                          </p:val>
                                        </p:tav>
                                      </p:tavLst>
                                    </p:anim>
                                    <p:anim calcmode="lin" valueType="num">
                                      <p:cBhvr>
                                        <p:cTn id="224" dur="1000" fill="hold"/>
                                        <p:tgtEl>
                                          <p:spTgt spid="138"/>
                                        </p:tgtEl>
                                        <p:attrNameLst>
                                          <p:attrName>ppt_y</p:attrName>
                                        </p:attrNameLst>
                                      </p:cBhvr>
                                      <p:tavLst>
                                        <p:tav tm="0">
                                          <p:val>
                                            <p:strVal val="#ppt_y+.1"/>
                                          </p:val>
                                        </p:tav>
                                        <p:tav tm="100000">
                                          <p:val>
                                            <p:strVal val="#ppt_y"/>
                                          </p:val>
                                        </p:tav>
                                      </p:tavLst>
                                    </p:anim>
                                  </p:childTnLst>
                                </p:cTn>
                              </p:par>
                              <p:par>
                                <p:cTn id="225" presetID="42" presetClass="entr" presetSubtype="0" fill="hold" nodeType="withEffect">
                                  <p:stCondLst>
                                    <p:cond delay="0"/>
                                  </p:stCondLst>
                                  <p:childTnLst>
                                    <p:set>
                                      <p:cBhvr>
                                        <p:cTn id="226" dur="1" fill="hold">
                                          <p:stCondLst>
                                            <p:cond delay="0"/>
                                          </p:stCondLst>
                                        </p:cTn>
                                        <p:tgtEl>
                                          <p:spTgt spid="140"/>
                                        </p:tgtEl>
                                        <p:attrNameLst>
                                          <p:attrName>style.visibility</p:attrName>
                                        </p:attrNameLst>
                                      </p:cBhvr>
                                      <p:to>
                                        <p:strVal val="visible"/>
                                      </p:to>
                                    </p:set>
                                    <p:animEffect transition="in" filter="fade">
                                      <p:cBhvr>
                                        <p:cTn id="227" dur="1000"/>
                                        <p:tgtEl>
                                          <p:spTgt spid="140"/>
                                        </p:tgtEl>
                                      </p:cBhvr>
                                    </p:animEffect>
                                    <p:anim calcmode="lin" valueType="num">
                                      <p:cBhvr>
                                        <p:cTn id="228" dur="1000" fill="hold"/>
                                        <p:tgtEl>
                                          <p:spTgt spid="140"/>
                                        </p:tgtEl>
                                        <p:attrNameLst>
                                          <p:attrName>ppt_x</p:attrName>
                                        </p:attrNameLst>
                                      </p:cBhvr>
                                      <p:tavLst>
                                        <p:tav tm="0">
                                          <p:val>
                                            <p:strVal val="#ppt_x"/>
                                          </p:val>
                                        </p:tav>
                                        <p:tav tm="100000">
                                          <p:val>
                                            <p:strVal val="#ppt_x"/>
                                          </p:val>
                                        </p:tav>
                                      </p:tavLst>
                                    </p:anim>
                                    <p:anim calcmode="lin" valueType="num">
                                      <p:cBhvr>
                                        <p:cTn id="229" dur="1000" fill="hold"/>
                                        <p:tgtEl>
                                          <p:spTgt spid="140"/>
                                        </p:tgtEl>
                                        <p:attrNameLst>
                                          <p:attrName>ppt_y</p:attrName>
                                        </p:attrNameLst>
                                      </p:cBhvr>
                                      <p:tavLst>
                                        <p:tav tm="0">
                                          <p:val>
                                            <p:strVal val="#ppt_y+.1"/>
                                          </p:val>
                                        </p:tav>
                                        <p:tav tm="100000">
                                          <p:val>
                                            <p:strVal val="#ppt_y"/>
                                          </p:val>
                                        </p:tav>
                                      </p:tavLst>
                                    </p:anim>
                                  </p:childTnLst>
                                </p:cTn>
                              </p:par>
                              <p:par>
                                <p:cTn id="230" presetID="42" presetClass="entr" presetSubtype="0" fill="hold" nodeType="withEffect">
                                  <p:stCondLst>
                                    <p:cond delay="0"/>
                                  </p:stCondLst>
                                  <p:childTnLst>
                                    <p:set>
                                      <p:cBhvr>
                                        <p:cTn id="231" dur="1" fill="hold">
                                          <p:stCondLst>
                                            <p:cond delay="0"/>
                                          </p:stCondLst>
                                        </p:cTn>
                                        <p:tgtEl>
                                          <p:spTgt spid="146"/>
                                        </p:tgtEl>
                                        <p:attrNameLst>
                                          <p:attrName>style.visibility</p:attrName>
                                        </p:attrNameLst>
                                      </p:cBhvr>
                                      <p:to>
                                        <p:strVal val="visible"/>
                                      </p:to>
                                    </p:set>
                                    <p:animEffect transition="in" filter="fade">
                                      <p:cBhvr>
                                        <p:cTn id="232" dur="1000"/>
                                        <p:tgtEl>
                                          <p:spTgt spid="146"/>
                                        </p:tgtEl>
                                      </p:cBhvr>
                                    </p:animEffect>
                                    <p:anim calcmode="lin" valueType="num">
                                      <p:cBhvr>
                                        <p:cTn id="233" dur="1000" fill="hold"/>
                                        <p:tgtEl>
                                          <p:spTgt spid="146"/>
                                        </p:tgtEl>
                                        <p:attrNameLst>
                                          <p:attrName>ppt_x</p:attrName>
                                        </p:attrNameLst>
                                      </p:cBhvr>
                                      <p:tavLst>
                                        <p:tav tm="0">
                                          <p:val>
                                            <p:strVal val="#ppt_x"/>
                                          </p:val>
                                        </p:tav>
                                        <p:tav tm="100000">
                                          <p:val>
                                            <p:strVal val="#ppt_x"/>
                                          </p:val>
                                        </p:tav>
                                      </p:tavLst>
                                    </p:anim>
                                    <p:anim calcmode="lin" valueType="num">
                                      <p:cBhvr>
                                        <p:cTn id="234" dur="1000" fill="hold"/>
                                        <p:tgtEl>
                                          <p:spTgt spid="146"/>
                                        </p:tgtEl>
                                        <p:attrNameLst>
                                          <p:attrName>ppt_y</p:attrName>
                                        </p:attrNameLst>
                                      </p:cBhvr>
                                      <p:tavLst>
                                        <p:tav tm="0">
                                          <p:val>
                                            <p:strVal val="#ppt_y+.1"/>
                                          </p:val>
                                        </p:tav>
                                        <p:tav tm="100000">
                                          <p:val>
                                            <p:strVal val="#ppt_y"/>
                                          </p:val>
                                        </p:tav>
                                      </p:tavLst>
                                    </p:anim>
                                  </p:childTnLst>
                                </p:cTn>
                              </p:par>
                              <p:par>
                                <p:cTn id="235" presetID="42" presetClass="entr" presetSubtype="0" fill="hold" nodeType="withEffect">
                                  <p:stCondLst>
                                    <p:cond delay="0"/>
                                  </p:stCondLst>
                                  <p:childTnLst>
                                    <p:set>
                                      <p:cBhvr>
                                        <p:cTn id="236" dur="1" fill="hold">
                                          <p:stCondLst>
                                            <p:cond delay="0"/>
                                          </p:stCondLst>
                                        </p:cTn>
                                        <p:tgtEl>
                                          <p:spTgt spid="148"/>
                                        </p:tgtEl>
                                        <p:attrNameLst>
                                          <p:attrName>style.visibility</p:attrName>
                                        </p:attrNameLst>
                                      </p:cBhvr>
                                      <p:to>
                                        <p:strVal val="visible"/>
                                      </p:to>
                                    </p:set>
                                    <p:animEffect transition="in" filter="fade">
                                      <p:cBhvr>
                                        <p:cTn id="237" dur="1000"/>
                                        <p:tgtEl>
                                          <p:spTgt spid="148"/>
                                        </p:tgtEl>
                                      </p:cBhvr>
                                    </p:animEffect>
                                    <p:anim calcmode="lin" valueType="num">
                                      <p:cBhvr>
                                        <p:cTn id="238" dur="1000" fill="hold"/>
                                        <p:tgtEl>
                                          <p:spTgt spid="148"/>
                                        </p:tgtEl>
                                        <p:attrNameLst>
                                          <p:attrName>ppt_x</p:attrName>
                                        </p:attrNameLst>
                                      </p:cBhvr>
                                      <p:tavLst>
                                        <p:tav tm="0">
                                          <p:val>
                                            <p:strVal val="#ppt_x"/>
                                          </p:val>
                                        </p:tav>
                                        <p:tav tm="100000">
                                          <p:val>
                                            <p:strVal val="#ppt_x"/>
                                          </p:val>
                                        </p:tav>
                                      </p:tavLst>
                                    </p:anim>
                                    <p:anim calcmode="lin" valueType="num">
                                      <p:cBhvr>
                                        <p:cTn id="239" dur="1000" fill="hold"/>
                                        <p:tgtEl>
                                          <p:spTgt spid="148"/>
                                        </p:tgtEl>
                                        <p:attrNameLst>
                                          <p:attrName>ppt_y</p:attrName>
                                        </p:attrNameLst>
                                      </p:cBhvr>
                                      <p:tavLst>
                                        <p:tav tm="0">
                                          <p:val>
                                            <p:strVal val="#ppt_y+.1"/>
                                          </p:val>
                                        </p:tav>
                                        <p:tav tm="100000">
                                          <p:val>
                                            <p:strVal val="#ppt_y"/>
                                          </p:val>
                                        </p:tav>
                                      </p:tavLst>
                                    </p:anim>
                                  </p:childTnLst>
                                </p:cTn>
                              </p:par>
                              <p:par>
                                <p:cTn id="240" presetID="42" presetClass="entr" presetSubtype="0" fill="hold" nodeType="withEffect">
                                  <p:stCondLst>
                                    <p:cond delay="0"/>
                                  </p:stCondLst>
                                  <p:childTnLst>
                                    <p:set>
                                      <p:cBhvr>
                                        <p:cTn id="241" dur="1" fill="hold">
                                          <p:stCondLst>
                                            <p:cond delay="0"/>
                                          </p:stCondLst>
                                        </p:cTn>
                                        <p:tgtEl>
                                          <p:spTgt spid="150"/>
                                        </p:tgtEl>
                                        <p:attrNameLst>
                                          <p:attrName>style.visibility</p:attrName>
                                        </p:attrNameLst>
                                      </p:cBhvr>
                                      <p:to>
                                        <p:strVal val="visible"/>
                                      </p:to>
                                    </p:set>
                                    <p:animEffect transition="in" filter="fade">
                                      <p:cBhvr>
                                        <p:cTn id="242" dur="1000"/>
                                        <p:tgtEl>
                                          <p:spTgt spid="150"/>
                                        </p:tgtEl>
                                      </p:cBhvr>
                                    </p:animEffect>
                                    <p:anim calcmode="lin" valueType="num">
                                      <p:cBhvr>
                                        <p:cTn id="243" dur="1000" fill="hold"/>
                                        <p:tgtEl>
                                          <p:spTgt spid="150"/>
                                        </p:tgtEl>
                                        <p:attrNameLst>
                                          <p:attrName>ppt_x</p:attrName>
                                        </p:attrNameLst>
                                      </p:cBhvr>
                                      <p:tavLst>
                                        <p:tav tm="0">
                                          <p:val>
                                            <p:strVal val="#ppt_x"/>
                                          </p:val>
                                        </p:tav>
                                        <p:tav tm="100000">
                                          <p:val>
                                            <p:strVal val="#ppt_x"/>
                                          </p:val>
                                        </p:tav>
                                      </p:tavLst>
                                    </p:anim>
                                    <p:anim calcmode="lin" valueType="num">
                                      <p:cBhvr>
                                        <p:cTn id="244" dur="1000" fill="hold"/>
                                        <p:tgtEl>
                                          <p:spTgt spid="150"/>
                                        </p:tgtEl>
                                        <p:attrNameLst>
                                          <p:attrName>ppt_y</p:attrName>
                                        </p:attrNameLst>
                                      </p:cBhvr>
                                      <p:tavLst>
                                        <p:tav tm="0">
                                          <p:val>
                                            <p:strVal val="#ppt_y+.1"/>
                                          </p:val>
                                        </p:tav>
                                        <p:tav tm="100000">
                                          <p:val>
                                            <p:strVal val="#ppt_y"/>
                                          </p:val>
                                        </p:tav>
                                      </p:tavLst>
                                    </p:anim>
                                  </p:childTnLst>
                                </p:cTn>
                              </p:par>
                              <p:par>
                                <p:cTn id="245" presetID="42" presetClass="entr" presetSubtype="0" fill="hold" nodeType="withEffect">
                                  <p:stCondLst>
                                    <p:cond delay="0"/>
                                  </p:stCondLst>
                                  <p:childTnLst>
                                    <p:set>
                                      <p:cBhvr>
                                        <p:cTn id="246" dur="1" fill="hold">
                                          <p:stCondLst>
                                            <p:cond delay="0"/>
                                          </p:stCondLst>
                                        </p:cTn>
                                        <p:tgtEl>
                                          <p:spTgt spid="152"/>
                                        </p:tgtEl>
                                        <p:attrNameLst>
                                          <p:attrName>style.visibility</p:attrName>
                                        </p:attrNameLst>
                                      </p:cBhvr>
                                      <p:to>
                                        <p:strVal val="visible"/>
                                      </p:to>
                                    </p:set>
                                    <p:animEffect transition="in" filter="fade">
                                      <p:cBhvr>
                                        <p:cTn id="247" dur="1000"/>
                                        <p:tgtEl>
                                          <p:spTgt spid="152"/>
                                        </p:tgtEl>
                                      </p:cBhvr>
                                    </p:animEffect>
                                    <p:anim calcmode="lin" valueType="num">
                                      <p:cBhvr>
                                        <p:cTn id="248" dur="1000" fill="hold"/>
                                        <p:tgtEl>
                                          <p:spTgt spid="152"/>
                                        </p:tgtEl>
                                        <p:attrNameLst>
                                          <p:attrName>ppt_x</p:attrName>
                                        </p:attrNameLst>
                                      </p:cBhvr>
                                      <p:tavLst>
                                        <p:tav tm="0">
                                          <p:val>
                                            <p:strVal val="#ppt_x"/>
                                          </p:val>
                                        </p:tav>
                                        <p:tav tm="100000">
                                          <p:val>
                                            <p:strVal val="#ppt_x"/>
                                          </p:val>
                                        </p:tav>
                                      </p:tavLst>
                                    </p:anim>
                                    <p:anim calcmode="lin" valueType="num">
                                      <p:cBhvr>
                                        <p:cTn id="249" dur="1000" fill="hold"/>
                                        <p:tgtEl>
                                          <p:spTgt spid="152"/>
                                        </p:tgtEl>
                                        <p:attrNameLst>
                                          <p:attrName>ppt_y</p:attrName>
                                        </p:attrNameLst>
                                      </p:cBhvr>
                                      <p:tavLst>
                                        <p:tav tm="0">
                                          <p:val>
                                            <p:strVal val="#ppt_y+.1"/>
                                          </p:val>
                                        </p:tav>
                                        <p:tav tm="100000">
                                          <p:val>
                                            <p:strVal val="#ppt_y"/>
                                          </p:val>
                                        </p:tav>
                                      </p:tavLst>
                                    </p:anim>
                                  </p:childTnLst>
                                </p:cTn>
                              </p:par>
                              <p:par>
                                <p:cTn id="250" presetID="42" presetClass="entr" presetSubtype="0" fill="hold" nodeType="withEffect">
                                  <p:stCondLst>
                                    <p:cond delay="0"/>
                                  </p:stCondLst>
                                  <p:childTnLst>
                                    <p:set>
                                      <p:cBhvr>
                                        <p:cTn id="251" dur="1" fill="hold">
                                          <p:stCondLst>
                                            <p:cond delay="0"/>
                                          </p:stCondLst>
                                        </p:cTn>
                                        <p:tgtEl>
                                          <p:spTgt spid="154"/>
                                        </p:tgtEl>
                                        <p:attrNameLst>
                                          <p:attrName>style.visibility</p:attrName>
                                        </p:attrNameLst>
                                      </p:cBhvr>
                                      <p:to>
                                        <p:strVal val="visible"/>
                                      </p:to>
                                    </p:set>
                                    <p:animEffect transition="in" filter="fade">
                                      <p:cBhvr>
                                        <p:cTn id="252" dur="1000"/>
                                        <p:tgtEl>
                                          <p:spTgt spid="154"/>
                                        </p:tgtEl>
                                      </p:cBhvr>
                                    </p:animEffect>
                                    <p:anim calcmode="lin" valueType="num">
                                      <p:cBhvr>
                                        <p:cTn id="253" dur="1000" fill="hold"/>
                                        <p:tgtEl>
                                          <p:spTgt spid="154"/>
                                        </p:tgtEl>
                                        <p:attrNameLst>
                                          <p:attrName>ppt_x</p:attrName>
                                        </p:attrNameLst>
                                      </p:cBhvr>
                                      <p:tavLst>
                                        <p:tav tm="0">
                                          <p:val>
                                            <p:strVal val="#ppt_x"/>
                                          </p:val>
                                        </p:tav>
                                        <p:tav tm="100000">
                                          <p:val>
                                            <p:strVal val="#ppt_x"/>
                                          </p:val>
                                        </p:tav>
                                      </p:tavLst>
                                    </p:anim>
                                    <p:anim calcmode="lin" valueType="num">
                                      <p:cBhvr>
                                        <p:cTn id="254" dur="1000" fill="hold"/>
                                        <p:tgtEl>
                                          <p:spTgt spid="154"/>
                                        </p:tgtEl>
                                        <p:attrNameLst>
                                          <p:attrName>ppt_y</p:attrName>
                                        </p:attrNameLst>
                                      </p:cBhvr>
                                      <p:tavLst>
                                        <p:tav tm="0">
                                          <p:val>
                                            <p:strVal val="#ppt_y+.1"/>
                                          </p:val>
                                        </p:tav>
                                        <p:tav tm="100000">
                                          <p:val>
                                            <p:strVal val="#ppt_y"/>
                                          </p:val>
                                        </p:tav>
                                      </p:tavLst>
                                    </p:anim>
                                  </p:childTnLst>
                                </p:cTn>
                              </p:par>
                            </p:childTnLst>
                          </p:cTn>
                        </p:par>
                      </p:childTnLst>
                    </p:cTn>
                  </p:par>
                  <p:par>
                    <p:cTn id="255" fill="hold">
                      <p:stCondLst>
                        <p:cond delay="indefinite"/>
                      </p:stCondLst>
                      <p:childTnLst>
                        <p:par>
                          <p:cTn id="256" fill="hold">
                            <p:stCondLst>
                              <p:cond delay="0"/>
                            </p:stCondLst>
                            <p:childTnLst>
                              <p:par>
                                <p:cTn id="257" presetID="42" presetClass="entr" presetSubtype="0" fill="hold" grpId="0" nodeType="clickEffect">
                                  <p:stCondLst>
                                    <p:cond delay="0"/>
                                  </p:stCondLst>
                                  <p:childTnLst>
                                    <p:set>
                                      <p:cBhvr>
                                        <p:cTn id="258" dur="1" fill="hold">
                                          <p:stCondLst>
                                            <p:cond delay="0"/>
                                          </p:stCondLst>
                                        </p:cTn>
                                        <p:tgtEl>
                                          <p:spTgt spid="128"/>
                                        </p:tgtEl>
                                        <p:attrNameLst>
                                          <p:attrName>style.visibility</p:attrName>
                                        </p:attrNameLst>
                                      </p:cBhvr>
                                      <p:to>
                                        <p:strVal val="visible"/>
                                      </p:to>
                                    </p:set>
                                    <p:animEffect transition="in" filter="fade">
                                      <p:cBhvr>
                                        <p:cTn id="259" dur="1000"/>
                                        <p:tgtEl>
                                          <p:spTgt spid="128"/>
                                        </p:tgtEl>
                                      </p:cBhvr>
                                    </p:animEffect>
                                    <p:anim calcmode="lin" valueType="num">
                                      <p:cBhvr>
                                        <p:cTn id="260" dur="1000" fill="hold"/>
                                        <p:tgtEl>
                                          <p:spTgt spid="128"/>
                                        </p:tgtEl>
                                        <p:attrNameLst>
                                          <p:attrName>ppt_x</p:attrName>
                                        </p:attrNameLst>
                                      </p:cBhvr>
                                      <p:tavLst>
                                        <p:tav tm="0">
                                          <p:val>
                                            <p:strVal val="#ppt_x"/>
                                          </p:val>
                                        </p:tav>
                                        <p:tav tm="100000">
                                          <p:val>
                                            <p:strVal val="#ppt_x"/>
                                          </p:val>
                                        </p:tav>
                                      </p:tavLst>
                                    </p:anim>
                                    <p:anim calcmode="lin" valueType="num">
                                      <p:cBhvr>
                                        <p:cTn id="261" dur="1000" fill="hold"/>
                                        <p:tgtEl>
                                          <p:spTgt spid="128"/>
                                        </p:tgtEl>
                                        <p:attrNameLst>
                                          <p:attrName>ppt_y</p:attrName>
                                        </p:attrNameLst>
                                      </p:cBhvr>
                                      <p:tavLst>
                                        <p:tav tm="0">
                                          <p:val>
                                            <p:strVal val="#ppt_y+.1"/>
                                          </p:val>
                                        </p:tav>
                                        <p:tav tm="100000">
                                          <p:val>
                                            <p:strVal val="#ppt_y"/>
                                          </p:val>
                                        </p:tav>
                                      </p:tavLst>
                                    </p:anim>
                                  </p:childTnLst>
                                </p:cTn>
                              </p:par>
                              <p:par>
                                <p:cTn id="262" presetID="42" presetClass="entr" presetSubtype="0" fill="hold" grpId="0" nodeType="withEffect">
                                  <p:stCondLst>
                                    <p:cond delay="0"/>
                                  </p:stCondLst>
                                  <p:childTnLst>
                                    <p:set>
                                      <p:cBhvr>
                                        <p:cTn id="263" dur="1" fill="hold">
                                          <p:stCondLst>
                                            <p:cond delay="0"/>
                                          </p:stCondLst>
                                        </p:cTn>
                                        <p:tgtEl>
                                          <p:spTgt spid="155"/>
                                        </p:tgtEl>
                                        <p:attrNameLst>
                                          <p:attrName>style.visibility</p:attrName>
                                        </p:attrNameLst>
                                      </p:cBhvr>
                                      <p:to>
                                        <p:strVal val="visible"/>
                                      </p:to>
                                    </p:set>
                                    <p:animEffect transition="in" filter="fade">
                                      <p:cBhvr>
                                        <p:cTn id="264" dur="1000"/>
                                        <p:tgtEl>
                                          <p:spTgt spid="155"/>
                                        </p:tgtEl>
                                      </p:cBhvr>
                                    </p:animEffect>
                                    <p:anim calcmode="lin" valueType="num">
                                      <p:cBhvr>
                                        <p:cTn id="265" dur="1000" fill="hold"/>
                                        <p:tgtEl>
                                          <p:spTgt spid="155"/>
                                        </p:tgtEl>
                                        <p:attrNameLst>
                                          <p:attrName>ppt_x</p:attrName>
                                        </p:attrNameLst>
                                      </p:cBhvr>
                                      <p:tavLst>
                                        <p:tav tm="0">
                                          <p:val>
                                            <p:strVal val="#ppt_x"/>
                                          </p:val>
                                        </p:tav>
                                        <p:tav tm="100000">
                                          <p:val>
                                            <p:strVal val="#ppt_x"/>
                                          </p:val>
                                        </p:tav>
                                      </p:tavLst>
                                    </p:anim>
                                    <p:anim calcmode="lin" valueType="num">
                                      <p:cBhvr>
                                        <p:cTn id="266" dur="1000" fill="hold"/>
                                        <p:tgtEl>
                                          <p:spTgt spid="1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3" grpId="0"/>
      <p:bldP spid="74" grpId="0"/>
      <p:bldP spid="76" grpId="0"/>
      <p:bldP spid="78" grpId="0"/>
      <p:bldP spid="111" grpId="0"/>
      <p:bldP spid="117" grpId="0"/>
      <p:bldP spid="118" grpId="0"/>
      <p:bldP spid="119" grpId="0"/>
      <p:bldP spid="125" grpId="0"/>
      <p:bldP spid="126" grpId="0"/>
      <p:bldP spid="127" grpId="0"/>
      <p:bldP spid="128" grpId="0"/>
      <p:bldP spid="15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文本占位符 4">
            <a:extLst>
              <a:ext uri="{FF2B5EF4-FFF2-40B4-BE49-F238E27FC236}">
                <a16:creationId xmlns="" xmlns:a16="http://schemas.microsoft.com/office/drawing/2014/main" id="{A0833436-89C8-4688-AD88-E4D5358E6506}"/>
              </a:ext>
            </a:extLst>
          </p:cNvPr>
          <p:cNvSpPr>
            <a:spLocks noGrp="1"/>
          </p:cNvSpPr>
          <p:nvPr>
            <p:ph type="body" sz="quarter" idx="10"/>
          </p:nvPr>
        </p:nvSpPr>
        <p:spPr>
          <a:xfrm>
            <a:off x="1151467" y="217337"/>
            <a:ext cx="6246153" cy="457048"/>
          </a:xfrm>
        </p:spPr>
        <p:txBody>
          <a:bodyPr/>
          <a:lstStyle/>
          <a:p>
            <a:r>
              <a:rPr lang="zh-CN" altLang="en-US" dirty="0"/>
              <a:t>内部排序</a:t>
            </a:r>
            <a:endParaRPr lang="en-US" altLang="zh-CN" dirty="0"/>
          </a:p>
        </p:txBody>
      </p:sp>
      <p:sp>
        <p:nvSpPr>
          <p:cNvPr id="6" name="内容占位符 5">
            <a:extLst>
              <a:ext uri="{FF2B5EF4-FFF2-40B4-BE49-F238E27FC236}">
                <a16:creationId xmlns="" xmlns:a16="http://schemas.microsoft.com/office/drawing/2014/main" id="{94BFE1AD-1AA0-4A96-B64B-2E93A0C9842D}"/>
              </a:ext>
            </a:extLst>
          </p:cNvPr>
          <p:cNvSpPr>
            <a:spLocks noGrp="1"/>
          </p:cNvSpPr>
          <p:nvPr>
            <p:ph sz="quarter" idx="11"/>
          </p:nvPr>
        </p:nvSpPr>
        <p:spPr>
          <a:xfrm>
            <a:off x="899592" y="699542"/>
            <a:ext cx="7776864" cy="1800200"/>
          </a:xfrm>
        </p:spPr>
        <p:txBody>
          <a:bodyPr/>
          <a:lstStyle/>
          <a:p>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大量实际应用中，需要对收集到的各种数据进行处理，而排序就是这些处理过程中的一种常用操作，其主要目的是为了便于查找操作的执行。在日常生活中，通过排序来提高查找性能的例子很多。例如</a:t>
            </a:r>
            <a:r>
              <a:rPr lang="zh-CN" altLang="en-US" sz="1800" dirty="0">
                <a:latin typeface="隶书" panose="02010509060101010101" pitchFamily="49" charset="-122"/>
                <a:ea typeface="隶书" panose="02010509060101010101" pitchFamily="49" charset="-122"/>
              </a:rPr>
              <a:t>下</a:t>
            </a:r>
            <a:r>
              <a:rPr lang="zh-CN" altLang="zh-CN" sz="1800" dirty="0">
                <a:latin typeface="隶书" panose="02010509060101010101" pitchFamily="49" charset="-122"/>
                <a:ea typeface="隶书" panose="02010509060101010101" pitchFamily="49" charset="-122"/>
              </a:rPr>
              <a:t>表所示，为便于查询车次信息，将高铁的车次按照出发时间进行排序。</a:t>
            </a:r>
          </a:p>
        </p:txBody>
      </p:sp>
      <p:pic>
        <p:nvPicPr>
          <p:cNvPr id="2" name="图片 1"/>
          <p:cNvPicPr>
            <a:picLocks noChangeAspect="1"/>
          </p:cNvPicPr>
          <p:nvPr/>
        </p:nvPicPr>
        <p:blipFill>
          <a:blip r:embed="rId3"/>
          <a:stretch>
            <a:fillRect/>
          </a:stretch>
        </p:blipFill>
        <p:spPr>
          <a:xfrm>
            <a:off x="1619672" y="2643758"/>
            <a:ext cx="5967552" cy="1520838"/>
          </a:xfrm>
          <a:prstGeom prst="rect">
            <a:avLst/>
          </a:prstGeom>
        </p:spPr>
      </p:pic>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算法分析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51520" y="1064124"/>
                <a:ext cx="8640960" cy="3507876"/>
              </a:xfrm>
            </p:spPr>
            <p:txBody>
              <a:bodyPr/>
              <a:lstStyle/>
              <a:p>
                <a:pPr>
                  <a:lnSpc>
                    <a:spcPts val="2600"/>
                  </a:lnSpc>
                  <a:spcBef>
                    <a:spcPts val="0"/>
                  </a:spcBef>
                </a:pPr>
                <a:r>
                  <a:rPr lang="zh-CN" altLang="zh-CN" sz="1800" dirty="0">
                    <a:solidFill>
                      <a:srgbClr val="002060"/>
                    </a:solidFill>
                    <a:latin typeface="隶书" panose="02010509060101010101" pitchFamily="49" charset="-122"/>
                    <a:ea typeface="隶书" panose="02010509060101010101" pitchFamily="49" charset="-122"/>
                  </a:rPr>
                  <a:t>希尔排序的分析是一个复杂问题，因为它的时间复杂度是所取增量序列的函数，其涉及到一些数学难题，一般认为其平均时间复杂度为</a:t>
                </a:r>
                <a14:m>
                  <m:oMath xmlns:m="http://schemas.openxmlformats.org/officeDocument/2006/math">
                    <m:r>
                      <m:rPr>
                        <m:sty m:val="p"/>
                      </m:rPr>
                      <a:rPr lang="en-US" altLang="zh-CN" sz="1800">
                        <a:solidFill>
                          <a:srgbClr val="002060"/>
                        </a:solidFill>
                        <a:latin typeface="Cambria Math" panose="02040503050406030204" pitchFamily="18" charset="0"/>
                      </a:rPr>
                      <m:t>O</m:t>
                    </m:r>
                    <m:r>
                      <a:rPr lang="en-US" altLang="zh-CN" sz="1800">
                        <a:solidFill>
                          <a:srgbClr val="002060"/>
                        </a:solidFill>
                        <a:latin typeface="Cambria Math" panose="02040503050406030204" pitchFamily="18" charset="0"/>
                      </a:rPr>
                      <m:t>(</m:t>
                    </m:r>
                    <m:sSup>
                      <m:sSupPr>
                        <m:ctrlPr>
                          <a:rPr lang="zh-CN" altLang="zh-CN" sz="1800" i="1">
                            <a:solidFill>
                              <a:srgbClr val="002060"/>
                            </a:solidFill>
                            <a:latin typeface="Cambria Math" panose="02040503050406030204" pitchFamily="18" charset="0"/>
                          </a:rPr>
                        </m:ctrlPr>
                      </m:sSupPr>
                      <m:e>
                        <m:r>
                          <a:rPr lang="en-US" altLang="zh-CN" sz="1800" i="1">
                            <a:solidFill>
                              <a:srgbClr val="002060"/>
                            </a:solidFill>
                            <a:latin typeface="Cambria Math" panose="02040503050406030204" pitchFamily="18" charset="0"/>
                          </a:rPr>
                          <m:t>𝑛</m:t>
                        </m:r>
                      </m:e>
                      <m:sup>
                        <m:r>
                          <a:rPr lang="en-US" altLang="zh-CN" sz="1800" i="1">
                            <a:solidFill>
                              <a:srgbClr val="002060"/>
                            </a:solidFill>
                            <a:latin typeface="Cambria Math" panose="02040503050406030204" pitchFamily="18" charset="0"/>
                          </a:rPr>
                          <m:t>1.3</m:t>
                        </m:r>
                      </m:sup>
                    </m:sSup>
                    <m:r>
                      <a:rPr lang="en-US" altLang="zh-CN" sz="1800" i="1">
                        <a:solidFill>
                          <a:srgbClr val="002060"/>
                        </a:solidFill>
                        <a:latin typeface="Cambria Math" panose="02040503050406030204" pitchFamily="18" charset="0"/>
                      </a:rPr>
                      <m:t>)</m:t>
                    </m:r>
                  </m:oMath>
                </a14:m>
                <a:r>
                  <a:rPr lang="zh-CN" altLang="zh-CN" sz="1800" dirty="0">
                    <a:solidFill>
                      <a:srgbClr val="002060"/>
                    </a:solidFill>
                    <a:latin typeface="隶书" panose="02010509060101010101" pitchFamily="49" charset="-122"/>
                    <a:ea typeface="隶书" panose="02010509060101010101" pitchFamily="49" charset="-122"/>
                  </a:rPr>
                  <a:t>。</a:t>
                </a:r>
              </a:p>
              <a:p>
                <a:pPr>
                  <a:lnSpc>
                    <a:spcPts val="2600"/>
                  </a:lnSpc>
                  <a:spcBef>
                    <a:spcPts val="0"/>
                  </a:spcBef>
                </a:pPr>
                <a:r>
                  <a:rPr lang="zh-CN" altLang="zh-CN" sz="1800" dirty="0">
                    <a:solidFill>
                      <a:srgbClr val="C00000"/>
                    </a:solidFill>
                    <a:latin typeface="隶书" panose="02010509060101010101" pitchFamily="49" charset="-122"/>
                    <a:ea typeface="隶书" panose="02010509060101010101" pitchFamily="49" charset="-122"/>
                  </a:rPr>
                  <a:t>空间复杂度：希尔排序算法只使用</a:t>
                </a:r>
                <a:r>
                  <a:rPr lang="en-US" altLang="zh-CN" sz="1800" dirty="0" err="1">
                    <a:solidFill>
                      <a:srgbClr val="C00000"/>
                    </a:solidFill>
                    <a:latin typeface="隶书" panose="02010509060101010101" pitchFamily="49" charset="-122"/>
                    <a:ea typeface="隶书" panose="02010509060101010101" pitchFamily="49" charset="-122"/>
                  </a:rPr>
                  <a:t>i</a:t>
                </a:r>
                <a:r>
                  <a:rPr lang="zh-CN" altLang="zh-CN" sz="1800" dirty="0">
                    <a:solidFill>
                      <a:srgbClr val="C00000"/>
                    </a:solidFill>
                    <a:latin typeface="隶书" panose="02010509060101010101" pitchFamily="49" charset="-122"/>
                    <a:ea typeface="隶书" panose="02010509060101010101" pitchFamily="49" charset="-122"/>
                  </a:rPr>
                  <a:t>和</a:t>
                </a:r>
                <a:r>
                  <a:rPr lang="en-US" altLang="zh-CN" sz="1800" dirty="0">
                    <a:solidFill>
                      <a:srgbClr val="C00000"/>
                    </a:solidFill>
                    <a:latin typeface="隶书" panose="02010509060101010101" pitchFamily="49" charset="-122"/>
                    <a:ea typeface="隶书" panose="02010509060101010101" pitchFamily="49" charset="-122"/>
                  </a:rPr>
                  <a:t>j</a:t>
                </a:r>
                <a:r>
                  <a:rPr lang="zh-CN" altLang="zh-CN" sz="1800" dirty="0">
                    <a:solidFill>
                      <a:srgbClr val="C00000"/>
                    </a:solidFill>
                    <a:latin typeface="隶书" panose="02010509060101010101" pitchFamily="49" charset="-122"/>
                    <a:ea typeface="隶书" panose="02010509060101010101" pitchFamily="49" charset="-122"/>
                  </a:rPr>
                  <a:t>两个辅助变量，与问题规模无关，所以希尔排序的空间复杂度为</a:t>
                </a:r>
                <a14:m>
                  <m:oMath xmlns:m="http://schemas.openxmlformats.org/officeDocument/2006/math">
                    <m:r>
                      <a:rPr lang="en-US" altLang="zh-CN" sz="1800" i="1">
                        <a:solidFill>
                          <a:srgbClr val="C00000"/>
                        </a:solidFill>
                        <a:latin typeface="Cambria Math" panose="02040503050406030204" pitchFamily="18" charset="0"/>
                      </a:rPr>
                      <m:t>𝑂</m:t>
                    </m:r>
                    <m:r>
                      <a:rPr lang="en-US" altLang="zh-CN" sz="1800" i="1">
                        <a:solidFill>
                          <a:srgbClr val="C00000"/>
                        </a:solidFill>
                        <a:latin typeface="Cambria Math" panose="02040503050406030204" pitchFamily="18" charset="0"/>
                      </a:rPr>
                      <m:t>(1)</m:t>
                    </m:r>
                  </m:oMath>
                </a14:m>
                <a:r>
                  <a:rPr lang="zh-CN" altLang="zh-CN" sz="1800" dirty="0">
                    <a:solidFill>
                      <a:srgbClr val="C00000"/>
                    </a:solidFill>
                    <a:latin typeface="隶书" panose="02010509060101010101" pitchFamily="49" charset="-122"/>
                    <a:ea typeface="隶书" panose="02010509060101010101" pitchFamily="49" charset="-122"/>
                  </a:rPr>
                  <a:t>。</a:t>
                </a:r>
              </a:p>
              <a:p>
                <a:pPr>
                  <a:lnSpc>
                    <a:spcPts val="2600"/>
                  </a:lnSpc>
                  <a:spcBef>
                    <a:spcPts val="0"/>
                  </a:spcBef>
                </a:pPr>
                <a:r>
                  <a:rPr lang="zh-CN" altLang="zh-CN" sz="1800" dirty="0">
                    <a:solidFill>
                      <a:srgbClr val="7030A0"/>
                    </a:solidFill>
                    <a:latin typeface="隶书" panose="02010509060101010101" pitchFamily="49" charset="-122"/>
                    <a:ea typeface="隶书" panose="02010509060101010101" pitchFamily="49" charset="-122"/>
                  </a:rPr>
                  <a:t>稳定性：希尔排序是一种不稳定的排序方法。例如，数据元素序列</a:t>
                </a:r>
                <a14:m>
                  <m:oMath xmlns:m="http://schemas.openxmlformats.org/officeDocument/2006/math">
                    <m:r>
                      <a:rPr lang="en-US" altLang="zh-CN" sz="1800">
                        <a:solidFill>
                          <a:srgbClr val="7030A0"/>
                        </a:solidFill>
                        <a:latin typeface="Cambria Math" panose="02040503050406030204" pitchFamily="18" charset="0"/>
                      </a:rPr>
                      <m:t>{30,3,10,8,16,20,</m:t>
                    </m:r>
                  </m:oMath>
                </a14:m>
                <a:r>
                  <a:rPr lang="en-US" altLang="zh-CN" sz="1800" u="sng" dirty="0">
                    <a:solidFill>
                      <a:srgbClr val="7030A0"/>
                    </a:solidFill>
                    <a:latin typeface="隶书" panose="02010509060101010101" pitchFamily="49" charset="-122"/>
                    <a:ea typeface="隶书" panose="02010509060101010101" pitchFamily="49" charset="-122"/>
                  </a:rPr>
                  <a:t>3</a:t>
                </a:r>
                <a14:m>
                  <m:oMath xmlns:m="http://schemas.openxmlformats.org/officeDocument/2006/math">
                    <m:r>
                      <a:rPr lang="en-US" altLang="zh-CN" sz="1800">
                        <a:solidFill>
                          <a:srgbClr val="7030A0"/>
                        </a:solidFill>
                        <a:latin typeface="Cambria Math" panose="02040503050406030204" pitchFamily="18" charset="0"/>
                      </a:rPr>
                      <m:t>,5,40}</m:t>
                    </m:r>
                  </m:oMath>
                </a14:m>
                <a:r>
                  <a:rPr lang="zh-CN" altLang="zh-CN" sz="1800" dirty="0">
                    <a:solidFill>
                      <a:srgbClr val="7030A0"/>
                    </a:solidFill>
                    <a:latin typeface="隶书" panose="02010509060101010101" pitchFamily="49" charset="-122"/>
                    <a:ea typeface="隶书" panose="02010509060101010101" pitchFamily="49" charset="-122"/>
                  </a:rPr>
                  <a:t>，取增量序列为</a:t>
                </a:r>
                <a:r>
                  <a:rPr lang="en-US" altLang="zh-CN" sz="1800" dirty="0">
                    <a:solidFill>
                      <a:srgbClr val="7030A0"/>
                    </a:solidFill>
                    <a:latin typeface="隶书" panose="02010509060101010101" pitchFamily="49" charset="-122"/>
                    <a:ea typeface="隶书" panose="02010509060101010101" pitchFamily="49" charset="-122"/>
                  </a:rPr>
                  <a:t>3</a:t>
                </a:r>
                <a:r>
                  <a:rPr lang="zh-CN" altLang="zh-CN" sz="1800" dirty="0">
                    <a:solidFill>
                      <a:srgbClr val="7030A0"/>
                    </a:solidFill>
                    <a:latin typeface="隶书" panose="02010509060101010101" pitchFamily="49" charset="-122"/>
                    <a:ea typeface="隶书" panose="02010509060101010101" pitchFamily="49" charset="-122"/>
                  </a:rPr>
                  <a:t>，</a:t>
                </a:r>
                <a:r>
                  <a:rPr lang="en-US" altLang="zh-CN" sz="1800" dirty="0">
                    <a:solidFill>
                      <a:srgbClr val="7030A0"/>
                    </a:solidFill>
                    <a:latin typeface="隶书" panose="02010509060101010101" pitchFamily="49" charset="-122"/>
                    <a:ea typeface="隶书" panose="02010509060101010101" pitchFamily="49" charset="-122"/>
                  </a:rPr>
                  <a:t>2</a:t>
                </a:r>
                <a:r>
                  <a:rPr lang="zh-CN" altLang="zh-CN" sz="1800" dirty="0">
                    <a:solidFill>
                      <a:srgbClr val="7030A0"/>
                    </a:solidFill>
                    <a:latin typeface="隶书" panose="02010509060101010101" pitchFamily="49" charset="-122"/>
                    <a:ea typeface="隶书" panose="02010509060101010101" pitchFamily="49" charset="-122"/>
                  </a:rPr>
                  <a:t>，</a:t>
                </a:r>
                <a:r>
                  <a:rPr lang="en-US" altLang="zh-CN" sz="1800" dirty="0">
                    <a:solidFill>
                      <a:srgbClr val="7030A0"/>
                    </a:solidFill>
                    <a:latin typeface="隶书" panose="02010509060101010101" pitchFamily="49" charset="-122"/>
                    <a:ea typeface="隶书" panose="02010509060101010101" pitchFamily="49" charset="-122"/>
                  </a:rPr>
                  <a:t>1</a:t>
                </a:r>
                <a:r>
                  <a:rPr lang="zh-CN" altLang="zh-CN" sz="1800" dirty="0">
                    <a:solidFill>
                      <a:srgbClr val="7030A0"/>
                    </a:solidFill>
                    <a:latin typeface="隶书" panose="02010509060101010101" pitchFamily="49" charset="-122"/>
                    <a:ea typeface="隶书" panose="02010509060101010101" pitchFamily="49" charset="-122"/>
                  </a:rPr>
                  <a:t>，经希尔排序的结果为</a:t>
                </a:r>
                <a14:m>
                  <m:oMath xmlns:m="http://schemas.openxmlformats.org/officeDocument/2006/math">
                    <m:r>
                      <a:rPr lang="en-US" altLang="zh-CN" sz="1800">
                        <a:solidFill>
                          <a:srgbClr val="7030A0"/>
                        </a:solidFill>
                        <a:latin typeface="Cambria Math" panose="02040503050406030204" pitchFamily="18" charset="0"/>
                      </a:rPr>
                      <m:t>{</m:t>
                    </m:r>
                  </m:oMath>
                </a14:m>
                <a:r>
                  <a:rPr lang="en-US" altLang="zh-CN" sz="1800" u="sng" dirty="0">
                    <a:solidFill>
                      <a:srgbClr val="7030A0"/>
                    </a:solidFill>
                    <a:latin typeface="隶书" panose="02010509060101010101" pitchFamily="49" charset="-122"/>
                    <a:ea typeface="隶书" panose="02010509060101010101" pitchFamily="49" charset="-122"/>
                  </a:rPr>
                  <a:t>3</a:t>
                </a:r>
                <a14:m>
                  <m:oMath xmlns:m="http://schemas.openxmlformats.org/officeDocument/2006/math">
                    <m:r>
                      <a:rPr lang="en-US" altLang="zh-CN" sz="1800">
                        <a:solidFill>
                          <a:srgbClr val="7030A0"/>
                        </a:solidFill>
                        <a:latin typeface="Cambria Math" panose="02040503050406030204" pitchFamily="18" charset="0"/>
                      </a:rPr>
                      <m:t>,3,5,8,10,16,20,30,40}</m:t>
                    </m:r>
                  </m:oMath>
                </a14:m>
                <a:r>
                  <a:rPr lang="zh-CN" altLang="zh-CN" sz="1800" dirty="0">
                    <a:solidFill>
                      <a:srgbClr val="7030A0"/>
                    </a:solidFill>
                    <a:latin typeface="隶书" panose="02010509060101010101" pitchFamily="49" charset="-122"/>
                    <a:ea typeface="隶书" panose="02010509060101010101" pitchFamily="49" charset="-122"/>
                  </a:rPr>
                  <a:t>，显然</a:t>
                </a:r>
                <a:r>
                  <a:rPr lang="en-US" altLang="zh-CN" sz="1800" dirty="0">
                    <a:solidFill>
                      <a:srgbClr val="7030A0"/>
                    </a:solidFill>
                    <a:latin typeface="隶书" panose="02010509060101010101" pitchFamily="49" charset="-122"/>
                    <a:ea typeface="隶书" panose="02010509060101010101" pitchFamily="49" charset="-122"/>
                  </a:rPr>
                  <a:t>3</a:t>
                </a:r>
                <a:r>
                  <a:rPr lang="zh-CN" altLang="zh-CN" sz="1800" dirty="0">
                    <a:solidFill>
                      <a:srgbClr val="7030A0"/>
                    </a:solidFill>
                    <a:latin typeface="隶书" panose="02010509060101010101" pitchFamily="49" charset="-122"/>
                    <a:ea typeface="隶书" panose="02010509060101010101" pitchFamily="49" charset="-122"/>
                  </a:rPr>
                  <a:t>和</a:t>
                </a:r>
                <a:r>
                  <a:rPr lang="en-US" altLang="zh-CN" sz="1800" u="sng" dirty="0">
                    <a:solidFill>
                      <a:srgbClr val="7030A0"/>
                    </a:solidFill>
                    <a:latin typeface="隶书" panose="02010509060101010101" pitchFamily="49" charset="-122"/>
                    <a:ea typeface="隶书" panose="02010509060101010101" pitchFamily="49" charset="-122"/>
                  </a:rPr>
                  <a:t>3</a:t>
                </a:r>
                <a:r>
                  <a:rPr lang="zh-CN" altLang="zh-CN" sz="1800" dirty="0">
                    <a:solidFill>
                      <a:srgbClr val="7030A0"/>
                    </a:solidFill>
                    <a:latin typeface="隶书" panose="02010509060101010101" pitchFamily="49" charset="-122"/>
                    <a:ea typeface="隶书" panose="02010509060101010101" pitchFamily="49" charset="-122"/>
                  </a:rPr>
                  <a:t>排序前后的相对位置发生了改变。</a:t>
                </a:r>
              </a:p>
              <a:p>
                <a:pPr>
                  <a:lnSpc>
                    <a:spcPts val="26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51520" y="1064124"/>
                <a:ext cx="8640960" cy="3507876"/>
              </a:xfrm>
              <a:blipFill rotWithShape="0">
                <a:blip r:embed="rId2"/>
                <a:stretch>
                  <a:fillRect l="-705" t="-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194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4479200" cy="800930"/>
          </a:xfrm>
        </p:spPr>
        <p:txBody>
          <a:bodyPr/>
          <a:lstStyle/>
          <a:p>
            <a:r>
              <a:rPr lang="zh-CN" altLang="en-US" dirty="0"/>
              <a:t>交换排序</a:t>
            </a:r>
          </a:p>
        </p:txBody>
      </p:sp>
      <p:sp>
        <p:nvSpPr>
          <p:cNvPr id="5" name="文本占位符 4"/>
          <p:cNvSpPr>
            <a:spLocks noGrp="1"/>
          </p:cNvSpPr>
          <p:nvPr>
            <p:ph type="body" sz="quarter" idx="11"/>
          </p:nvPr>
        </p:nvSpPr>
        <p:spPr/>
        <p:txBody>
          <a:bodyPr/>
          <a:lstStyle/>
          <a:p>
            <a:r>
              <a:rPr lang="en-US" altLang="zh-CN" dirty="0"/>
              <a:t>03</a:t>
            </a:r>
            <a:endParaRPr lang="zh-CN" altLang="en-US" dirty="0"/>
          </a:p>
        </p:txBody>
      </p:sp>
      <p:sp>
        <p:nvSpPr>
          <p:cNvPr id="2" name="矩形 1"/>
          <p:cNvSpPr/>
          <p:nvPr/>
        </p:nvSpPr>
        <p:spPr>
          <a:xfrm>
            <a:off x="107504" y="4371950"/>
            <a:ext cx="3528392" cy="6480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1687086"/>
      </p:ext>
    </p:extLst>
  </p:cSld>
  <p:clrMapOvr>
    <a:masterClrMapping/>
  </p:clrMapOvr>
  <p:transition>
    <p:cover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交换排序</a:t>
            </a:r>
          </a:p>
        </p:txBody>
      </p:sp>
      <p:sp>
        <p:nvSpPr>
          <p:cNvPr id="3" name="内容占位符 2"/>
          <p:cNvSpPr>
            <a:spLocks noGrp="1"/>
          </p:cNvSpPr>
          <p:nvPr>
            <p:ph sz="quarter" idx="11"/>
          </p:nvPr>
        </p:nvSpPr>
        <p:spPr>
          <a:xfrm>
            <a:off x="251520" y="1064124"/>
            <a:ext cx="8712967" cy="3507876"/>
          </a:xfrm>
        </p:spPr>
        <p:txBody>
          <a:bodyPr/>
          <a:lstStyle/>
          <a:p>
            <a:pPr algn="just"/>
            <a:r>
              <a:rPr lang="zh-CN" altLang="en-US" sz="1800" dirty="0">
                <a:latin typeface="隶书" panose="02010509060101010101" pitchFamily="49" charset="-122"/>
                <a:ea typeface="隶书" panose="02010509060101010101" pitchFamily="49" charset="-122"/>
              </a:rPr>
              <a:t>    交换排序是一类借助比较和交换来进行排序的方法</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其基本思想是两两比较待排序数据 元素的关键字</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发现两个数据元素的次序相反时就进行交换</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直到元素有序为止。 交换排序主要有</a:t>
            </a:r>
            <a:r>
              <a:rPr lang="zh-CN" altLang="en-US" sz="1800" dirty="0">
                <a:solidFill>
                  <a:srgbClr val="FF0000"/>
                </a:solidFill>
                <a:latin typeface="隶书" panose="02010509060101010101" pitchFamily="49" charset="-122"/>
                <a:ea typeface="隶书" panose="02010509060101010101" pitchFamily="49" charset="-122"/>
              </a:rPr>
              <a:t>冒泡排序</a:t>
            </a:r>
            <a:r>
              <a:rPr lang="zh-CN" altLang="en-US" sz="1800" dirty="0">
                <a:latin typeface="隶书" panose="02010509060101010101" pitchFamily="49" charset="-122"/>
                <a:ea typeface="隶书" panose="02010509060101010101" pitchFamily="49" charset="-122"/>
              </a:rPr>
              <a:t>和</a:t>
            </a:r>
            <a:r>
              <a:rPr lang="zh-CN" altLang="en-US" sz="1800" dirty="0">
                <a:solidFill>
                  <a:srgbClr val="FF0000"/>
                </a:solidFill>
                <a:latin typeface="隶书" panose="02010509060101010101" pitchFamily="49" charset="-122"/>
                <a:ea typeface="隶书" panose="02010509060101010101" pitchFamily="49" charset="-122"/>
              </a:rPr>
              <a:t>快速排序</a:t>
            </a:r>
            <a:r>
              <a:rPr lang="zh-CN" altLang="en-US" sz="1800" dirty="0">
                <a:latin typeface="隶书" panose="02010509060101010101" pitchFamily="49" charset="-122"/>
                <a:ea typeface="隶书" panose="02010509060101010101" pitchFamily="49" charset="-122"/>
              </a:rPr>
              <a:t>。</a:t>
            </a:r>
          </a:p>
        </p:txBody>
      </p:sp>
    </p:spTree>
    <p:extLst>
      <p:ext uri="{BB962C8B-B14F-4D97-AF65-F5344CB8AC3E}">
        <p14:creationId xmlns:p14="http://schemas.microsoft.com/office/powerpoint/2010/main" val="1217994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冒泡排序</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323528" y="1064124"/>
                <a:ext cx="8712968" cy="3507876"/>
              </a:xfrm>
            </p:spPr>
            <p:txBody>
              <a:bodyPr/>
              <a:lstStyle/>
              <a:p>
                <a:r>
                  <a:rPr lang="zh-CN" altLang="zh-CN" sz="1800" dirty="0">
                    <a:latin typeface="隶书" panose="02010509060101010101" pitchFamily="49" charset="-122"/>
                    <a:ea typeface="隶书" panose="02010509060101010101" pitchFamily="49" charset="-122"/>
                  </a:rPr>
                  <a:t>冒泡排序又称为起泡排序。其基本思想</a:t>
                </a:r>
                <a:r>
                  <a:rPr lang="zh-CN" altLang="en-US" sz="1800" dirty="0">
                    <a:latin typeface="隶书" panose="02010509060101010101" pitchFamily="49" charset="-122"/>
                    <a:ea typeface="隶书" panose="02010509060101010101" pitchFamily="49" charset="-122"/>
                  </a:rPr>
                  <a:t>为</a:t>
                </a:r>
                <a:r>
                  <a:rPr lang="zh-CN" altLang="zh-CN" sz="1800" dirty="0">
                    <a:latin typeface="隶书" panose="02010509060101010101" pitchFamily="49" charset="-122"/>
                    <a:ea typeface="隶书" panose="02010509060101010101" pitchFamily="49" charset="-122"/>
                  </a:rPr>
                  <a:t>：</a:t>
                </a:r>
              </a:p>
              <a:p>
                <a:pPr algn="just"/>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对于</a:t>
                </a:r>
                <a14:m>
                  <m:oMath xmlns:m="http://schemas.openxmlformats.org/officeDocument/2006/math">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个待排数据元素</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[1..</m:t>
                    </m:r>
                    <m:r>
                      <m:rPr>
                        <m:sty m:val="p"/>
                      </m:rPr>
                      <a:rPr lang="en-US" altLang="zh-CN" sz="1800">
                        <a:latin typeface="Cambria Math" panose="02040503050406030204" pitchFamily="18" charset="0"/>
                      </a:rPr>
                      <m:t>n</m:t>
                    </m:r>
                    <m:r>
                      <a:rPr lang="en-US" altLang="zh-CN" sz="1800">
                        <a:latin typeface="Cambria Math" panose="02040503050406030204" pitchFamily="18" charset="0"/>
                      </a:rPr>
                      <m:t>]</m:t>
                    </m:r>
                    <m:r>
                      <a:rPr lang="zh-CN" altLang="en-US" sz="1800" i="1">
                        <a:latin typeface="Cambria Math" panose="02040503050406030204" pitchFamily="18" charset="0"/>
                      </a:rPr>
                      <m:t>，</m:t>
                    </m:r>
                    <m:r>
                      <m:rPr>
                        <m:sty m:val="p"/>
                      </m:rPr>
                      <a:rPr lang="en-US" altLang="zh-CN" sz="1800">
                        <a:latin typeface="Cambria Math" panose="02040503050406030204" pitchFamily="18" charset="0"/>
                      </a:rPr>
                      <m:t>r</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和</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[2]</m:t>
                    </m:r>
                  </m:oMath>
                </a14:m>
                <a:r>
                  <a:rPr lang="zh-CN" altLang="zh-CN" sz="1800" dirty="0">
                    <a:latin typeface="隶书" panose="02010509060101010101" pitchFamily="49" charset="-122"/>
                    <a:ea typeface="隶书" panose="02010509060101010101" pitchFamily="49" charset="-122"/>
                  </a:rPr>
                  <a:t>比较，大者放在</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[2]</m:t>
                    </m:r>
                  </m:oMath>
                </a14:m>
                <a:r>
                  <a:rPr lang="zh-CN" altLang="zh-CN" sz="1800" dirty="0">
                    <a:latin typeface="隶书" panose="02010509060101010101" pitchFamily="49" charset="-122"/>
                    <a:ea typeface="隶书" panose="02010509060101010101" pitchFamily="49" charset="-122"/>
                  </a:rPr>
                  <a:t>中，</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[2]</m:t>
                    </m:r>
                  </m:oMath>
                </a14:m>
                <a:r>
                  <a:rPr lang="zh-CN" altLang="zh-CN" sz="1800" dirty="0">
                    <a:latin typeface="隶书" panose="02010509060101010101" pitchFamily="49" charset="-122"/>
                    <a:ea typeface="隶书" panose="02010509060101010101" pitchFamily="49" charset="-122"/>
                  </a:rPr>
                  <a:t>和</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[3]</m:t>
                    </m:r>
                  </m:oMath>
                </a14:m>
                <a:r>
                  <a:rPr lang="zh-CN" altLang="zh-CN" sz="1800" dirty="0">
                    <a:latin typeface="隶书" panose="02010509060101010101" pitchFamily="49" charset="-122"/>
                    <a:ea typeface="隶书" panose="02010509060101010101" pitchFamily="49" charset="-122"/>
                  </a:rPr>
                  <a:t>比较，大者放在</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[3]</m:t>
                    </m:r>
                  </m:oMath>
                </a14:m>
                <a:r>
                  <a:rPr lang="zh-CN" altLang="zh-CN" sz="1800" dirty="0">
                    <a:latin typeface="隶书" panose="02010509060101010101" pitchFamily="49" charset="-122"/>
                    <a:ea typeface="隶书" panose="02010509060101010101" pitchFamily="49" charset="-122"/>
                  </a:rPr>
                  <a:t>中，依次类推，</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m:t>
                    </m:r>
                    <m:r>
                      <m:rPr>
                        <m:sty m:val="p"/>
                      </m:rPr>
                      <a:rPr lang="en-US" altLang="zh-CN" sz="1800">
                        <a:latin typeface="Cambria Math" panose="02040503050406030204" pitchFamily="18" charset="0"/>
                      </a:rPr>
                      <m:t>n</m:t>
                    </m:r>
                    <m:r>
                      <a:rPr lang="en-US" altLang="zh-CN" sz="1800" i="1">
                        <a:latin typeface="Cambria Math" panose="02040503050406030204" pitchFamily="18" charset="0"/>
                      </a:rPr>
                      <m:t>−</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和</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m:t>
                    </m:r>
                    <m:r>
                      <m:rPr>
                        <m:sty m:val="p"/>
                      </m:rPr>
                      <a:rPr lang="en-US" altLang="zh-CN" sz="1800">
                        <a:latin typeface="Cambria Math" panose="02040503050406030204" pitchFamily="18" charset="0"/>
                      </a:rPr>
                      <m:t>n</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比较，大者放在</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m:t>
                    </m:r>
                    <m:r>
                      <m:rPr>
                        <m:sty m:val="p"/>
                      </m:rPr>
                      <a:rPr lang="en-US" altLang="zh-CN" sz="1800">
                        <a:latin typeface="Cambria Math" panose="02040503050406030204" pitchFamily="18" charset="0"/>
                      </a:rPr>
                      <m:t>n</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中，这样经过一趟比较</a:t>
                </a:r>
                <a14:m>
                  <m:oMath xmlns:m="http://schemas.openxmlformats.org/officeDocument/2006/math">
                    <m:r>
                      <m:rPr>
                        <m:sty m:val="p"/>
                      </m:rPr>
                      <a:rPr lang="en-US" altLang="zh-CN" sz="1800">
                        <a:latin typeface="Cambria Math" panose="02040503050406030204" pitchFamily="18" charset="0"/>
                      </a:rPr>
                      <m:t>r</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到</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m:t>
                    </m:r>
                    <m:r>
                      <m:rPr>
                        <m:sty m:val="p"/>
                      </m:rPr>
                      <a:rPr lang="en-US" altLang="zh-CN" sz="1800">
                        <a:latin typeface="Cambria Math" panose="02040503050406030204" pitchFamily="18" charset="0"/>
                      </a:rPr>
                      <m:t>n</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的最大者放在</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m:t>
                    </m:r>
                    <m:r>
                      <m:rPr>
                        <m:sty m:val="p"/>
                      </m:rPr>
                      <a:rPr lang="en-US" altLang="zh-CN" sz="1800">
                        <a:latin typeface="Cambria Math" panose="02040503050406030204" pitchFamily="18" charset="0"/>
                      </a:rPr>
                      <m:t>n</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中；第二趟，对于</a:t>
                </a:r>
                <a14:m>
                  <m:oMath xmlns:m="http://schemas.openxmlformats.org/officeDocument/2006/math">
                    <m:r>
                      <m:rPr>
                        <m:sty m:val="p"/>
                      </m:rPr>
                      <a:rPr lang="en-US" altLang="zh-CN" sz="1800">
                        <a:latin typeface="Cambria Math" panose="02040503050406030204" pitchFamily="18" charset="0"/>
                      </a:rPr>
                      <m:t>n</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个待排数据元素</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[1..</m:t>
                    </m:r>
                    <m:r>
                      <m:rPr>
                        <m:sty m:val="p"/>
                      </m:rPr>
                      <a:rPr lang="en-US" altLang="zh-CN" sz="1800">
                        <a:latin typeface="Cambria Math" panose="02040503050406030204" pitchFamily="18" charset="0"/>
                      </a:rPr>
                      <m:t>n</m:t>
                    </m:r>
                    <m:r>
                      <a:rPr lang="en-US" altLang="zh-CN" sz="1800" i="1">
                        <a:latin typeface="Cambria Math" panose="02040503050406030204" pitchFamily="18" charset="0"/>
                      </a:rPr>
                      <m:t>−</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，采用上述方法进行比较，</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到</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m:t>
                    </m:r>
                    <m:r>
                      <m:rPr>
                        <m:sty m:val="p"/>
                      </m:rPr>
                      <a:rPr lang="en-US" altLang="zh-CN" sz="1800">
                        <a:latin typeface="Cambria Math" panose="02040503050406030204" pitchFamily="18" charset="0"/>
                      </a:rPr>
                      <m:t>n</m:t>
                    </m:r>
                    <m:r>
                      <a:rPr lang="en-US" altLang="zh-CN" sz="1800" i="1">
                        <a:latin typeface="Cambria Math" panose="02040503050406030204" pitchFamily="18" charset="0"/>
                      </a:rPr>
                      <m:t>−</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的最大者放在</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m:t>
                    </m:r>
                    <m:r>
                      <m:rPr>
                        <m:sty m:val="p"/>
                      </m:rPr>
                      <a:rPr lang="en-US" altLang="zh-CN" sz="1800">
                        <a:latin typeface="Cambria Math" panose="02040503050406030204" pitchFamily="18" charset="0"/>
                      </a:rPr>
                      <m:t>n</m:t>
                    </m:r>
                    <m:r>
                      <a:rPr lang="en-US" altLang="zh-CN" sz="1800" i="1">
                        <a:latin typeface="Cambria Math" panose="02040503050406030204" pitchFamily="18" charset="0"/>
                      </a:rPr>
                      <m:t>−</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中；依次类推，最后一趟对于</a:t>
                </a:r>
                <a14:m>
                  <m:oMath xmlns:m="http://schemas.openxmlformats.org/officeDocument/2006/math">
                    <m:r>
                      <a:rPr lang="en-US" altLang="zh-CN" sz="1800" i="1">
                        <a:latin typeface="Cambria Math" panose="02040503050406030204" pitchFamily="18" charset="0"/>
                      </a:rPr>
                      <m:t>2</m:t>
                    </m:r>
                  </m:oMath>
                </a14:m>
                <a:r>
                  <a:rPr lang="zh-CN" altLang="zh-CN" sz="1800" dirty="0">
                    <a:latin typeface="隶书" panose="02010509060101010101" pitchFamily="49" charset="-122"/>
                    <a:ea typeface="隶书" panose="02010509060101010101" pitchFamily="49" charset="-122"/>
                  </a:rPr>
                  <a:t>个待排数据元素</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[1..2</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和</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[2]</m:t>
                    </m:r>
                  </m:oMath>
                </a14:m>
                <a:r>
                  <a:rPr lang="zh-CN" altLang="zh-CN" sz="1800" dirty="0">
                    <a:latin typeface="隶书" panose="02010509060101010101" pitchFamily="49" charset="-122"/>
                    <a:ea typeface="隶书" panose="02010509060101010101" pitchFamily="49" charset="-122"/>
                  </a:rPr>
                  <a:t>进行比较，大者放在</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[2]</m:t>
                    </m:r>
                  </m:oMath>
                </a14:m>
                <a:r>
                  <a:rPr lang="zh-CN" altLang="zh-CN" sz="1800" dirty="0">
                    <a:latin typeface="隶书" panose="02010509060101010101" pitchFamily="49" charset="-122"/>
                    <a:ea typeface="隶书" panose="02010509060101010101" pitchFamily="49" charset="-122"/>
                  </a:rPr>
                  <a:t>中</a:t>
                </a:r>
                <a:r>
                  <a:rPr lang="zh-CN" altLang="en-US"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algn="just"/>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上述过程共进行</a:t>
                </a:r>
                <a14:m>
                  <m:oMath xmlns:m="http://schemas.openxmlformats.org/officeDocument/2006/math">
                    <m:r>
                      <m:rPr>
                        <m:sty m:val="p"/>
                      </m:rPr>
                      <a:rPr lang="en-US" altLang="zh-CN" sz="1800">
                        <a:latin typeface="Cambria Math" panose="02040503050406030204" pitchFamily="18" charset="0"/>
                      </a:rPr>
                      <m:t>n</m:t>
                    </m:r>
                    <m:r>
                      <a:rPr lang="en-US" altLang="zh-CN" sz="1800" i="1">
                        <a:latin typeface="Cambria Math" panose="02040503050406030204" pitchFamily="18" charset="0"/>
                      </a:rPr>
                      <m:t>−</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趟完成冒泡排序。</a:t>
                </a: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323528" y="1064124"/>
                <a:ext cx="8712968" cy="3507876"/>
              </a:xfrm>
              <a:blipFill rotWithShape="0">
                <a:blip r:embed="rId2"/>
                <a:stretch>
                  <a:fillRect l="-700" r="-9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691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排序算法</a:t>
            </a:r>
          </a:p>
        </p:txBody>
      </p:sp>
      <p:sp>
        <p:nvSpPr>
          <p:cNvPr id="3" name="内容占位符 2"/>
          <p:cNvSpPr>
            <a:spLocks noGrp="1"/>
          </p:cNvSpPr>
          <p:nvPr>
            <p:ph sz="quarter" idx="11"/>
          </p:nvPr>
        </p:nvSpPr>
        <p:spPr>
          <a:xfrm>
            <a:off x="260220" y="915566"/>
            <a:ext cx="7912180" cy="3507876"/>
          </a:xfrm>
        </p:spPr>
        <p:txBody>
          <a:bodyPr/>
          <a:lstStyle/>
          <a:p>
            <a:pPr>
              <a:lnSpc>
                <a:spcPts val="2400"/>
              </a:lnSpc>
              <a:spcBef>
                <a:spcPts val="0"/>
              </a:spcBef>
            </a:pP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void </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BubbleSort</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SqList</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&amp;l){</a:t>
            </a:r>
            <a:endParaRPr lang="zh-CN"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i,j</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ElemType</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temp;</a:t>
            </a:r>
            <a:endParaRPr lang="zh-CN"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for(</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l.length;i</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&gt;1;i--)   //</a:t>
            </a:r>
            <a:r>
              <a:rPr lang="zh-CN"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找出本趟关键字最大元素，共进行</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l.length</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-1</a:t>
            </a:r>
            <a:r>
              <a:rPr lang="zh-CN"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趟</a:t>
            </a:r>
          </a:p>
          <a:p>
            <a:pPr>
              <a:lnSpc>
                <a:spcPts val="2400"/>
              </a:lnSpc>
              <a:spcBef>
                <a:spcPts val="0"/>
              </a:spcBef>
            </a:pP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for(j=1;j&lt;</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i;j</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if(</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l.r</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[j].key&gt;</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l.r</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[j+1].key){  //</a:t>
            </a:r>
            <a:r>
              <a:rPr lang="zh-CN"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交换元素，大者后移</a:t>
            </a:r>
          </a:p>
          <a:p>
            <a:pPr>
              <a:lnSpc>
                <a:spcPts val="2400"/>
              </a:lnSpc>
              <a:spcBef>
                <a:spcPts val="0"/>
              </a:spcBef>
            </a:pP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temp=</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l.r</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[j];</a:t>
            </a:r>
            <a:endParaRPr lang="zh-CN"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l.r</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[j]=</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l.r</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[j+1];</a:t>
            </a:r>
            <a:endParaRPr lang="zh-CN"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l.r</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[j+1]=temp;</a:t>
            </a:r>
            <a:endParaRPr lang="zh-CN"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413858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改进的冒泡排序</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35496" y="987574"/>
                <a:ext cx="3240360" cy="3507876"/>
              </a:xfrm>
            </p:spPr>
            <p:txBody>
              <a:bodyPr/>
              <a:lstStyle/>
              <a:p>
                <a:pPr algn="just">
                  <a:lnSpc>
                    <a:spcPts val="2600"/>
                  </a:lnSpc>
                  <a:spcBef>
                    <a:spcPts val="0"/>
                  </a:spcBef>
                </a:pPr>
                <a:r>
                  <a:rPr lang="zh-CN" altLang="zh-CN" sz="1800" dirty="0">
                    <a:latin typeface="隶书" panose="02010509060101010101" pitchFamily="49" charset="-122"/>
                    <a:ea typeface="隶书" panose="02010509060101010101" pitchFamily="49" charset="-122"/>
                  </a:rPr>
                  <a:t>从上述算法可知，在某些情况下，第</a:t>
                </a:r>
                <a14:m>
                  <m:oMath xmlns:m="http://schemas.openxmlformats.org/officeDocument/2006/math">
                    <m:r>
                      <m:rPr>
                        <m:sty m:val="p"/>
                      </m:rPr>
                      <a:rPr lang="en-US" altLang="zh-CN" sz="1800">
                        <a:latin typeface="Cambria Math" panose="02040503050406030204" pitchFamily="18" charset="0"/>
                      </a:rPr>
                      <m:t>i</m:t>
                    </m:r>
                    <m:r>
                      <a:rPr lang="en-US" altLang="zh-CN" sz="1800">
                        <a:latin typeface="Cambria Math" panose="02040503050406030204" pitchFamily="18" charset="0"/>
                      </a:rPr>
                      <m:t>(2≤</m:t>
                    </m:r>
                    <m:r>
                      <m:rPr>
                        <m:sty m:val="p"/>
                      </m:rPr>
                      <a:rPr lang="en-US" altLang="zh-CN" sz="1800">
                        <a:latin typeface="Cambria Math" panose="02040503050406030204" pitchFamily="18" charset="0"/>
                      </a:rPr>
                      <m:t>i</m:t>
                    </m:r>
                    <m:r>
                      <a:rPr lang="en-US" altLang="zh-CN" sz="1800">
                        <a:latin typeface="Cambria Math" panose="02040503050406030204" pitchFamily="18" charset="0"/>
                      </a:rPr>
                      <m:t>≤</m:t>
                    </m:r>
                    <m:r>
                      <m:rPr>
                        <m:sty m:val="p"/>
                      </m:rPr>
                      <a:rPr lang="en-US" altLang="zh-CN" sz="1800">
                        <a:latin typeface="Cambria Math" panose="02040503050406030204" pitchFamily="18" charset="0"/>
                      </a:rPr>
                      <m:t>n</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趟时数据元素已有序，但算法仍然执行后面几趟的比较。事实上，一旦算法中某一趟比较时未出现任何元素交换，说明序列已有序，此时算法可结束。为此，改进的冒泡排序算法如下：</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35496" y="987574"/>
                <a:ext cx="3240360" cy="3507876"/>
              </a:xfrm>
              <a:blipFill rotWithShape="0">
                <a:blip r:embed="rId2"/>
                <a:stretch>
                  <a:fillRect l="-1883" t="-870" r="-2448"/>
                </a:stretch>
              </a:blipFill>
            </p:spPr>
            <p:txBody>
              <a:bodyPr/>
              <a:lstStyle/>
              <a:p>
                <a:r>
                  <a:rPr lang="zh-CN" altLang="en-US">
                    <a:noFill/>
                  </a:rPr>
                  <a:t> </a:t>
                </a:r>
              </a:p>
            </p:txBody>
          </p:sp>
        </mc:Fallback>
      </mc:AlternateContent>
      <p:sp>
        <p:nvSpPr>
          <p:cNvPr id="4" name="文本框 3"/>
          <p:cNvSpPr txBox="1"/>
          <p:nvPr/>
        </p:nvSpPr>
        <p:spPr>
          <a:xfrm>
            <a:off x="3779912" y="445861"/>
            <a:ext cx="5256584" cy="4524315"/>
          </a:xfrm>
          <a:prstGeom prst="rect">
            <a:avLst/>
          </a:prstGeom>
          <a:solidFill>
            <a:schemeClr val="accent2"/>
          </a:solidFill>
        </p:spPr>
        <p:txBody>
          <a:bodyPr wrap="square" rtlCol="0">
            <a:spAutoFit/>
          </a:bodyPr>
          <a:lstStyle/>
          <a:p>
            <a:r>
              <a:rPr lang="en-US" altLang="zh-CN" dirty="0">
                <a:solidFill>
                  <a:srgbClr val="002060"/>
                </a:solidFill>
              </a:rPr>
              <a:t>void </a:t>
            </a:r>
            <a:r>
              <a:rPr lang="en-US" altLang="zh-CN" dirty="0" err="1">
                <a:solidFill>
                  <a:srgbClr val="002060"/>
                </a:solidFill>
              </a:rPr>
              <a:t>BubbleSort</a:t>
            </a:r>
            <a:r>
              <a:rPr lang="en-US" altLang="zh-CN" dirty="0">
                <a:solidFill>
                  <a:srgbClr val="002060"/>
                </a:solidFill>
              </a:rPr>
              <a:t>(</a:t>
            </a:r>
            <a:r>
              <a:rPr lang="en-US" altLang="zh-CN" dirty="0" err="1">
                <a:solidFill>
                  <a:srgbClr val="002060"/>
                </a:solidFill>
              </a:rPr>
              <a:t>SqList</a:t>
            </a:r>
            <a:r>
              <a:rPr lang="en-US" altLang="zh-CN" dirty="0">
                <a:solidFill>
                  <a:srgbClr val="002060"/>
                </a:solidFill>
              </a:rPr>
              <a:t> &amp;l){</a:t>
            </a:r>
            <a:endParaRPr lang="zh-CN" altLang="zh-CN" dirty="0">
              <a:solidFill>
                <a:srgbClr val="002060"/>
              </a:solidFill>
            </a:endParaRPr>
          </a:p>
          <a:p>
            <a:r>
              <a:rPr lang="en-US" altLang="zh-CN" dirty="0">
                <a:solidFill>
                  <a:srgbClr val="002060"/>
                </a:solidFill>
              </a:rPr>
              <a:t>   </a:t>
            </a:r>
            <a:r>
              <a:rPr lang="en-US" altLang="zh-CN" dirty="0" err="1">
                <a:solidFill>
                  <a:srgbClr val="002060"/>
                </a:solidFill>
              </a:rPr>
              <a:t>int</a:t>
            </a:r>
            <a:r>
              <a:rPr lang="en-US" altLang="zh-CN" dirty="0">
                <a:solidFill>
                  <a:srgbClr val="002060"/>
                </a:solidFill>
              </a:rPr>
              <a:t> </a:t>
            </a:r>
            <a:r>
              <a:rPr lang="en-US" altLang="zh-CN" dirty="0" err="1">
                <a:solidFill>
                  <a:srgbClr val="002060"/>
                </a:solidFill>
              </a:rPr>
              <a:t>i,j</a:t>
            </a:r>
            <a:r>
              <a:rPr lang="en-US" altLang="zh-CN" dirty="0">
                <a:solidFill>
                  <a:srgbClr val="002060"/>
                </a:solidFill>
              </a:rPr>
              <a:t>;</a:t>
            </a:r>
            <a:endParaRPr lang="zh-CN" altLang="zh-CN" dirty="0">
              <a:solidFill>
                <a:srgbClr val="002060"/>
              </a:solidFill>
            </a:endParaRPr>
          </a:p>
          <a:p>
            <a:r>
              <a:rPr lang="en-US" altLang="zh-CN" dirty="0">
                <a:solidFill>
                  <a:srgbClr val="002060"/>
                </a:solidFill>
              </a:rPr>
              <a:t>   </a:t>
            </a:r>
            <a:r>
              <a:rPr lang="en-US" altLang="zh-CN" dirty="0" err="1">
                <a:solidFill>
                  <a:srgbClr val="002060"/>
                </a:solidFill>
              </a:rPr>
              <a:t>int</a:t>
            </a:r>
            <a:r>
              <a:rPr lang="en-US" altLang="zh-CN" dirty="0">
                <a:solidFill>
                  <a:srgbClr val="002060"/>
                </a:solidFill>
              </a:rPr>
              <a:t> tag;</a:t>
            </a:r>
            <a:endParaRPr lang="zh-CN" altLang="zh-CN" dirty="0">
              <a:solidFill>
                <a:srgbClr val="002060"/>
              </a:solidFill>
            </a:endParaRPr>
          </a:p>
          <a:p>
            <a:r>
              <a:rPr lang="en-US" altLang="zh-CN" dirty="0">
                <a:solidFill>
                  <a:srgbClr val="002060"/>
                </a:solidFill>
              </a:rPr>
              <a:t>   </a:t>
            </a:r>
            <a:r>
              <a:rPr lang="en-US" altLang="zh-CN" dirty="0" err="1">
                <a:solidFill>
                  <a:srgbClr val="002060"/>
                </a:solidFill>
              </a:rPr>
              <a:t>ElemType</a:t>
            </a:r>
            <a:r>
              <a:rPr lang="en-US" altLang="zh-CN" dirty="0">
                <a:solidFill>
                  <a:srgbClr val="002060"/>
                </a:solidFill>
              </a:rPr>
              <a:t> temp;</a:t>
            </a:r>
            <a:endParaRPr lang="zh-CN" altLang="zh-CN" dirty="0">
              <a:solidFill>
                <a:srgbClr val="002060"/>
              </a:solidFill>
            </a:endParaRPr>
          </a:p>
          <a:p>
            <a:r>
              <a:rPr lang="en-US" altLang="zh-CN" dirty="0">
                <a:solidFill>
                  <a:srgbClr val="002060"/>
                </a:solidFill>
              </a:rPr>
              <a:t>   for(</a:t>
            </a:r>
            <a:r>
              <a:rPr lang="en-US" altLang="zh-CN" dirty="0" err="1">
                <a:solidFill>
                  <a:srgbClr val="002060"/>
                </a:solidFill>
              </a:rPr>
              <a:t>i</a:t>
            </a:r>
            <a:r>
              <a:rPr lang="en-US" altLang="zh-CN" dirty="0">
                <a:solidFill>
                  <a:srgbClr val="002060"/>
                </a:solidFill>
              </a:rPr>
              <a:t>= </a:t>
            </a:r>
            <a:r>
              <a:rPr lang="en-US" altLang="zh-CN" dirty="0" err="1">
                <a:solidFill>
                  <a:srgbClr val="002060"/>
                </a:solidFill>
              </a:rPr>
              <a:t>l.length;i</a:t>
            </a:r>
            <a:r>
              <a:rPr lang="en-US" altLang="zh-CN" dirty="0">
                <a:solidFill>
                  <a:srgbClr val="002060"/>
                </a:solidFill>
              </a:rPr>
              <a:t>&gt;1;i--){ //</a:t>
            </a:r>
            <a:r>
              <a:rPr lang="zh-CN" altLang="zh-CN" dirty="0">
                <a:solidFill>
                  <a:srgbClr val="002060"/>
                </a:solidFill>
              </a:rPr>
              <a:t>找出本趟关键字最大元素 </a:t>
            </a:r>
          </a:p>
          <a:p>
            <a:r>
              <a:rPr lang="en-US" altLang="zh-CN" dirty="0">
                <a:solidFill>
                  <a:srgbClr val="002060"/>
                </a:solidFill>
              </a:rPr>
              <a:t>     tag=0;</a:t>
            </a:r>
            <a:endParaRPr lang="zh-CN" altLang="zh-CN" dirty="0">
              <a:solidFill>
                <a:srgbClr val="002060"/>
              </a:solidFill>
            </a:endParaRPr>
          </a:p>
          <a:p>
            <a:r>
              <a:rPr lang="en-US" altLang="zh-CN" dirty="0">
                <a:solidFill>
                  <a:srgbClr val="002060"/>
                </a:solidFill>
              </a:rPr>
              <a:t>     for(j=1;j&lt;</a:t>
            </a:r>
            <a:r>
              <a:rPr lang="en-US" altLang="zh-CN" dirty="0" err="1">
                <a:solidFill>
                  <a:srgbClr val="002060"/>
                </a:solidFill>
              </a:rPr>
              <a:t>i;j</a:t>
            </a:r>
            <a:r>
              <a:rPr lang="en-US" altLang="zh-CN" dirty="0">
                <a:solidFill>
                  <a:srgbClr val="002060"/>
                </a:solidFill>
              </a:rPr>
              <a:t>++)</a:t>
            </a:r>
            <a:endParaRPr lang="zh-CN" altLang="zh-CN" dirty="0">
              <a:solidFill>
                <a:srgbClr val="002060"/>
              </a:solidFill>
            </a:endParaRPr>
          </a:p>
          <a:p>
            <a:r>
              <a:rPr lang="en-US" altLang="zh-CN" dirty="0">
                <a:solidFill>
                  <a:srgbClr val="002060"/>
                </a:solidFill>
              </a:rPr>
              <a:t>       if(</a:t>
            </a:r>
            <a:r>
              <a:rPr lang="en-US" altLang="zh-CN" dirty="0" err="1">
                <a:solidFill>
                  <a:srgbClr val="002060"/>
                </a:solidFill>
              </a:rPr>
              <a:t>l.r</a:t>
            </a:r>
            <a:r>
              <a:rPr lang="en-US" altLang="zh-CN" dirty="0">
                <a:solidFill>
                  <a:srgbClr val="002060"/>
                </a:solidFill>
              </a:rPr>
              <a:t>[j].key&gt;</a:t>
            </a:r>
            <a:r>
              <a:rPr lang="en-US" altLang="zh-CN" dirty="0" err="1">
                <a:solidFill>
                  <a:srgbClr val="002060"/>
                </a:solidFill>
              </a:rPr>
              <a:t>l.r</a:t>
            </a:r>
            <a:r>
              <a:rPr lang="en-US" altLang="zh-CN" dirty="0">
                <a:solidFill>
                  <a:srgbClr val="002060"/>
                </a:solidFill>
              </a:rPr>
              <a:t>[j+1].key){  //</a:t>
            </a:r>
            <a:r>
              <a:rPr lang="zh-CN" altLang="zh-CN" dirty="0">
                <a:solidFill>
                  <a:srgbClr val="002060"/>
                </a:solidFill>
              </a:rPr>
              <a:t>交换元素，大者后移</a:t>
            </a:r>
          </a:p>
          <a:p>
            <a:r>
              <a:rPr lang="en-US" altLang="zh-CN" dirty="0">
                <a:solidFill>
                  <a:srgbClr val="002060"/>
                </a:solidFill>
              </a:rPr>
              <a:t>          temp=</a:t>
            </a:r>
            <a:r>
              <a:rPr lang="en-US" altLang="zh-CN" dirty="0" err="1">
                <a:solidFill>
                  <a:srgbClr val="002060"/>
                </a:solidFill>
              </a:rPr>
              <a:t>l.r</a:t>
            </a:r>
            <a:r>
              <a:rPr lang="en-US" altLang="zh-CN" dirty="0">
                <a:solidFill>
                  <a:srgbClr val="002060"/>
                </a:solidFill>
              </a:rPr>
              <a:t>[j];</a:t>
            </a:r>
            <a:endParaRPr lang="zh-CN" altLang="zh-CN" dirty="0">
              <a:solidFill>
                <a:srgbClr val="002060"/>
              </a:solidFill>
            </a:endParaRPr>
          </a:p>
          <a:p>
            <a:r>
              <a:rPr lang="en-US" altLang="zh-CN" dirty="0">
                <a:solidFill>
                  <a:srgbClr val="002060"/>
                </a:solidFill>
              </a:rPr>
              <a:t>          </a:t>
            </a:r>
            <a:r>
              <a:rPr lang="en-US" altLang="zh-CN" dirty="0" err="1">
                <a:solidFill>
                  <a:srgbClr val="002060"/>
                </a:solidFill>
              </a:rPr>
              <a:t>l.r</a:t>
            </a:r>
            <a:r>
              <a:rPr lang="en-US" altLang="zh-CN" dirty="0">
                <a:solidFill>
                  <a:srgbClr val="002060"/>
                </a:solidFill>
              </a:rPr>
              <a:t>[j]=</a:t>
            </a:r>
            <a:r>
              <a:rPr lang="en-US" altLang="zh-CN" dirty="0" err="1">
                <a:solidFill>
                  <a:srgbClr val="002060"/>
                </a:solidFill>
              </a:rPr>
              <a:t>l.r</a:t>
            </a:r>
            <a:r>
              <a:rPr lang="en-US" altLang="zh-CN" dirty="0">
                <a:solidFill>
                  <a:srgbClr val="002060"/>
                </a:solidFill>
              </a:rPr>
              <a:t>[j+1];</a:t>
            </a:r>
            <a:endParaRPr lang="zh-CN" altLang="zh-CN" dirty="0">
              <a:solidFill>
                <a:srgbClr val="002060"/>
              </a:solidFill>
            </a:endParaRPr>
          </a:p>
          <a:p>
            <a:r>
              <a:rPr lang="en-US" altLang="zh-CN" dirty="0">
                <a:solidFill>
                  <a:srgbClr val="002060"/>
                </a:solidFill>
              </a:rPr>
              <a:t>          </a:t>
            </a:r>
            <a:r>
              <a:rPr lang="en-US" altLang="zh-CN" dirty="0" err="1">
                <a:solidFill>
                  <a:srgbClr val="002060"/>
                </a:solidFill>
              </a:rPr>
              <a:t>l.r</a:t>
            </a:r>
            <a:r>
              <a:rPr lang="en-US" altLang="zh-CN" dirty="0">
                <a:solidFill>
                  <a:srgbClr val="002060"/>
                </a:solidFill>
              </a:rPr>
              <a:t>[j+1]=temp;</a:t>
            </a:r>
            <a:endParaRPr lang="zh-CN" altLang="zh-CN" dirty="0">
              <a:solidFill>
                <a:srgbClr val="002060"/>
              </a:solidFill>
            </a:endParaRPr>
          </a:p>
          <a:p>
            <a:r>
              <a:rPr lang="en-US" altLang="zh-CN" dirty="0">
                <a:solidFill>
                  <a:srgbClr val="002060"/>
                </a:solidFill>
              </a:rPr>
              <a:t>          tag=1;</a:t>
            </a:r>
            <a:endParaRPr lang="zh-CN" altLang="zh-CN" dirty="0">
              <a:solidFill>
                <a:srgbClr val="002060"/>
              </a:solidFill>
            </a:endParaRPr>
          </a:p>
          <a:p>
            <a:r>
              <a:rPr lang="en-US" altLang="zh-CN" dirty="0">
                <a:solidFill>
                  <a:srgbClr val="002060"/>
                </a:solidFill>
              </a:rPr>
              <a:t>       }</a:t>
            </a:r>
            <a:endParaRPr lang="zh-CN" altLang="zh-CN" dirty="0">
              <a:solidFill>
                <a:srgbClr val="002060"/>
              </a:solidFill>
            </a:endParaRPr>
          </a:p>
          <a:p>
            <a:r>
              <a:rPr lang="en-US" altLang="zh-CN" dirty="0">
                <a:solidFill>
                  <a:srgbClr val="002060"/>
                </a:solidFill>
              </a:rPr>
              <a:t>       if(!tag) return;  //</a:t>
            </a:r>
            <a:r>
              <a:rPr lang="zh-CN" altLang="zh-CN" dirty="0">
                <a:solidFill>
                  <a:srgbClr val="002060"/>
                </a:solidFill>
              </a:rPr>
              <a:t>该趟没有元素交换，算法终止</a:t>
            </a:r>
          </a:p>
          <a:p>
            <a:r>
              <a:rPr lang="en-US" altLang="zh-CN" dirty="0">
                <a:solidFill>
                  <a:srgbClr val="002060"/>
                </a:solidFill>
              </a:rPr>
              <a:t>   }</a:t>
            </a:r>
            <a:endParaRPr lang="zh-CN" altLang="zh-CN" dirty="0">
              <a:solidFill>
                <a:srgbClr val="002060"/>
              </a:solidFill>
            </a:endParaRPr>
          </a:p>
          <a:p>
            <a:r>
              <a:rPr lang="en-US" altLang="zh-CN" dirty="0">
                <a:solidFill>
                  <a:srgbClr val="002060"/>
                </a:solidFill>
              </a:rPr>
              <a:t>}</a:t>
            </a:r>
            <a:endParaRPr lang="zh-CN" altLang="zh-CN" dirty="0">
              <a:solidFill>
                <a:srgbClr val="002060"/>
              </a:solidFill>
            </a:endParaRPr>
          </a:p>
        </p:txBody>
      </p:sp>
    </p:spTree>
    <p:extLst>
      <p:ext uri="{BB962C8B-B14F-4D97-AF65-F5344CB8AC3E}">
        <p14:creationId xmlns:p14="http://schemas.microsoft.com/office/powerpoint/2010/main" val="334822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 calcmode="lin" valueType="num">
                                      <p:cBhvr additive="base">
                                        <p:cTn id="20"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fade">
                                      <p:cBhvr>
                                        <p:cTn id="26" dur="1000"/>
                                        <p:tgtEl>
                                          <p:spTgt spid="4">
                                            <p:txEl>
                                              <p:pRg st="1" end="1"/>
                                            </p:txEl>
                                          </p:spTgt>
                                        </p:tgtEl>
                                      </p:cBhvr>
                                    </p:animEffect>
                                    <p:anim calcmode="lin" valueType="num">
                                      <p:cBhvr>
                                        <p:cTn id="2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fade">
                                      <p:cBhvr>
                                        <p:cTn id="31" dur="1000"/>
                                        <p:tgtEl>
                                          <p:spTgt spid="4">
                                            <p:txEl>
                                              <p:pRg st="2" end="2"/>
                                            </p:txEl>
                                          </p:spTgt>
                                        </p:tgtEl>
                                      </p:cBhvr>
                                    </p:animEffect>
                                    <p:anim calcmode="lin" valueType="num">
                                      <p:cBhvr>
                                        <p:cTn id="3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2" end="2"/>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Effect transition="in" filter="fade">
                                      <p:cBhvr>
                                        <p:cTn id="36" dur="1000"/>
                                        <p:tgtEl>
                                          <p:spTgt spid="4">
                                            <p:txEl>
                                              <p:pRg st="3" end="3"/>
                                            </p:txEl>
                                          </p:spTgt>
                                        </p:tgtEl>
                                      </p:cBhvr>
                                    </p:animEffect>
                                    <p:anim calcmode="lin" valueType="num">
                                      <p:cBhvr>
                                        <p:cTn id="3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Effect transition="in" filter="fade">
                                      <p:cBhvr>
                                        <p:cTn id="43" dur="1000"/>
                                        <p:tgtEl>
                                          <p:spTgt spid="4">
                                            <p:txEl>
                                              <p:pRg st="4" end="4"/>
                                            </p:txEl>
                                          </p:spTgt>
                                        </p:tgtEl>
                                      </p:cBhvr>
                                    </p:animEffect>
                                    <p:anim calcmode="lin" valueType="num">
                                      <p:cBhvr>
                                        <p:cTn id="4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
                                            <p:txEl>
                                              <p:pRg st="5" end="5"/>
                                            </p:txEl>
                                          </p:spTgt>
                                        </p:tgtEl>
                                        <p:attrNameLst>
                                          <p:attrName>style.visibility</p:attrName>
                                        </p:attrNameLst>
                                      </p:cBhvr>
                                      <p:to>
                                        <p:strVal val="visible"/>
                                      </p:to>
                                    </p:set>
                                    <p:animEffect transition="in" filter="fade">
                                      <p:cBhvr>
                                        <p:cTn id="50" dur="1000"/>
                                        <p:tgtEl>
                                          <p:spTgt spid="4">
                                            <p:txEl>
                                              <p:pRg st="5" end="5"/>
                                            </p:txEl>
                                          </p:spTgt>
                                        </p:tgtEl>
                                      </p:cBhvr>
                                    </p:animEffect>
                                    <p:anim calcmode="lin" valueType="num">
                                      <p:cBhvr>
                                        <p:cTn id="51"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52"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4">
                                            <p:txEl>
                                              <p:pRg st="6" end="6"/>
                                            </p:txEl>
                                          </p:spTgt>
                                        </p:tgtEl>
                                        <p:attrNameLst>
                                          <p:attrName>style.visibility</p:attrName>
                                        </p:attrNameLst>
                                      </p:cBhvr>
                                      <p:to>
                                        <p:strVal val="visible"/>
                                      </p:to>
                                    </p:set>
                                    <p:animEffect transition="in" filter="fade">
                                      <p:cBhvr>
                                        <p:cTn id="57" dur="1000"/>
                                        <p:tgtEl>
                                          <p:spTgt spid="4">
                                            <p:txEl>
                                              <p:pRg st="6" end="6"/>
                                            </p:txEl>
                                          </p:spTgt>
                                        </p:tgtEl>
                                      </p:cBhvr>
                                    </p:animEffect>
                                    <p:anim calcmode="lin" valueType="num">
                                      <p:cBhvr>
                                        <p:cTn id="5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9"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4">
                                            <p:txEl>
                                              <p:pRg st="7" end="7"/>
                                            </p:txEl>
                                          </p:spTgt>
                                        </p:tgtEl>
                                        <p:attrNameLst>
                                          <p:attrName>style.visibility</p:attrName>
                                        </p:attrNameLst>
                                      </p:cBhvr>
                                      <p:to>
                                        <p:strVal val="visible"/>
                                      </p:to>
                                    </p:set>
                                    <p:animEffect transition="in" filter="fade">
                                      <p:cBhvr>
                                        <p:cTn id="64" dur="1000"/>
                                        <p:tgtEl>
                                          <p:spTgt spid="4">
                                            <p:txEl>
                                              <p:pRg st="7" end="7"/>
                                            </p:txEl>
                                          </p:spTgt>
                                        </p:tgtEl>
                                      </p:cBhvr>
                                    </p:animEffect>
                                    <p:anim calcmode="lin" valueType="num">
                                      <p:cBhvr>
                                        <p:cTn id="65"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66" dur="1000" fill="hold"/>
                                        <p:tgtEl>
                                          <p:spTgt spid="4">
                                            <p:txEl>
                                              <p:pRg st="7" end="7"/>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4">
                                            <p:txEl>
                                              <p:pRg st="8" end="8"/>
                                            </p:txEl>
                                          </p:spTgt>
                                        </p:tgtEl>
                                        <p:attrNameLst>
                                          <p:attrName>style.visibility</p:attrName>
                                        </p:attrNameLst>
                                      </p:cBhvr>
                                      <p:to>
                                        <p:strVal val="visible"/>
                                      </p:to>
                                    </p:set>
                                    <p:animEffect transition="in" filter="fade">
                                      <p:cBhvr>
                                        <p:cTn id="69" dur="1000"/>
                                        <p:tgtEl>
                                          <p:spTgt spid="4">
                                            <p:txEl>
                                              <p:pRg st="8" end="8"/>
                                            </p:txEl>
                                          </p:spTgt>
                                        </p:tgtEl>
                                      </p:cBhvr>
                                    </p:animEffect>
                                    <p:anim calcmode="lin" valueType="num">
                                      <p:cBhvr>
                                        <p:cTn id="70"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71" dur="1000" fill="hold"/>
                                        <p:tgtEl>
                                          <p:spTgt spid="4">
                                            <p:txEl>
                                              <p:pRg st="8" end="8"/>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4">
                                            <p:txEl>
                                              <p:pRg st="9" end="9"/>
                                            </p:txEl>
                                          </p:spTgt>
                                        </p:tgtEl>
                                        <p:attrNameLst>
                                          <p:attrName>style.visibility</p:attrName>
                                        </p:attrNameLst>
                                      </p:cBhvr>
                                      <p:to>
                                        <p:strVal val="visible"/>
                                      </p:to>
                                    </p:set>
                                    <p:animEffect transition="in" filter="fade">
                                      <p:cBhvr>
                                        <p:cTn id="74" dur="1000"/>
                                        <p:tgtEl>
                                          <p:spTgt spid="4">
                                            <p:txEl>
                                              <p:pRg st="9" end="9"/>
                                            </p:txEl>
                                          </p:spTgt>
                                        </p:tgtEl>
                                      </p:cBhvr>
                                    </p:animEffect>
                                    <p:anim calcmode="lin" valueType="num">
                                      <p:cBhvr>
                                        <p:cTn id="75"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76" dur="1000" fill="hold"/>
                                        <p:tgtEl>
                                          <p:spTgt spid="4">
                                            <p:txEl>
                                              <p:pRg st="9" end="9"/>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4">
                                            <p:txEl>
                                              <p:pRg st="10" end="10"/>
                                            </p:txEl>
                                          </p:spTgt>
                                        </p:tgtEl>
                                        <p:attrNameLst>
                                          <p:attrName>style.visibility</p:attrName>
                                        </p:attrNameLst>
                                      </p:cBhvr>
                                      <p:to>
                                        <p:strVal val="visible"/>
                                      </p:to>
                                    </p:set>
                                    <p:animEffect transition="in" filter="fade">
                                      <p:cBhvr>
                                        <p:cTn id="79" dur="1000"/>
                                        <p:tgtEl>
                                          <p:spTgt spid="4">
                                            <p:txEl>
                                              <p:pRg st="10" end="10"/>
                                            </p:txEl>
                                          </p:spTgt>
                                        </p:tgtEl>
                                      </p:cBhvr>
                                    </p:animEffect>
                                    <p:anim calcmode="lin" valueType="num">
                                      <p:cBhvr>
                                        <p:cTn id="80"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81"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4">
                                            <p:txEl>
                                              <p:pRg st="11" end="11"/>
                                            </p:txEl>
                                          </p:spTgt>
                                        </p:tgtEl>
                                        <p:attrNameLst>
                                          <p:attrName>style.visibility</p:attrName>
                                        </p:attrNameLst>
                                      </p:cBhvr>
                                      <p:to>
                                        <p:strVal val="visible"/>
                                      </p:to>
                                    </p:set>
                                    <p:animEffect transition="in" filter="fade">
                                      <p:cBhvr>
                                        <p:cTn id="84" dur="1000"/>
                                        <p:tgtEl>
                                          <p:spTgt spid="4">
                                            <p:txEl>
                                              <p:pRg st="11" end="11"/>
                                            </p:txEl>
                                          </p:spTgt>
                                        </p:tgtEl>
                                      </p:cBhvr>
                                    </p:animEffect>
                                    <p:anim calcmode="lin" valueType="num">
                                      <p:cBhvr>
                                        <p:cTn id="85"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4">
                                            <p:txEl>
                                              <p:pRg st="11" end="11"/>
                                            </p:txEl>
                                          </p:spTgt>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4">
                                            <p:txEl>
                                              <p:pRg st="12" end="12"/>
                                            </p:txEl>
                                          </p:spTgt>
                                        </p:tgtEl>
                                        <p:attrNameLst>
                                          <p:attrName>style.visibility</p:attrName>
                                        </p:attrNameLst>
                                      </p:cBhvr>
                                      <p:to>
                                        <p:strVal val="visible"/>
                                      </p:to>
                                    </p:set>
                                    <p:animEffect transition="in" filter="fade">
                                      <p:cBhvr>
                                        <p:cTn id="89" dur="1000"/>
                                        <p:tgtEl>
                                          <p:spTgt spid="4">
                                            <p:txEl>
                                              <p:pRg st="12" end="12"/>
                                            </p:txEl>
                                          </p:spTgt>
                                        </p:tgtEl>
                                      </p:cBhvr>
                                    </p:animEffect>
                                    <p:anim calcmode="lin" valueType="num">
                                      <p:cBhvr>
                                        <p:cTn id="90"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91" dur="1000" fill="hold"/>
                                        <p:tgtEl>
                                          <p:spTgt spid="4">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4">
                                            <p:txEl>
                                              <p:pRg st="13" end="13"/>
                                            </p:txEl>
                                          </p:spTgt>
                                        </p:tgtEl>
                                        <p:attrNameLst>
                                          <p:attrName>style.visibility</p:attrName>
                                        </p:attrNameLst>
                                      </p:cBhvr>
                                      <p:to>
                                        <p:strVal val="visible"/>
                                      </p:to>
                                    </p:set>
                                    <p:animEffect transition="in" filter="fade">
                                      <p:cBhvr>
                                        <p:cTn id="96" dur="1000"/>
                                        <p:tgtEl>
                                          <p:spTgt spid="4">
                                            <p:txEl>
                                              <p:pRg st="13" end="13"/>
                                            </p:txEl>
                                          </p:spTgt>
                                        </p:tgtEl>
                                      </p:cBhvr>
                                    </p:animEffect>
                                    <p:anim calcmode="lin" valueType="num">
                                      <p:cBhvr>
                                        <p:cTn id="97" dur="10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98" dur="1000" fill="hold"/>
                                        <p:tgtEl>
                                          <p:spTgt spid="4">
                                            <p:txEl>
                                              <p:pRg st="13" end="13"/>
                                            </p:txEl>
                                          </p:spTgt>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4">
                                            <p:txEl>
                                              <p:pRg st="14" end="14"/>
                                            </p:txEl>
                                          </p:spTgt>
                                        </p:tgtEl>
                                        <p:attrNameLst>
                                          <p:attrName>style.visibility</p:attrName>
                                        </p:attrNameLst>
                                      </p:cBhvr>
                                      <p:to>
                                        <p:strVal val="visible"/>
                                      </p:to>
                                    </p:set>
                                    <p:animEffect transition="in" filter="fade">
                                      <p:cBhvr>
                                        <p:cTn id="101" dur="1000"/>
                                        <p:tgtEl>
                                          <p:spTgt spid="4">
                                            <p:txEl>
                                              <p:pRg st="14" end="14"/>
                                            </p:txEl>
                                          </p:spTgt>
                                        </p:tgtEl>
                                      </p:cBhvr>
                                    </p:animEffect>
                                    <p:anim calcmode="lin" valueType="num">
                                      <p:cBhvr>
                                        <p:cTn id="102" dur="1000" fill="hold"/>
                                        <p:tgtEl>
                                          <p:spTgt spid="4">
                                            <p:txEl>
                                              <p:pRg st="14" end="14"/>
                                            </p:txEl>
                                          </p:spTgt>
                                        </p:tgtEl>
                                        <p:attrNameLst>
                                          <p:attrName>ppt_x</p:attrName>
                                        </p:attrNameLst>
                                      </p:cBhvr>
                                      <p:tavLst>
                                        <p:tav tm="0">
                                          <p:val>
                                            <p:strVal val="#ppt_x"/>
                                          </p:val>
                                        </p:tav>
                                        <p:tav tm="100000">
                                          <p:val>
                                            <p:strVal val="#ppt_x"/>
                                          </p:val>
                                        </p:tav>
                                      </p:tavLst>
                                    </p:anim>
                                    <p:anim calcmode="lin" valueType="num">
                                      <p:cBhvr>
                                        <p:cTn id="103" dur="1000" fill="hold"/>
                                        <p:tgtEl>
                                          <p:spTgt spid="4">
                                            <p:txEl>
                                              <p:pRg st="14" end="14"/>
                                            </p:txEl>
                                          </p:spTgt>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4">
                                            <p:txEl>
                                              <p:pRg st="15" end="15"/>
                                            </p:txEl>
                                          </p:spTgt>
                                        </p:tgtEl>
                                        <p:attrNameLst>
                                          <p:attrName>style.visibility</p:attrName>
                                        </p:attrNameLst>
                                      </p:cBhvr>
                                      <p:to>
                                        <p:strVal val="visible"/>
                                      </p:to>
                                    </p:set>
                                    <p:animEffect transition="in" filter="fade">
                                      <p:cBhvr>
                                        <p:cTn id="106" dur="1000"/>
                                        <p:tgtEl>
                                          <p:spTgt spid="4">
                                            <p:txEl>
                                              <p:pRg st="15" end="15"/>
                                            </p:txEl>
                                          </p:spTgt>
                                        </p:tgtEl>
                                      </p:cBhvr>
                                    </p:animEffect>
                                    <p:anim calcmode="lin" valueType="num">
                                      <p:cBhvr>
                                        <p:cTn id="107" dur="1000" fill="hold"/>
                                        <p:tgtEl>
                                          <p:spTgt spid="4">
                                            <p:txEl>
                                              <p:pRg st="15" end="15"/>
                                            </p:txEl>
                                          </p:spTgt>
                                        </p:tgtEl>
                                        <p:attrNameLst>
                                          <p:attrName>ppt_x</p:attrName>
                                        </p:attrNameLst>
                                      </p:cBhvr>
                                      <p:tavLst>
                                        <p:tav tm="0">
                                          <p:val>
                                            <p:strVal val="#ppt_x"/>
                                          </p:val>
                                        </p:tav>
                                        <p:tav tm="100000">
                                          <p:val>
                                            <p:strVal val="#ppt_x"/>
                                          </p:val>
                                        </p:tav>
                                      </p:tavLst>
                                    </p:anim>
                                    <p:anim calcmode="lin" valueType="num">
                                      <p:cBhvr>
                                        <p:cTn id="108" dur="1000" fill="hold"/>
                                        <p:tgtEl>
                                          <p:spTgt spid="4">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51520" y="1064124"/>
                <a:ext cx="8712968" cy="931562"/>
              </a:xfrm>
            </p:spPr>
            <p:txBody>
              <a:bodyPr/>
              <a:lstStyle/>
              <a:p>
                <a:r>
                  <a:rPr lang="zh-CN" altLang="zh-CN" sz="1800" dirty="0">
                    <a:solidFill>
                      <a:srgbClr val="C00000"/>
                    </a:solidFill>
                    <a:latin typeface="隶书" panose="02010509060101010101" pitchFamily="49" charset="-122"/>
                    <a:ea typeface="隶书" panose="02010509060101010101" pitchFamily="49" charset="-122"/>
                  </a:rPr>
                  <a:t>例</a:t>
                </a:r>
                <a:r>
                  <a:rPr lang="en-US" altLang="zh-CN" sz="1800" dirty="0">
                    <a:solidFill>
                      <a:srgbClr val="C00000"/>
                    </a:solidFill>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设待排序的表有</a:t>
                </a:r>
                <a:r>
                  <a:rPr lang="en-US" altLang="zh-CN" sz="1800" dirty="0">
                    <a:solidFill>
                      <a:srgbClr val="C00000"/>
                    </a:solidFill>
                    <a:latin typeface="隶书" panose="02010509060101010101" pitchFamily="49" charset="-122"/>
                    <a:ea typeface="隶书" panose="02010509060101010101" pitchFamily="49" charset="-122"/>
                  </a:rPr>
                  <a:t>10</a:t>
                </a:r>
                <a:r>
                  <a:rPr lang="zh-CN" altLang="zh-CN" sz="1800" dirty="0">
                    <a:solidFill>
                      <a:srgbClr val="C00000"/>
                    </a:solidFill>
                    <a:latin typeface="隶书" panose="02010509060101010101" pitchFamily="49" charset="-122"/>
                    <a:ea typeface="隶书" panose="02010509060101010101" pitchFamily="49" charset="-122"/>
                  </a:rPr>
                  <a:t>个元素，其关键字集合为</a:t>
                </a:r>
                <a14:m>
                  <m:oMath xmlns:m="http://schemas.openxmlformats.org/officeDocument/2006/math">
                    <m:r>
                      <a:rPr lang="en-US" altLang="zh-CN" sz="1800">
                        <a:solidFill>
                          <a:srgbClr val="C00000"/>
                        </a:solidFill>
                        <a:latin typeface="Cambria Math" panose="02040503050406030204" pitchFamily="18" charset="0"/>
                      </a:rPr>
                      <m:t>{20,30,50,16,35,76,48,44,28,31}</m:t>
                    </m:r>
                  </m:oMath>
                </a14:m>
                <a:r>
                  <a:rPr lang="zh-CN" altLang="zh-CN" sz="1800" dirty="0">
                    <a:solidFill>
                      <a:srgbClr val="C00000"/>
                    </a:solidFill>
                    <a:latin typeface="隶书" panose="02010509060101010101" pitchFamily="49" charset="-122"/>
                    <a:ea typeface="隶书" panose="02010509060101010101" pitchFamily="49" charset="-122"/>
                  </a:rPr>
                  <a:t>，试写出改进前后冒泡排序的操作过程。</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51520" y="1064124"/>
                <a:ext cx="8712968" cy="931562"/>
              </a:xfrm>
              <a:blipFill rotWithShape="0">
                <a:blip r:embed="rId2"/>
                <a:stretch>
                  <a:fillRect l="-699" b="-658"/>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4608004" y="2088385"/>
            <a:ext cx="4768471" cy="1980967"/>
          </a:xfrm>
          <a:prstGeom prst="rect">
            <a:avLst/>
          </a:prstGeom>
        </p:spPr>
      </p:pic>
      <p:sp>
        <p:nvSpPr>
          <p:cNvPr id="6" name="文本框 5"/>
          <p:cNvSpPr txBox="1"/>
          <p:nvPr/>
        </p:nvSpPr>
        <p:spPr>
          <a:xfrm>
            <a:off x="6660232" y="4370461"/>
            <a:ext cx="1728192" cy="307777"/>
          </a:xfrm>
          <a:prstGeom prst="rect">
            <a:avLst/>
          </a:prstGeom>
          <a:noFill/>
        </p:spPr>
        <p:txBody>
          <a:bodyPr wrap="square" rtlCol="0">
            <a:spAutoFit/>
          </a:bodyPr>
          <a:lstStyle/>
          <a:p>
            <a:r>
              <a:rPr lang="zh-CN" altLang="en-US" sz="1400" dirty="0">
                <a:solidFill>
                  <a:schemeClr val="accent1">
                    <a:lumMod val="75000"/>
                  </a:schemeClr>
                </a:solidFill>
                <a:latin typeface="隶书" panose="02010509060101010101" pitchFamily="49" charset="-122"/>
                <a:ea typeface="隶书" panose="02010509060101010101" pitchFamily="49" charset="-122"/>
              </a:rPr>
              <a:t>改进后</a:t>
            </a:r>
          </a:p>
        </p:txBody>
      </p:sp>
      <p:sp>
        <p:nvSpPr>
          <p:cNvPr id="7" name="文本框 6"/>
          <p:cNvSpPr txBox="1"/>
          <p:nvPr/>
        </p:nvSpPr>
        <p:spPr>
          <a:xfrm>
            <a:off x="2276128" y="4524350"/>
            <a:ext cx="1728192" cy="307777"/>
          </a:xfrm>
          <a:prstGeom prst="rect">
            <a:avLst/>
          </a:prstGeom>
          <a:noFill/>
        </p:spPr>
        <p:txBody>
          <a:bodyPr wrap="square" rtlCol="0">
            <a:spAutoFit/>
          </a:bodyPr>
          <a:lstStyle/>
          <a:p>
            <a:r>
              <a:rPr lang="zh-CN" altLang="en-US" sz="1400" dirty="0">
                <a:solidFill>
                  <a:schemeClr val="accent1">
                    <a:lumMod val="75000"/>
                  </a:schemeClr>
                </a:solidFill>
                <a:latin typeface="隶书" panose="02010509060101010101" pitchFamily="49" charset="-122"/>
                <a:ea typeface="隶书" panose="02010509060101010101" pitchFamily="49" charset="-122"/>
              </a:rPr>
              <a:t>改进前</a:t>
            </a:r>
          </a:p>
        </p:txBody>
      </p:sp>
      <p:pic>
        <p:nvPicPr>
          <p:cNvPr id="8" name="图片 7"/>
          <p:cNvPicPr>
            <a:picLocks noChangeAspect="1"/>
          </p:cNvPicPr>
          <p:nvPr/>
        </p:nvPicPr>
        <p:blipFill>
          <a:blip r:embed="rId4"/>
          <a:stretch>
            <a:fillRect/>
          </a:stretch>
        </p:blipFill>
        <p:spPr>
          <a:xfrm>
            <a:off x="415261" y="1995686"/>
            <a:ext cx="4192743" cy="2232248"/>
          </a:xfrm>
          <a:prstGeom prst="rect">
            <a:avLst/>
          </a:prstGeom>
        </p:spPr>
      </p:pic>
    </p:spTree>
    <p:extLst>
      <p:ext uri="{BB962C8B-B14F-4D97-AF65-F5344CB8AC3E}">
        <p14:creationId xmlns:p14="http://schemas.microsoft.com/office/powerpoint/2010/main" val="125831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算法分析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915566"/>
                <a:ext cx="8928992" cy="3507876"/>
              </a:xfrm>
            </p:spPr>
            <p:txBody>
              <a:bodyPr/>
              <a:lstStyle/>
              <a:p>
                <a:pPr>
                  <a:lnSpc>
                    <a:spcPts val="21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改进前</a:t>
                </a:r>
                <a:r>
                  <a:rPr lang="zh-CN" altLang="zh-CN" sz="1800" dirty="0">
                    <a:latin typeface="隶书" panose="02010509060101010101" pitchFamily="49" charset="-122"/>
                    <a:ea typeface="隶书" panose="02010509060101010101" pitchFamily="49" charset="-122"/>
                  </a:rPr>
                  <a:t>的冒泡排序由两重循环构成，对于具有</a:t>
                </a:r>
                <a14:m>
                  <m:oMath xmlns:m="http://schemas.openxmlformats.org/officeDocument/2006/math">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个元素的表，其外层循环执行</a:t>
                </a:r>
                <a14:m>
                  <m:oMath xmlns:m="http://schemas.openxmlformats.org/officeDocument/2006/math">
                    <m:r>
                      <m:rPr>
                        <m:sty m:val="p"/>
                      </m:rPr>
                      <a:rPr lang="en-US" altLang="zh-CN" sz="1800">
                        <a:latin typeface="Cambria Math" panose="02040503050406030204" pitchFamily="18" charset="0"/>
                      </a:rPr>
                      <m:t>n</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次，内层循环的执行</a:t>
                </a:r>
                <a14:m>
                  <m:oMath xmlns:m="http://schemas.openxmlformats.org/officeDocument/2006/math">
                    <m:r>
                      <m:rPr>
                        <m:sty m:val="p"/>
                      </m:rPr>
                      <a:rPr lang="en-US" altLang="zh-CN" sz="1800">
                        <a:latin typeface="Cambria Math" panose="02040503050406030204" pitchFamily="18" charset="0"/>
                      </a:rPr>
                      <m:t>i</m:t>
                    </m:r>
                    <m:r>
                      <a:rPr lang="en-US" altLang="zh-CN" sz="1800" i="1">
                        <a:latin typeface="Cambria Math" panose="02040503050406030204" pitchFamily="18" charset="0"/>
                      </a:rPr>
                      <m:t>−</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次（其中</a:t>
                </a:r>
                <a14:m>
                  <m:oMath xmlns:m="http://schemas.openxmlformats.org/officeDocument/2006/math">
                    <m:r>
                      <m:rPr>
                        <m:sty m:val="p"/>
                      </m:rPr>
                      <a:rPr lang="en-US" altLang="zh-CN" sz="1800">
                        <a:latin typeface="Cambria Math" panose="02040503050406030204" pitchFamily="18" charset="0"/>
                      </a:rPr>
                      <m:t>i</m:t>
                    </m:r>
                  </m:oMath>
                </a14:m>
                <a:r>
                  <a:rPr lang="zh-CN" altLang="zh-CN" sz="1800" dirty="0">
                    <a:latin typeface="隶书" panose="02010509060101010101" pitchFamily="49" charset="-122"/>
                    <a:ea typeface="隶书" panose="02010509060101010101" pitchFamily="49" charset="-122"/>
                  </a:rPr>
                  <a:t>为外循环变量）。所需关键字比较的次数与待排数据元素的初始排列无关，关键字的比较次数均为</a:t>
                </a:r>
              </a:p>
              <a:p>
                <a:pPr marL="0" indent="0">
                  <a:lnSpc>
                    <a:spcPts val="2400"/>
                  </a:lnSpc>
                  <a:spcBef>
                    <a:spcPts val="0"/>
                  </a:spcBef>
                  <a:buNone/>
                </a:pPr>
                <a:endParaRPr lang="zh-CN" altLang="zh-CN" sz="1800" dirty="0">
                  <a:latin typeface="隶书" panose="02010509060101010101" pitchFamily="49" charset="-122"/>
                  <a:ea typeface="隶书" panose="02010509060101010101" pitchFamily="49" charset="-122"/>
                </a:endParaRPr>
              </a:p>
              <a:p>
                <a:pPr marL="0" indent="0">
                  <a:lnSpc>
                    <a:spcPts val="2400"/>
                  </a:lnSpc>
                  <a:spcBef>
                    <a:spcPts val="0"/>
                  </a:spcBef>
                  <a:buNone/>
                </a:pPr>
                <a:endParaRPr lang="zh-CN" altLang="zh-CN" sz="1800" dirty="0">
                  <a:latin typeface="隶书" panose="02010509060101010101" pitchFamily="49" charset="-122"/>
                  <a:ea typeface="隶书" panose="02010509060101010101" pitchFamily="49" charset="-122"/>
                </a:endParaRPr>
              </a:p>
              <a:p>
                <a:pPr>
                  <a:lnSpc>
                    <a:spcPts val="2100"/>
                  </a:lnSpc>
                  <a:spcBef>
                    <a:spcPts val="0"/>
                  </a:spcBef>
                </a:pPr>
                <a:endParaRPr lang="en-US" altLang="zh-CN" sz="1800" dirty="0">
                  <a:latin typeface="隶书" panose="02010509060101010101" pitchFamily="49" charset="-122"/>
                  <a:ea typeface="隶书" panose="02010509060101010101" pitchFamily="49" charset="-122"/>
                </a:endParaRPr>
              </a:p>
              <a:p>
                <a:pPr>
                  <a:lnSpc>
                    <a:spcPts val="21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改进后</a:t>
                </a:r>
                <a:r>
                  <a:rPr lang="zh-CN" altLang="zh-CN" sz="1800" dirty="0">
                    <a:latin typeface="隶书" panose="02010509060101010101" pitchFamily="49" charset="-122"/>
                    <a:ea typeface="隶书" panose="02010509060101010101" pitchFamily="49" charset="-122"/>
                  </a:rPr>
                  <a:t>的冒泡排序由两重循环构成，对于具有</a:t>
                </a:r>
                <a14:m>
                  <m:oMath xmlns:m="http://schemas.openxmlformats.org/officeDocument/2006/math">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个元素的表，其外层循环执行次数，内层循环的执行次数则取决于待排数据元素的初始排列情况。具体分析如下：</a:t>
                </a:r>
              </a:p>
              <a:p>
                <a:pPr>
                  <a:lnSpc>
                    <a:spcPts val="2100"/>
                  </a:lnSpc>
                  <a:spcBef>
                    <a:spcPts val="0"/>
                  </a:spcBef>
                </a:pPr>
                <a:r>
                  <a:rPr lang="zh-CN" altLang="zh-CN" sz="1800" dirty="0">
                    <a:solidFill>
                      <a:srgbClr val="7030A0"/>
                    </a:solidFill>
                    <a:latin typeface="隶书" panose="02010509060101010101" pitchFamily="49" charset="-122"/>
                    <a:ea typeface="隶书" panose="02010509060101010101" pitchFamily="49" charset="-122"/>
                  </a:rPr>
                  <a:t>（</a:t>
                </a:r>
                <a:r>
                  <a:rPr lang="en-US" altLang="zh-CN" sz="1800" dirty="0">
                    <a:solidFill>
                      <a:srgbClr val="7030A0"/>
                    </a:solidFill>
                    <a:latin typeface="隶书" panose="02010509060101010101" pitchFamily="49" charset="-122"/>
                    <a:ea typeface="隶书" panose="02010509060101010101" pitchFamily="49" charset="-122"/>
                  </a:rPr>
                  <a:t>1</a:t>
                </a:r>
                <a:r>
                  <a:rPr lang="zh-CN" altLang="zh-CN" sz="1800" dirty="0">
                    <a:solidFill>
                      <a:srgbClr val="7030A0"/>
                    </a:solidFill>
                    <a:latin typeface="隶书" panose="02010509060101010101" pitchFamily="49" charset="-122"/>
                    <a:ea typeface="隶书" panose="02010509060101010101" pitchFamily="49" charset="-122"/>
                  </a:rPr>
                  <a:t>）最好情况</a:t>
                </a:r>
              </a:p>
              <a:p>
                <a:pPr>
                  <a:lnSpc>
                    <a:spcPts val="21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若初始序列是正序，则一趟扫描即可完成排序，所需关键字的比较次数</a:t>
                </a:r>
                <a14:m>
                  <m:oMath xmlns:m="http://schemas.openxmlformats.org/officeDocument/2006/math">
                    <m:r>
                      <m:rPr>
                        <m:sty m:val="p"/>
                      </m:rPr>
                      <a:rPr lang="en-US" altLang="zh-CN" sz="1800">
                        <a:latin typeface="Cambria Math" panose="02040503050406030204" pitchFamily="18" charset="0"/>
                      </a:rPr>
                      <m:t>C</m:t>
                    </m:r>
                  </m:oMath>
                </a14:m>
                <a:r>
                  <a:rPr lang="zh-CN" altLang="zh-CN" sz="1800" dirty="0">
                    <a:latin typeface="隶书" panose="02010509060101010101" pitchFamily="49" charset="-122"/>
                    <a:ea typeface="隶书" panose="02010509060101010101" pitchFamily="49" charset="-122"/>
                  </a:rPr>
                  <a:t>和元素移动的次数</a:t>
                </a:r>
                <a14:m>
                  <m:oMath xmlns:m="http://schemas.openxmlformats.org/officeDocument/2006/math">
                    <m:r>
                      <m:rPr>
                        <m:sty m:val="p"/>
                      </m:rPr>
                      <a:rPr lang="en-US" altLang="zh-CN" sz="1800">
                        <a:latin typeface="Cambria Math" panose="02040503050406030204" pitchFamily="18" charset="0"/>
                      </a:rPr>
                      <m:t>M</m:t>
                    </m:r>
                  </m:oMath>
                </a14:m>
                <a:r>
                  <a:rPr lang="zh-CN" altLang="zh-CN" sz="1800" dirty="0">
                    <a:latin typeface="隶书" panose="02010509060101010101" pitchFamily="49" charset="-122"/>
                    <a:ea typeface="隶书" panose="02010509060101010101" pitchFamily="49" charset="-122"/>
                  </a:rPr>
                  <a:t>均为最小值：</a:t>
                </a:r>
              </a:p>
              <a:p>
                <a:pPr marL="0" indent="0">
                  <a:lnSpc>
                    <a:spcPts val="2100"/>
                  </a:lnSpc>
                  <a:spcBef>
                    <a:spcPts val="0"/>
                  </a:spcBef>
                  <a:buNone/>
                </a:pPr>
                <a14:m>
                  <m:oMathPara xmlns:m="http://schemas.openxmlformats.org/officeDocument/2006/math">
                    <m:oMathParaPr>
                      <m:jc m:val="centerGroup"/>
                    </m:oMathParaPr>
                    <m:oMath xmlns:m="http://schemas.openxmlformats.org/officeDocument/2006/math">
                      <m:r>
                        <a:rPr lang="en-US" altLang="zh-CN" sz="1800">
                          <a:latin typeface="Cambria Math" panose="02040503050406030204" pitchFamily="18" charset="0"/>
                        </a:rPr>
                        <m:t> </m:t>
                      </m:r>
                      <m:r>
                        <m:rPr>
                          <m:sty m:val="p"/>
                        </m:rPr>
                        <a:rPr lang="en-US" altLang="zh-CN" sz="1800">
                          <a:latin typeface="Cambria Math" panose="02040503050406030204" pitchFamily="18" charset="0"/>
                        </a:rPr>
                        <m:t>C</m:t>
                      </m:r>
                      <m:r>
                        <a:rPr lang="en-US" altLang="zh-CN" sz="1800">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m:t>
                      </m:r>
                      <m:r>
                        <a:rPr lang="en-US" altLang="zh-CN" sz="1800">
                          <a:latin typeface="Cambria Math" panose="02040503050406030204" pitchFamily="18" charset="0"/>
                        </a:rPr>
                        <m:t>1</m:t>
                      </m:r>
                    </m:oMath>
                  </m:oMathPara>
                </a14:m>
                <a:endParaRPr lang="zh-CN" altLang="zh-CN" sz="1800" dirty="0">
                  <a:latin typeface="隶书" panose="02010509060101010101" pitchFamily="49" charset="-122"/>
                  <a:ea typeface="隶书" panose="02010509060101010101" pitchFamily="49" charset="-122"/>
                </a:endParaRPr>
              </a:p>
              <a:p>
                <a:pPr marL="0" indent="0">
                  <a:lnSpc>
                    <a:spcPts val="2100"/>
                  </a:lnSpc>
                  <a:spcBef>
                    <a:spcPts val="0"/>
                  </a:spcBef>
                  <a:buNone/>
                </a:pPr>
                <a14:m>
                  <m:oMathPara xmlns:m="http://schemas.openxmlformats.org/officeDocument/2006/math">
                    <m:oMathParaPr>
                      <m:jc m:val="centerGroup"/>
                    </m:oMathParaPr>
                    <m:oMath xmlns:m="http://schemas.openxmlformats.org/officeDocument/2006/math">
                      <m:r>
                        <m:rPr>
                          <m:sty m:val="p"/>
                        </m:rPr>
                        <a:rPr lang="en-US" altLang="zh-CN" sz="1800">
                          <a:latin typeface="Cambria Math" panose="02040503050406030204" pitchFamily="18" charset="0"/>
                        </a:rPr>
                        <m:t>M</m:t>
                      </m:r>
                      <m:r>
                        <a:rPr lang="en-US" altLang="zh-CN" sz="1800">
                          <a:latin typeface="Cambria Math" panose="02040503050406030204" pitchFamily="18" charset="0"/>
                        </a:rPr>
                        <m:t>=0</m:t>
                      </m:r>
                    </m:oMath>
                  </m:oMathPara>
                </a14:m>
                <a:endParaRPr lang="zh-CN" altLang="zh-CN"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915566"/>
                <a:ext cx="8928992" cy="3507876"/>
              </a:xfrm>
              <a:blipFill rotWithShape="0">
                <a:blip r:embed="rId2"/>
                <a:stretch>
                  <a:fillRect l="-751" t="-1736" r="-3347" b="-2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022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算法分析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915566"/>
                <a:ext cx="8856984" cy="3507876"/>
              </a:xfrm>
            </p:spPr>
            <p:txBody>
              <a:bodyPr/>
              <a:lstStyle/>
              <a:p>
                <a:pPr>
                  <a:lnSpc>
                    <a:spcPts val="2400"/>
                  </a:lnSpc>
                  <a:spcBef>
                    <a:spcPts val="0"/>
                  </a:spcBef>
                </a:pPr>
                <a:r>
                  <a:rPr lang="zh-CN" altLang="zh-CN" sz="1800" dirty="0">
                    <a:solidFill>
                      <a:srgbClr val="7030A0"/>
                    </a:solidFill>
                    <a:latin typeface="隶书" panose="02010509060101010101" pitchFamily="49" charset="-122"/>
                    <a:ea typeface="隶书" panose="02010509060101010101" pitchFamily="49" charset="-122"/>
                  </a:rPr>
                  <a:t>（</a:t>
                </a:r>
                <a:r>
                  <a:rPr lang="en-US" altLang="zh-CN" sz="1800" dirty="0">
                    <a:solidFill>
                      <a:srgbClr val="7030A0"/>
                    </a:solidFill>
                    <a:latin typeface="隶书" panose="02010509060101010101" pitchFamily="49" charset="-122"/>
                    <a:ea typeface="隶书" panose="02010509060101010101" pitchFamily="49" charset="-122"/>
                  </a:rPr>
                  <a:t>2</a:t>
                </a:r>
                <a:r>
                  <a:rPr lang="zh-CN" altLang="zh-CN" sz="1800" dirty="0">
                    <a:solidFill>
                      <a:srgbClr val="7030A0"/>
                    </a:solidFill>
                    <a:latin typeface="隶书" panose="02010509060101010101" pitchFamily="49" charset="-122"/>
                    <a:ea typeface="隶书" panose="02010509060101010101" pitchFamily="49" charset="-122"/>
                  </a:rPr>
                  <a:t>）最坏情况</a:t>
                </a:r>
              </a:p>
              <a:p>
                <a:pPr>
                  <a:lnSpc>
                    <a:spcPts val="22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若初始序列是反序，则其外层循环执行</a:t>
                </a:r>
                <a14:m>
                  <m:oMath xmlns:m="http://schemas.openxmlformats.org/officeDocument/2006/math">
                    <m:r>
                      <m:rPr>
                        <m:sty m:val="p"/>
                      </m:rPr>
                      <a:rPr lang="en-US" altLang="zh-CN" sz="1800">
                        <a:latin typeface="Cambria Math" panose="02040503050406030204" pitchFamily="18" charset="0"/>
                      </a:rPr>
                      <m:t>n</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次，内层循环的执行</a:t>
                </a:r>
                <a14:m>
                  <m:oMath xmlns:m="http://schemas.openxmlformats.org/officeDocument/2006/math">
                    <m:r>
                      <m:rPr>
                        <m:sty m:val="p"/>
                      </m:rPr>
                      <a:rPr lang="en-US" altLang="zh-CN" sz="1800">
                        <a:latin typeface="Cambria Math" panose="02040503050406030204" pitchFamily="18" charset="0"/>
                      </a:rPr>
                      <m:t>i</m:t>
                    </m:r>
                    <m:r>
                      <a:rPr lang="en-US" altLang="zh-CN" sz="1800" i="1">
                        <a:latin typeface="Cambria Math" panose="02040503050406030204" pitchFamily="18" charset="0"/>
                      </a:rPr>
                      <m:t>−</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次（其中</a:t>
                </a:r>
                <a14:m>
                  <m:oMath xmlns:m="http://schemas.openxmlformats.org/officeDocument/2006/math">
                    <m:r>
                      <m:rPr>
                        <m:sty m:val="p"/>
                      </m:rPr>
                      <a:rPr lang="en-US" altLang="zh-CN" sz="1800">
                        <a:latin typeface="Cambria Math" panose="02040503050406030204" pitchFamily="18" charset="0"/>
                      </a:rPr>
                      <m:t>i</m:t>
                    </m:r>
                  </m:oMath>
                </a14:m>
                <a:r>
                  <a:rPr lang="zh-CN" altLang="zh-CN" sz="1800" dirty="0">
                    <a:latin typeface="隶书" panose="02010509060101010101" pitchFamily="49" charset="-122"/>
                    <a:ea typeface="隶书" panose="02010509060101010101" pitchFamily="49" charset="-122"/>
                  </a:rPr>
                  <a:t>为外循环变量），且每次比较均必需移动元素</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次来交换数据元素位置。在此情况下，比较次数</a:t>
                </a:r>
                <a14:m>
                  <m:oMath xmlns:m="http://schemas.openxmlformats.org/officeDocument/2006/math">
                    <m:r>
                      <m:rPr>
                        <m:sty m:val="p"/>
                      </m:rPr>
                      <a:rPr lang="en-US" altLang="zh-CN" sz="1800">
                        <a:latin typeface="Cambria Math" panose="02040503050406030204" pitchFamily="18" charset="0"/>
                      </a:rPr>
                      <m:t>C</m:t>
                    </m:r>
                  </m:oMath>
                </a14:m>
                <a:r>
                  <a:rPr lang="zh-CN" altLang="zh-CN" sz="1800" dirty="0">
                    <a:latin typeface="隶书" panose="02010509060101010101" pitchFamily="49" charset="-122"/>
                    <a:ea typeface="隶书" panose="02010509060101010101" pitchFamily="49" charset="-122"/>
                  </a:rPr>
                  <a:t>和元素移动的次数</a:t>
                </a:r>
                <a14:m>
                  <m:oMath xmlns:m="http://schemas.openxmlformats.org/officeDocument/2006/math">
                    <m:r>
                      <m:rPr>
                        <m:sty m:val="p"/>
                      </m:rPr>
                      <a:rPr lang="en-US" altLang="zh-CN" sz="1800">
                        <a:latin typeface="Cambria Math" panose="02040503050406030204" pitchFamily="18" charset="0"/>
                      </a:rPr>
                      <m:t>M</m:t>
                    </m:r>
                  </m:oMath>
                </a14:m>
                <a:r>
                  <a:rPr lang="zh-CN" altLang="zh-CN" sz="1800" dirty="0">
                    <a:latin typeface="隶书" panose="02010509060101010101" pitchFamily="49" charset="-122"/>
                    <a:ea typeface="隶书" panose="02010509060101010101" pitchFamily="49" charset="-122"/>
                  </a:rPr>
                  <a:t>均为最大值：</a:t>
                </a:r>
              </a:p>
              <a:p>
                <a:pPr marL="0" indent="0">
                  <a:lnSpc>
                    <a:spcPts val="2200"/>
                  </a:lnSpc>
                  <a:spcBef>
                    <a:spcPts val="0"/>
                  </a:spcBef>
                  <a:buNone/>
                </a:pPr>
                <a:r>
                  <a:rPr lang="en-US" altLang="zh-CN" sz="1800" dirty="0">
                    <a:latin typeface="隶书" panose="02010509060101010101" pitchFamily="49" charset="-122"/>
                    <a:ea typeface="隶书" panose="02010509060101010101" pitchFamily="49" charset="-122"/>
                  </a:rPr>
                  <a:t> </a:t>
                </a:r>
                <a:endParaRPr lang="zh-CN" altLang="zh-CN" sz="1800" dirty="0">
                  <a:latin typeface="隶书" panose="02010509060101010101" pitchFamily="49" charset="-122"/>
                  <a:ea typeface="隶书" panose="02010509060101010101" pitchFamily="49" charset="-122"/>
                </a:endParaRPr>
              </a:p>
              <a:p>
                <a:pPr marL="0" indent="0">
                  <a:lnSpc>
                    <a:spcPts val="2200"/>
                  </a:lnSpc>
                  <a:spcBef>
                    <a:spcPts val="0"/>
                  </a:spcBef>
                  <a:buNone/>
                </a:pPr>
                <a14:m>
                  <m:oMathPara xmlns:m="http://schemas.openxmlformats.org/officeDocument/2006/math">
                    <m:oMathParaPr>
                      <m:jc m:val="centerGroup"/>
                    </m:oMathParaPr>
                    <m:oMath xmlns:m="http://schemas.openxmlformats.org/officeDocument/2006/math">
                      <m:r>
                        <m:rPr>
                          <m:sty m:val="p"/>
                        </m:rPr>
                        <a:rPr lang="en-US" altLang="zh-CN" sz="1800">
                          <a:latin typeface="Cambria Math" panose="02040503050406030204" pitchFamily="18" charset="0"/>
                        </a:rPr>
                        <m:t>C</m:t>
                      </m:r>
                      <m:r>
                        <a:rPr lang="en-US" altLang="zh-CN" sz="1800">
                          <a:latin typeface="Cambria Math" panose="02040503050406030204" pitchFamily="18" charset="0"/>
                        </a:rPr>
                        <m:t>=</m:t>
                      </m:r>
                      <m:nary>
                        <m:naryPr>
                          <m:chr m:val="∑"/>
                          <m:limLoc m:val="undOvr"/>
                          <m:ctrlPr>
                            <a:rPr lang="zh-CN" altLang="zh-CN" sz="1800" i="1">
                              <a:latin typeface="Cambria Math" panose="02040503050406030204" pitchFamily="18" charset="0"/>
                            </a:rPr>
                          </m:ctrlPr>
                        </m:naryPr>
                        <m:sub>
                          <m:r>
                            <a:rPr lang="en-US" altLang="zh-CN" sz="1800" i="1">
                              <a:latin typeface="Cambria Math" panose="02040503050406030204" pitchFamily="18" charset="0"/>
                            </a:rPr>
                            <m:t>𝑖</m:t>
                          </m:r>
                          <m:r>
                            <a:rPr lang="en-US" altLang="zh-CN" sz="1800" i="1">
                              <a:latin typeface="Cambria Math" panose="02040503050406030204" pitchFamily="18" charset="0"/>
                            </a:rPr>
                            <m:t>=2</m:t>
                          </m:r>
                        </m:sub>
                        <m:sup>
                          <m:r>
                            <a:rPr lang="en-US" altLang="zh-CN" sz="1800" i="1">
                              <a:latin typeface="Cambria Math" panose="02040503050406030204" pitchFamily="18" charset="0"/>
                            </a:rPr>
                            <m:t>𝑛</m:t>
                          </m:r>
                        </m:sup>
                        <m:e>
                          <m:d>
                            <m:dPr>
                              <m:ctrlPr>
                                <a:rPr lang="zh-CN"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e>
                          </m:d>
                          <m:r>
                            <a:rPr lang="en-US" altLang="zh-CN" sz="1800" i="1">
                              <a:latin typeface="Cambria Math" panose="02040503050406030204" pitchFamily="18" charset="0"/>
                            </a:rPr>
                            <m:t>=</m:t>
                          </m:r>
                          <m:f>
                            <m:fPr>
                              <m:ctrlPr>
                                <a:rPr lang="zh-CN" altLang="zh-CN" sz="1800" i="1">
                                  <a:latin typeface="Cambria Math" panose="02040503050406030204" pitchFamily="18" charset="0"/>
                                </a:rPr>
                              </m:ctrlPr>
                            </m:fPr>
                            <m:num>
                              <m:r>
                                <a:rPr lang="en-US" altLang="zh-CN" sz="1800" i="1">
                                  <a:latin typeface="Cambria Math" panose="02040503050406030204" pitchFamily="18" charset="0"/>
                                </a:rPr>
                                <m:t>𝑛</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−1)</m:t>
                              </m:r>
                            </m:num>
                            <m:den>
                              <m:r>
                                <a:rPr lang="en-US" altLang="zh-CN" sz="1800" i="1">
                                  <a:latin typeface="Cambria Math" panose="02040503050406030204" pitchFamily="18" charset="0"/>
                                </a:rPr>
                                <m:t>2</m:t>
                              </m:r>
                            </m:den>
                          </m:f>
                        </m:e>
                      </m:nary>
                    </m:oMath>
                  </m:oMathPara>
                </a14:m>
                <a:endParaRPr lang="zh-CN" altLang="zh-CN" sz="1800" dirty="0">
                  <a:latin typeface="隶书" panose="02010509060101010101" pitchFamily="49" charset="-122"/>
                  <a:ea typeface="隶书" panose="02010509060101010101" pitchFamily="49" charset="-122"/>
                </a:endParaRPr>
              </a:p>
              <a:p>
                <a:pPr marL="0" indent="0">
                  <a:lnSpc>
                    <a:spcPts val="2200"/>
                  </a:lnSpc>
                  <a:spcBef>
                    <a:spcPts val="0"/>
                  </a:spcBef>
                  <a:buNone/>
                </a:pPr>
                <a:endParaRPr lang="en-US" altLang="zh-CN" sz="1800" dirty="0"/>
              </a:p>
              <a:p>
                <a:pPr marL="0" indent="0">
                  <a:lnSpc>
                    <a:spcPts val="2200"/>
                  </a:lnSpc>
                  <a:spcBef>
                    <a:spcPts val="0"/>
                  </a:spcBef>
                  <a:buNone/>
                </a:pPr>
                <a:endParaRPr lang="en-US" altLang="zh-CN" sz="1800" dirty="0"/>
              </a:p>
              <a:p>
                <a:pPr marL="0" indent="0">
                  <a:lnSpc>
                    <a:spcPts val="2200"/>
                  </a:lnSpc>
                  <a:spcBef>
                    <a:spcPts val="0"/>
                  </a:spcBef>
                  <a:buNone/>
                </a:pPr>
                <a14:m>
                  <m:oMathPara xmlns:m="http://schemas.openxmlformats.org/officeDocument/2006/math">
                    <m:oMathParaPr>
                      <m:jc m:val="centerGroup"/>
                    </m:oMathParaPr>
                    <m:oMath xmlns:m="http://schemas.openxmlformats.org/officeDocument/2006/math">
                      <m:r>
                        <a:rPr lang="en-US" altLang="zh-CN" sz="1800">
                          <a:latin typeface="Cambria Math" panose="02040503050406030204" pitchFamily="18" charset="0"/>
                        </a:rPr>
                        <m:t>       </m:t>
                      </m:r>
                      <m:r>
                        <m:rPr>
                          <m:sty m:val="p"/>
                        </m:rPr>
                        <a:rPr lang="en-US" altLang="zh-CN" sz="1800">
                          <a:latin typeface="Cambria Math" panose="02040503050406030204" pitchFamily="18" charset="0"/>
                        </a:rPr>
                        <m:t>M</m:t>
                      </m:r>
                      <m:r>
                        <a:rPr lang="en-US" altLang="zh-CN" sz="1800">
                          <a:latin typeface="Cambria Math" panose="02040503050406030204" pitchFamily="18" charset="0"/>
                        </a:rPr>
                        <m:t>=</m:t>
                      </m:r>
                      <m:nary>
                        <m:naryPr>
                          <m:chr m:val="∑"/>
                          <m:limLoc m:val="undOvr"/>
                          <m:ctrlPr>
                            <a:rPr lang="zh-CN" altLang="zh-CN" sz="1800" i="1">
                              <a:latin typeface="Cambria Math" panose="02040503050406030204" pitchFamily="18" charset="0"/>
                            </a:rPr>
                          </m:ctrlPr>
                        </m:naryPr>
                        <m:sub>
                          <m:r>
                            <a:rPr lang="en-US" altLang="zh-CN" sz="1800" i="1">
                              <a:latin typeface="Cambria Math" panose="02040503050406030204" pitchFamily="18" charset="0"/>
                            </a:rPr>
                            <m:t>𝑖</m:t>
                          </m:r>
                          <m:r>
                            <a:rPr lang="en-US" altLang="zh-CN" sz="1800" i="1">
                              <a:latin typeface="Cambria Math" panose="02040503050406030204" pitchFamily="18" charset="0"/>
                            </a:rPr>
                            <m:t>=2</m:t>
                          </m:r>
                        </m:sub>
                        <m:sup>
                          <m:r>
                            <a:rPr lang="en-US" altLang="zh-CN" sz="1800" i="1">
                              <a:latin typeface="Cambria Math" panose="02040503050406030204" pitchFamily="18" charset="0"/>
                            </a:rPr>
                            <m:t>𝑛</m:t>
                          </m:r>
                        </m:sup>
                        <m:e>
                          <m:r>
                            <a:rPr lang="en-US" altLang="zh-CN" sz="1800" i="1">
                              <a:latin typeface="Cambria Math" panose="02040503050406030204" pitchFamily="18" charset="0"/>
                            </a:rPr>
                            <m:t>3</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e>
                          </m:d>
                          <m:r>
                            <a:rPr lang="en-US" altLang="zh-CN" sz="1800" i="1">
                              <a:latin typeface="Cambria Math" panose="02040503050406030204" pitchFamily="18" charset="0"/>
                            </a:rPr>
                            <m:t>=</m:t>
                          </m:r>
                          <m:f>
                            <m:fPr>
                              <m:ctrlPr>
                                <a:rPr lang="zh-CN" altLang="zh-CN" sz="1800" i="1">
                                  <a:latin typeface="Cambria Math" panose="02040503050406030204" pitchFamily="18" charset="0"/>
                                </a:rPr>
                              </m:ctrlPr>
                            </m:fPr>
                            <m:num>
                              <m:r>
                                <a:rPr lang="en-US" altLang="zh-CN" sz="1800" i="1">
                                  <a:latin typeface="Cambria Math" panose="02040503050406030204" pitchFamily="18" charset="0"/>
                                </a:rPr>
                                <m:t>3</m:t>
                              </m:r>
                              <m:r>
                                <a:rPr lang="en-US" altLang="zh-CN" sz="1800" i="1">
                                  <a:latin typeface="Cambria Math" panose="02040503050406030204" pitchFamily="18" charset="0"/>
                                </a:rPr>
                                <m:t>𝑛</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−1)</m:t>
                              </m:r>
                            </m:num>
                            <m:den>
                              <m:r>
                                <a:rPr lang="en-US" altLang="zh-CN" sz="1800" i="1">
                                  <a:latin typeface="Cambria Math" panose="02040503050406030204" pitchFamily="18" charset="0"/>
                                </a:rPr>
                                <m:t>2</m:t>
                              </m:r>
                            </m:den>
                          </m:f>
                        </m:e>
                      </m:nary>
                    </m:oMath>
                  </m:oMathPara>
                </a14:m>
                <a:endParaRPr lang="zh-CN" altLang="zh-CN" sz="1800" dirty="0">
                  <a:latin typeface="隶书" panose="02010509060101010101" pitchFamily="49" charset="-122"/>
                  <a:ea typeface="隶书" panose="02010509060101010101" pitchFamily="49" charset="-122"/>
                </a:endParaRPr>
              </a:p>
              <a:p>
                <a:pPr marL="0" indent="0">
                  <a:lnSpc>
                    <a:spcPts val="22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solidFill>
                      <a:srgbClr val="7030A0"/>
                    </a:solidFill>
                    <a:latin typeface="隶书" panose="02010509060101010101" pitchFamily="49" charset="-122"/>
                    <a:ea typeface="隶书" panose="02010509060101010101" pitchFamily="49" charset="-122"/>
                  </a:rPr>
                  <a:t>（</a:t>
                </a:r>
                <a:r>
                  <a:rPr lang="en-US" altLang="zh-CN" sz="1800" dirty="0">
                    <a:solidFill>
                      <a:srgbClr val="7030A0"/>
                    </a:solidFill>
                    <a:latin typeface="隶书" panose="02010509060101010101" pitchFamily="49" charset="-122"/>
                    <a:ea typeface="隶书" panose="02010509060101010101" pitchFamily="49" charset="-122"/>
                  </a:rPr>
                  <a:t>3</a:t>
                </a:r>
                <a:r>
                  <a:rPr lang="zh-CN" altLang="zh-CN" sz="1800" dirty="0">
                    <a:solidFill>
                      <a:srgbClr val="7030A0"/>
                    </a:solidFill>
                    <a:latin typeface="隶书" panose="02010509060101010101" pitchFamily="49" charset="-122"/>
                    <a:ea typeface="隶书" panose="02010509060101010101" pitchFamily="49" charset="-122"/>
                  </a:rPr>
                  <a:t>）平均情况</a:t>
                </a:r>
              </a:p>
              <a:p>
                <a:pPr>
                  <a:lnSpc>
                    <a:spcPts val="22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平均情况的比较次数和元素移动次数较为复杂。因为算法可能在中间的某一趟排序完成后终止。</a:t>
                </a:r>
              </a:p>
              <a:p>
                <a:pPr>
                  <a:lnSpc>
                    <a:spcPts val="22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由上分析知，冒泡排序的时间复杂度为</a:t>
                </a:r>
                <a14:m>
                  <m:oMath xmlns:m="http://schemas.openxmlformats.org/officeDocument/2006/math">
                    <m:r>
                      <m:rPr>
                        <m:sty m:val="p"/>
                      </m:rPr>
                      <a:rPr lang="en-US" altLang="zh-CN" sz="1800">
                        <a:latin typeface="Cambria Math" panose="02040503050406030204" pitchFamily="18" charset="0"/>
                      </a:rPr>
                      <m:t>O</m:t>
                    </m:r>
                    <m:r>
                      <a:rPr lang="en-US" altLang="zh-CN" sz="1800">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𝑛</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p>
              <a:p>
                <a:pPr marL="0" indent="0">
                  <a:lnSpc>
                    <a:spcPts val="2400"/>
                  </a:lnSpc>
                  <a:spcBef>
                    <a:spcPts val="0"/>
                  </a:spcBef>
                  <a:buNone/>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915566"/>
                <a:ext cx="8856984" cy="3507876"/>
              </a:xfrm>
              <a:blipFill rotWithShape="0">
                <a:blip r:embed="rId2"/>
                <a:stretch>
                  <a:fillRect l="-757" t="-1389" b="-164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999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算法分析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51520" y="1064124"/>
                <a:ext cx="8496944" cy="3507876"/>
              </a:xfrm>
            </p:spPr>
            <p:txBody>
              <a:bodyPr/>
              <a:lstStyle/>
              <a:p>
                <a:r>
                  <a:rPr lang="en-US" altLang="zh-CN" sz="1800" dirty="0">
                    <a:latin typeface="隶书" panose="02010509060101010101" pitchFamily="49" charset="-122"/>
                    <a:ea typeface="隶书" panose="02010509060101010101" pitchFamily="49" charset="-122"/>
                  </a:rPr>
                  <a:t>   </a:t>
                </a:r>
                <a:r>
                  <a:rPr lang="zh-CN" altLang="zh-CN" sz="1800" dirty="0">
                    <a:solidFill>
                      <a:srgbClr val="7030A0"/>
                    </a:solidFill>
                    <a:latin typeface="隶书" panose="02010509060101010101" pitchFamily="49" charset="-122"/>
                    <a:ea typeface="隶书" panose="02010509060101010101" pitchFamily="49" charset="-122"/>
                  </a:rPr>
                  <a:t>空间复杂度</a:t>
                </a:r>
                <a:r>
                  <a:rPr lang="zh-CN" altLang="zh-CN" sz="1800" dirty="0">
                    <a:latin typeface="隶书" panose="02010509060101010101" pitchFamily="49" charset="-122"/>
                    <a:ea typeface="隶书" panose="02010509060101010101" pitchFamily="49" charset="-122"/>
                  </a:rPr>
                  <a:t>：冒泡排序算法中只使用</a:t>
                </a:r>
                <a:r>
                  <a:rPr lang="en-US" altLang="zh-CN" sz="1800" dirty="0" err="1">
                    <a:latin typeface="隶书" panose="02010509060101010101" pitchFamily="49" charset="-122"/>
                    <a:ea typeface="隶书" panose="02010509060101010101" pitchFamily="49" charset="-122"/>
                  </a:rPr>
                  <a:t>i,j</a:t>
                </a:r>
                <a:r>
                  <a:rPr lang="zh-CN" altLang="zh-CN" sz="1800" dirty="0">
                    <a:latin typeface="隶书" panose="02010509060101010101" pitchFamily="49" charset="-122"/>
                    <a:ea typeface="隶书" panose="02010509060101010101" pitchFamily="49" charset="-122"/>
                  </a:rPr>
                  <a:t>和</a:t>
                </a:r>
                <a:r>
                  <a:rPr lang="en-US" altLang="zh-CN" sz="1800" dirty="0">
                    <a:latin typeface="隶书" panose="02010509060101010101" pitchFamily="49" charset="-122"/>
                    <a:ea typeface="隶书" panose="02010509060101010101" pitchFamily="49" charset="-122"/>
                  </a:rPr>
                  <a:t>temp 3</a:t>
                </a:r>
                <a:r>
                  <a:rPr lang="zh-CN" altLang="zh-CN" sz="1800" dirty="0">
                    <a:latin typeface="隶书" panose="02010509060101010101" pitchFamily="49" charset="-122"/>
                    <a:ea typeface="隶书" panose="02010509060101010101" pitchFamily="49" charset="-122"/>
                  </a:rPr>
                  <a:t>个辅助变量或</a:t>
                </a:r>
                <a:r>
                  <a:rPr lang="en-US" altLang="zh-CN" sz="1800" dirty="0" err="1">
                    <a:latin typeface="隶书" panose="02010509060101010101" pitchFamily="49" charset="-122"/>
                    <a:ea typeface="隶书" panose="02010509060101010101" pitchFamily="49" charset="-122"/>
                  </a:rPr>
                  <a:t>i,j,temp</a:t>
                </a:r>
                <a:r>
                  <a:rPr lang="zh-CN" altLang="zh-CN" sz="1800" dirty="0">
                    <a:latin typeface="隶书" panose="02010509060101010101" pitchFamily="49" charset="-122"/>
                    <a:ea typeface="隶书" panose="02010509060101010101" pitchFamily="49" charset="-122"/>
                  </a:rPr>
                  <a:t>和</a:t>
                </a:r>
                <a:r>
                  <a:rPr lang="en-US" altLang="zh-CN" sz="1800" dirty="0">
                    <a:latin typeface="隶书" panose="02010509060101010101" pitchFamily="49" charset="-122"/>
                    <a:ea typeface="隶书" panose="02010509060101010101" pitchFamily="49" charset="-122"/>
                  </a:rPr>
                  <a:t>tag 4</a:t>
                </a:r>
                <a:r>
                  <a:rPr lang="zh-CN" altLang="zh-CN" sz="1800" dirty="0">
                    <a:latin typeface="隶书" panose="02010509060101010101" pitchFamily="49" charset="-122"/>
                    <a:ea typeface="隶书" panose="02010509060101010101" pitchFamily="49" charset="-122"/>
                  </a:rPr>
                  <a:t>个辅助变量，与问题规模</a:t>
                </a:r>
                <a14:m>
                  <m:oMath xmlns:m="http://schemas.openxmlformats.org/officeDocument/2006/math">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无关，所以空间复杂度为</a:t>
                </a:r>
                <a14:m>
                  <m:oMath xmlns:m="http://schemas.openxmlformats.org/officeDocument/2006/math">
                    <m:r>
                      <m:rPr>
                        <m:sty m:val="p"/>
                      </m:rPr>
                      <a:rPr lang="en-US" altLang="zh-CN" sz="1800">
                        <a:latin typeface="Cambria Math" panose="02040503050406030204" pitchFamily="18" charset="0"/>
                      </a:rPr>
                      <m:t>O</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a:t>
                </a:r>
              </a:p>
              <a:p>
                <a:r>
                  <a:rPr lang="en-US" altLang="zh-CN" sz="1800" dirty="0">
                    <a:latin typeface="隶书" panose="02010509060101010101" pitchFamily="49" charset="-122"/>
                    <a:ea typeface="隶书" panose="02010509060101010101" pitchFamily="49" charset="-122"/>
                  </a:rPr>
                  <a:t>   </a:t>
                </a:r>
                <a:r>
                  <a:rPr lang="zh-CN" altLang="zh-CN" sz="1800" dirty="0">
                    <a:solidFill>
                      <a:srgbClr val="7030A0"/>
                    </a:solidFill>
                    <a:latin typeface="隶书" panose="02010509060101010101" pitchFamily="49" charset="-122"/>
                    <a:ea typeface="隶书" panose="02010509060101010101" pitchFamily="49" charset="-122"/>
                  </a:rPr>
                  <a:t>稳定性</a:t>
                </a:r>
                <a:r>
                  <a:rPr lang="zh-CN" altLang="zh-CN" sz="1800" dirty="0">
                    <a:latin typeface="隶书" panose="02010509060101010101" pitchFamily="49" charset="-122"/>
                    <a:ea typeface="隶书" panose="02010509060101010101" pitchFamily="49" charset="-122"/>
                  </a:rPr>
                  <a:t>：当</a:t>
                </a:r>
                <a14:m>
                  <m:oMath xmlns:m="http://schemas.openxmlformats.org/officeDocument/2006/math">
                    <m:r>
                      <m:rPr>
                        <m:sty m:val="p"/>
                      </m:rPr>
                      <a:rPr lang="en-US" altLang="zh-CN" sz="1800">
                        <a:latin typeface="Cambria Math" panose="02040503050406030204" pitchFamily="18" charset="0"/>
                      </a:rPr>
                      <m:t>i</m:t>
                    </m:r>
                    <m:r>
                      <a:rPr lang="en-US" altLang="zh-CN" sz="1800">
                        <a:latin typeface="Cambria Math" panose="02040503050406030204" pitchFamily="18" charset="0"/>
                      </a:rPr>
                      <m:t>&gt;</m:t>
                    </m:r>
                    <m:r>
                      <m:rPr>
                        <m:sty m:val="p"/>
                      </m:rPr>
                      <a:rPr lang="en-US" altLang="zh-CN" sz="1800">
                        <a:latin typeface="Cambria Math" panose="02040503050406030204" pitchFamily="18" charset="0"/>
                      </a:rPr>
                      <m:t>j</m:t>
                    </m:r>
                  </m:oMath>
                </a14:m>
                <a:r>
                  <a:rPr lang="zh-CN" altLang="zh-CN" sz="1800" dirty="0">
                    <a:latin typeface="隶书" panose="02010509060101010101" pitchFamily="49" charset="-122"/>
                    <a:ea typeface="隶书" panose="02010509060101010101" pitchFamily="49" charset="-122"/>
                  </a:rPr>
                  <a:t>且</a:t>
                </a:r>
                <a14:m>
                  <m:oMath xmlns:m="http://schemas.openxmlformats.org/officeDocument/2006/math">
                    <m:r>
                      <m:rPr>
                        <m:sty m:val="p"/>
                      </m:rPr>
                      <a:rPr lang="en-US" altLang="zh-CN" sz="1800">
                        <a:latin typeface="Cambria Math" panose="02040503050406030204" pitchFamily="18" charset="0"/>
                      </a:rPr>
                      <m:t>r</m:t>
                    </m:r>
                    <m:d>
                      <m:dPr>
                        <m:begChr m:val="["/>
                        <m:endChr m:val="]"/>
                        <m:ctrlPr>
                          <a:rPr lang="zh-CN" altLang="zh-CN" sz="1800" i="1">
                            <a:latin typeface="Cambria Math" panose="02040503050406030204" pitchFamily="18" charset="0"/>
                          </a:rPr>
                        </m:ctrlPr>
                      </m:dPr>
                      <m:e>
                        <m:r>
                          <m:rPr>
                            <m:sty m:val="p"/>
                          </m:rPr>
                          <a:rPr lang="en-US" altLang="zh-CN" sz="1800">
                            <a:latin typeface="Cambria Math" panose="02040503050406030204" pitchFamily="18" charset="0"/>
                          </a:rPr>
                          <m:t>i</m:t>
                        </m:r>
                      </m:e>
                    </m:d>
                    <m:r>
                      <a:rPr lang="en-US" altLang="zh-CN" sz="1800">
                        <a:latin typeface="Cambria Math" panose="02040503050406030204" pitchFamily="18" charset="0"/>
                      </a:rPr>
                      <m:t>.</m:t>
                    </m:r>
                    <m:r>
                      <m:rPr>
                        <m:sty m:val="p"/>
                      </m:rPr>
                      <a:rPr lang="en-US" altLang="zh-CN" sz="1800">
                        <a:latin typeface="Cambria Math" panose="02040503050406030204" pitchFamily="18" charset="0"/>
                      </a:rPr>
                      <m:t>key</m:t>
                    </m:r>
                    <m:r>
                      <a:rPr lang="en-US" altLang="zh-CN" sz="1800">
                        <a:latin typeface="Cambria Math" panose="02040503050406030204" pitchFamily="18" charset="0"/>
                      </a:rPr>
                      <m:t>=</m:t>
                    </m:r>
                    <m:r>
                      <m:rPr>
                        <m:sty m:val="p"/>
                      </m:rPr>
                      <a:rPr lang="en-US" altLang="zh-CN" sz="1800">
                        <a:latin typeface="Cambria Math" panose="02040503050406030204" pitchFamily="18" charset="0"/>
                      </a:rPr>
                      <m:t>r</m:t>
                    </m:r>
                    <m:d>
                      <m:dPr>
                        <m:begChr m:val="["/>
                        <m:endChr m:val="]"/>
                        <m:ctrlPr>
                          <a:rPr lang="zh-CN" altLang="zh-CN" sz="1800" i="1">
                            <a:latin typeface="Cambria Math" panose="02040503050406030204" pitchFamily="18" charset="0"/>
                          </a:rPr>
                        </m:ctrlPr>
                      </m:dPr>
                      <m:e>
                        <m:r>
                          <m:rPr>
                            <m:sty m:val="p"/>
                          </m:rPr>
                          <a:rPr lang="en-US" altLang="zh-CN" sz="1800">
                            <a:latin typeface="Cambria Math" panose="02040503050406030204" pitchFamily="18" charset="0"/>
                          </a:rPr>
                          <m:t>j</m:t>
                        </m:r>
                      </m:e>
                    </m:d>
                    <m:r>
                      <a:rPr lang="en-US" altLang="zh-CN" sz="1800">
                        <a:latin typeface="Cambria Math" panose="02040503050406030204" pitchFamily="18" charset="0"/>
                      </a:rPr>
                      <m:t>.</m:t>
                    </m:r>
                    <m:r>
                      <m:rPr>
                        <m:sty m:val="p"/>
                      </m:rPr>
                      <a:rPr lang="en-US" altLang="zh-CN" sz="1800">
                        <a:latin typeface="Cambria Math" panose="02040503050406030204" pitchFamily="18" charset="0"/>
                      </a:rPr>
                      <m:t>key</m:t>
                    </m:r>
                  </m:oMath>
                </a14:m>
                <a:r>
                  <a:rPr lang="zh-CN" altLang="zh-CN" sz="1800" dirty="0">
                    <a:latin typeface="隶书" panose="02010509060101010101" pitchFamily="49" charset="-122"/>
                    <a:ea typeface="隶书" panose="02010509060101010101" pitchFamily="49" charset="-122"/>
                  </a:rPr>
                  <a:t>时，两者不会发生交换，即</a:t>
                </a:r>
                <a14:m>
                  <m:oMath xmlns:m="http://schemas.openxmlformats.org/officeDocument/2006/math">
                    <m:r>
                      <m:rPr>
                        <m:sty m:val="p"/>
                      </m:rPr>
                      <a:rPr lang="en-US" altLang="zh-CN" sz="1800">
                        <a:latin typeface="Cambria Math" panose="02040503050406030204" pitchFamily="18" charset="0"/>
                      </a:rPr>
                      <m:t>r</m:t>
                    </m:r>
                    <m:d>
                      <m:dPr>
                        <m:begChr m:val="["/>
                        <m:endChr m:val="]"/>
                        <m:ctrlPr>
                          <a:rPr lang="zh-CN" altLang="zh-CN" sz="1800" i="1">
                            <a:latin typeface="Cambria Math" panose="02040503050406030204" pitchFamily="18" charset="0"/>
                          </a:rPr>
                        </m:ctrlPr>
                      </m:dPr>
                      <m:e>
                        <m:r>
                          <m:rPr>
                            <m:sty m:val="p"/>
                          </m:rPr>
                          <a:rPr lang="en-US" altLang="zh-CN" sz="1800">
                            <a:latin typeface="Cambria Math" panose="02040503050406030204" pitchFamily="18" charset="0"/>
                          </a:rPr>
                          <m:t>i</m:t>
                        </m:r>
                      </m:e>
                    </m:d>
                    <m:r>
                      <a:rPr lang="zh-CN" altLang="zh-CN" sz="1800">
                        <a:latin typeface="Cambria Math" panose="02040503050406030204" pitchFamily="18" charset="0"/>
                      </a:rPr>
                      <m:t>和</m:t>
                    </m:r>
                    <m:r>
                      <m:rPr>
                        <m:sty m:val="p"/>
                      </m:rPr>
                      <a:rPr lang="en-US" altLang="zh-CN" sz="1800">
                        <a:latin typeface="Cambria Math" panose="02040503050406030204" pitchFamily="18" charset="0"/>
                      </a:rPr>
                      <m:t>r</m:t>
                    </m:r>
                    <m:d>
                      <m:dPr>
                        <m:begChr m:val="["/>
                        <m:endChr m:val="]"/>
                        <m:ctrlPr>
                          <a:rPr lang="zh-CN" altLang="zh-CN" sz="1800" i="1">
                            <a:latin typeface="Cambria Math" panose="02040503050406030204" pitchFamily="18" charset="0"/>
                          </a:rPr>
                        </m:ctrlPr>
                      </m:dPr>
                      <m:e>
                        <m:r>
                          <m:rPr>
                            <m:sty m:val="p"/>
                          </m:rPr>
                          <a:rPr lang="en-US" altLang="zh-CN" sz="1800">
                            <a:latin typeface="Cambria Math" panose="02040503050406030204" pitchFamily="18" charset="0"/>
                          </a:rPr>
                          <m:t>j</m:t>
                        </m:r>
                      </m:e>
                    </m:d>
                  </m:oMath>
                </a14:m>
                <a:r>
                  <a:rPr lang="zh-CN" altLang="zh-CN" sz="1800" dirty="0">
                    <a:latin typeface="隶书" panose="02010509060101010101" pitchFamily="49" charset="-122"/>
                    <a:ea typeface="隶书" panose="02010509060101010101" pitchFamily="49" charset="-122"/>
                  </a:rPr>
                  <a:t>的相对位置保持不变，所以冒泡排序是一种稳定的排序。</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51520" y="1064124"/>
                <a:ext cx="8496944" cy="3507876"/>
              </a:xfrm>
              <a:blipFill rotWithShape="0">
                <a:blip r:embed="rId2"/>
                <a:stretch>
                  <a:fillRect l="-717" r="-12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100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 xmlns:a16="http://schemas.microsoft.com/office/drawing/2014/main" id="{FFAD9700-DB11-4E0F-B2A4-45318913563D}"/>
              </a:ext>
            </a:extLst>
          </p:cNvPr>
          <p:cNvSpPr>
            <a:spLocks noGrp="1"/>
          </p:cNvSpPr>
          <p:nvPr>
            <p:ph type="body" sz="quarter" idx="10"/>
          </p:nvPr>
        </p:nvSpPr>
        <p:spPr/>
        <p:txBody>
          <a:bodyPr/>
          <a:lstStyle/>
          <a:p>
            <a:r>
              <a:rPr lang="zh-CN" altLang="en-US" dirty="0"/>
              <a:t>排序的基本概念</a:t>
            </a:r>
          </a:p>
        </p:txBody>
      </p:sp>
      <p:sp>
        <p:nvSpPr>
          <p:cNvPr id="9" name="文本占位符 8">
            <a:extLst>
              <a:ext uri="{FF2B5EF4-FFF2-40B4-BE49-F238E27FC236}">
                <a16:creationId xmlns="" xmlns:a16="http://schemas.microsoft.com/office/drawing/2014/main" id="{420944B0-40AA-49C4-881C-8A607B8FAF9B}"/>
              </a:ext>
            </a:extLst>
          </p:cNvPr>
          <p:cNvSpPr>
            <a:spLocks noGrp="1"/>
          </p:cNvSpPr>
          <p:nvPr>
            <p:ph type="body" sz="quarter" idx="11"/>
          </p:nvPr>
        </p:nvSpPr>
        <p:spPr/>
        <p:txBody>
          <a:bodyPr/>
          <a:lstStyle/>
          <a:p>
            <a:r>
              <a:rPr lang="zh-CN" altLang="en-US" dirty="0"/>
              <a:t>插入排序</a:t>
            </a:r>
          </a:p>
        </p:txBody>
      </p:sp>
      <p:sp>
        <p:nvSpPr>
          <p:cNvPr id="10" name="文本占位符 9">
            <a:extLst>
              <a:ext uri="{FF2B5EF4-FFF2-40B4-BE49-F238E27FC236}">
                <a16:creationId xmlns="" xmlns:a16="http://schemas.microsoft.com/office/drawing/2014/main" id="{B7714857-3770-46E8-B6B9-3330EE43AAFC}"/>
              </a:ext>
            </a:extLst>
          </p:cNvPr>
          <p:cNvSpPr>
            <a:spLocks noGrp="1"/>
          </p:cNvSpPr>
          <p:nvPr>
            <p:ph type="body" sz="quarter" idx="12"/>
          </p:nvPr>
        </p:nvSpPr>
        <p:spPr/>
        <p:txBody>
          <a:bodyPr/>
          <a:lstStyle/>
          <a:p>
            <a:r>
              <a:rPr lang="zh-CN" altLang="en-US" dirty="0"/>
              <a:t>交换排序</a:t>
            </a:r>
          </a:p>
        </p:txBody>
      </p:sp>
      <p:sp>
        <p:nvSpPr>
          <p:cNvPr id="11" name="文本占位符 10">
            <a:extLst>
              <a:ext uri="{FF2B5EF4-FFF2-40B4-BE49-F238E27FC236}">
                <a16:creationId xmlns="" xmlns:a16="http://schemas.microsoft.com/office/drawing/2014/main" id="{77AFA5DD-0350-4F52-9CFA-5746D57EEA1C}"/>
              </a:ext>
            </a:extLst>
          </p:cNvPr>
          <p:cNvSpPr>
            <a:spLocks noGrp="1"/>
          </p:cNvSpPr>
          <p:nvPr>
            <p:ph type="body" sz="quarter" idx="13"/>
          </p:nvPr>
        </p:nvSpPr>
        <p:spPr/>
        <p:txBody>
          <a:bodyPr/>
          <a:lstStyle/>
          <a:p>
            <a:r>
              <a:rPr lang="zh-CN" altLang="en-US" dirty="0"/>
              <a:t>选择排序</a:t>
            </a:r>
          </a:p>
        </p:txBody>
      </p:sp>
      <p:sp>
        <p:nvSpPr>
          <p:cNvPr id="12" name="文本占位符 11">
            <a:extLst>
              <a:ext uri="{FF2B5EF4-FFF2-40B4-BE49-F238E27FC236}">
                <a16:creationId xmlns="" xmlns:a16="http://schemas.microsoft.com/office/drawing/2014/main" id="{5B294D9E-55F3-43E8-A8DD-C28F3E5F2EBF}"/>
              </a:ext>
            </a:extLst>
          </p:cNvPr>
          <p:cNvSpPr>
            <a:spLocks noGrp="1"/>
          </p:cNvSpPr>
          <p:nvPr>
            <p:ph type="body" sz="quarter" idx="14"/>
          </p:nvPr>
        </p:nvSpPr>
        <p:spPr/>
        <p:txBody>
          <a:bodyPr/>
          <a:lstStyle/>
          <a:p>
            <a:r>
              <a:rPr lang="zh-CN" altLang="en-US" dirty="0"/>
              <a:t>归并排序</a:t>
            </a:r>
          </a:p>
        </p:txBody>
      </p:sp>
      <p:sp>
        <p:nvSpPr>
          <p:cNvPr id="13" name="文本占位符 12">
            <a:extLst>
              <a:ext uri="{FF2B5EF4-FFF2-40B4-BE49-F238E27FC236}">
                <a16:creationId xmlns="" xmlns:a16="http://schemas.microsoft.com/office/drawing/2014/main" id="{40E459B6-1D1B-4E33-9668-44F96008306C}"/>
              </a:ext>
            </a:extLst>
          </p:cNvPr>
          <p:cNvSpPr>
            <a:spLocks noGrp="1"/>
          </p:cNvSpPr>
          <p:nvPr>
            <p:ph type="body" sz="quarter" idx="15"/>
          </p:nvPr>
        </p:nvSpPr>
        <p:spPr/>
        <p:txBody>
          <a:bodyPr/>
          <a:lstStyle/>
          <a:p>
            <a:r>
              <a:rPr lang="zh-CN" altLang="en-US" dirty="0"/>
              <a:t>基数排序</a:t>
            </a:r>
          </a:p>
        </p:txBody>
      </p:sp>
      <p:sp>
        <p:nvSpPr>
          <p:cNvPr id="14" name="文本占位符 13">
            <a:extLst>
              <a:ext uri="{FF2B5EF4-FFF2-40B4-BE49-F238E27FC236}">
                <a16:creationId xmlns="" xmlns:a16="http://schemas.microsoft.com/office/drawing/2014/main" id="{8B359CB5-E723-4715-A10E-5D2C4BE1D6D4}"/>
              </a:ext>
            </a:extLst>
          </p:cNvPr>
          <p:cNvSpPr>
            <a:spLocks noGrp="1"/>
          </p:cNvSpPr>
          <p:nvPr>
            <p:ph type="body" sz="quarter" idx="16"/>
          </p:nvPr>
        </p:nvSpPr>
        <p:spPr/>
        <p:txBody>
          <a:bodyPr/>
          <a:lstStyle/>
          <a:p>
            <a:r>
              <a:rPr lang="zh-CN" altLang="en-US" dirty="0"/>
              <a:t>内部排序方法比较</a:t>
            </a:r>
          </a:p>
        </p:txBody>
      </p:sp>
    </p:spTree>
    <p:extLst>
      <p:ext uri="{BB962C8B-B14F-4D97-AF65-F5344CB8AC3E}">
        <p14:creationId xmlns:p14="http://schemas.microsoft.com/office/powerpoint/2010/main" val="3551939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快速排序</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915566"/>
                <a:ext cx="8784976" cy="1800200"/>
              </a:xfrm>
            </p:spPr>
            <p:txBody>
              <a:bodyPr/>
              <a:lstStyle/>
              <a:p>
                <a:pPr algn="just">
                  <a:lnSpc>
                    <a:spcPts val="22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solidFill>
                      <a:srgbClr val="7030A0"/>
                    </a:solidFill>
                    <a:latin typeface="隶书" panose="02010509060101010101" pitchFamily="49" charset="-122"/>
                    <a:ea typeface="隶书" panose="02010509060101010101" pitchFamily="49" charset="-122"/>
                  </a:rPr>
                  <a:t>快速排序</a:t>
                </a:r>
                <a:r>
                  <a:rPr lang="zh-CN" altLang="zh-CN" sz="1800" dirty="0">
                    <a:latin typeface="隶书" panose="02010509060101010101" pitchFamily="49" charset="-122"/>
                    <a:ea typeface="隶书" panose="02010509060101010101" pitchFamily="49" charset="-122"/>
                  </a:rPr>
                  <a:t>，又称为</a:t>
                </a:r>
                <a:r>
                  <a:rPr lang="zh-CN" altLang="zh-CN" sz="1800" dirty="0">
                    <a:solidFill>
                      <a:srgbClr val="7030A0"/>
                    </a:solidFill>
                    <a:latin typeface="隶书" panose="02010509060101010101" pitchFamily="49" charset="-122"/>
                    <a:ea typeface="隶书" panose="02010509060101010101" pitchFamily="49" charset="-122"/>
                  </a:rPr>
                  <a:t>分区交换排序</a:t>
                </a:r>
                <a:r>
                  <a:rPr lang="zh-CN" altLang="zh-CN" sz="1800" dirty="0">
                    <a:latin typeface="隶书" panose="02010509060101010101" pitchFamily="49" charset="-122"/>
                    <a:ea typeface="隶书" panose="02010509060101010101" pitchFamily="49" charset="-122"/>
                  </a:rPr>
                  <a:t>，它是冒泡排序的一种改进排序方法。其基本思想是在待排序的</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个数据元素中以某个数据元素（通常为第一个元素）作为支点，将其放在适当的位置，数据元素序列被划分成两个部分，其中左半部分数据元素小于等于支点，右半部分数据元素大于等于支点，该过程称为一趟快速排序。依次类推，对左右两部分分别进行快速排序的递归处理，直至数据元素序列按关键字有序为止。快速排序的划分方法如下：</a:t>
                </a:r>
              </a:p>
              <a:p>
                <a:pPr algn="just">
                  <a:lnSpc>
                    <a:spcPts val="22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设两个指针</a:t>
                </a:r>
                <a14:m>
                  <m:oMath xmlns:m="http://schemas.openxmlformats.org/officeDocument/2006/math">
                    <m:r>
                      <m:rPr>
                        <m:sty m:val="p"/>
                      </m:rPr>
                      <a:rPr lang="en-US" altLang="zh-CN" sz="1800">
                        <a:solidFill>
                          <a:srgbClr val="002060"/>
                        </a:solidFill>
                        <a:latin typeface="Cambria Math" panose="02040503050406030204" pitchFamily="18" charset="0"/>
                      </a:rPr>
                      <m:t>i</m:t>
                    </m:r>
                  </m:oMath>
                </a14:m>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和</a:t>
                </a:r>
                <a14:m>
                  <m:oMath xmlns:m="http://schemas.openxmlformats.org/officeDocument/2006/math">
                    <m:r>
                      <m:rPr>
                        <m:sty m:val="p"/>
                      </m:rPr>
                      <a:rPr lang="en-US" altLang="zh-CN" sz="1800">
                        <a:solidFill>
                          <a:srgbClr val="002060"/>
                        </a:solidFill>
                        <a:latin typeface="Cambria Math" panose="02040503050406030204" pitchFamily="18" charset="0"/>
                      </a:rPr>
                      <m:t>j</m:t>
                    </m:r>
                  </m:oMath>
                </a14:m>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，开始分别指向表的开始与结束，任一时刻，支点保存于辅助变量</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temp</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，即</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temp=</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l.r</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p>
              <a:p>
                <a:pPr algn="just">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1</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）若</a:t>
                </a:r>
                <a14:m>
                  <m:oMath xmlns:m="http://schemas.openxmlformats.org/officeDocument/2006/math">
                    <m:r>
                      <m:rPr>
                        <m:sty m:val="p"/>
                      </m:rPr>
                      <a:rPr lang="en-US" altLang="zh-CN" sz="1800">
                        <a:solidFill>
                          <a:srgbClr val="002060"/>
                        </a:solidFill>
                        <a:latin typeface="Cambria Math" panose="02040503050406030204" pitchFamily="18" charset="0"/>
                      </a:rPr>
                      <m:t>j</m:t>
                    </m:r>
                    <m:r>
                      <a:rPr lang="en-US" altLang="zh-CN" sz="1800">
                        <a:solidFill>
                          <a:srgbClr val="002060"/>
                        </a:solidFill>
                        <a:latin typeface="Cambria Math" panose="02040503050406030204" pitchFamily="18" charset="0"/>
                      </a:rPr>
                      <m:t>&gt;</m:t>
                    </m:r>
                    <m:r>
                      <m:rPr>
                        <m:sty m:val="p"/>
                      </m:rPr>
                      <a:rPr lang="en-US" altLang="zh-CN" sz="1800">
                        <a:solidFill>
                          <a:srgbClr val="002060"/>
                        </a:solidFill>
                        <a:latin typeface="Cambria Math" panose="02040503050406030204" pitchFamily="18" charset="0"/>
                      </a:rPr>
                      <m:t>i</m:t>
                    </m:r>
                    <m:r>
                      <a:rPr lang="en-US" altLang="zh-CN" sz="1800">
                        <a:solidFill>
                          <a:srgbClr val="002060"/>
                        </a:solidFill>
                        <a:latin typeface="Cambria Math" panose="02040503050406030204" pitchFamily="18" charset="0"/>
                      </a:rPr>
                      <m:t>&amp;&amp;</m:t>
                    </m:r>
                    <m:r>
                      <m:rPr>
                        <m:sty m:val="p"/>
                      </m:rPr>
                      <a:rPr lang="en-US" altLang="zh-CN" sz="1800">
                        <a:solidFill>
                          <a:srgbClr val="002060"/>
                        </a:solidFill>
                        <a:latin typeface="Cambria Math" panose="02040503050406030204" pitchFamily="18" charset="0"/>
                      </a:rPr>
                      <m:t>l</m:t>
                    </m:r>
                    <m:r>
                      <a:rPr lang="en-US" altLang="zh-CN" sz="1800">
                        <a:solidFill>
                          <a:srgbClr val="002060"/>
                        </a:solidFill>
                        <a:latin typeface="Cambria Math" panose="02040503050406030204" pitchFamily="18" charset="0"/>
                      </a:rPr>
                      <m:t>.</m:t>
                    </m:r>
                    <m:r>
                      <m:rPr>
                        <m:sty m:val="p"/>
                      </m:rPr>
                      <a:rPr lang="en-US" altLang="zh-CN" sz="1800">
                        <a:solidFill>
                          <a:srgbClr val="002060"/>
                        </a:solidFill>
                        <a:latin typeface="Cambria Math" panose="02040503050406030204" pitchFamily="18" charset="0"/>
                      </a:rPr>
                      <m:t>r</m:t>
                    </m:r>
                    <m:d>
                      <m:dPr>
                        <m:begChr m:val="["/>
                        <m:endChr m:val="]"/>
                        <m:ctrlPr>
                          <a:rPr lang="zh-CN" altLang="zh-CN" sz="1800" i="1">
                            <a:solidFill>
                              <a:srgbClr val="002060"/>
                            </a:solidFill>
                            <a:latin typeface="Cambria Math" panose="02040503050406030204" pitchFamily="18" charset="0"/>
                          </a:rPr>
                        </m:ctrlPr>
                      </m:dPr>
                      <m:e>
                        <m:r>
                          <m:rPr>
                            <m:sty m:val="p"/>
                          </m:rPr>
                          <a:rPr lang="en-US" altLang="zh-CN" sz="1800">
                            <a:solidFill>
                              <a:srgbClr val="002060"/>
                            </a:solidFill>
                            <a:latin typeface="Cambria Math" panose="02040503050406030204" pitchFamily="18" charset="0"/>
                          </a:rPr>
                          <m:t>j</m:t>
                        </m:r>
                      </m:e>
                    </m:d>
                    <m:r>
                      <a:rPr lang="en-US" altLang="zh-CN" sz="1800">
                        <a:solidFill>
                          <a:srgbClr val="002060"/>
                        </a:solidFill>
                        <a:latin typeface="Cambria Math" panose="02040503050406030204" pitchFamily="18" charset="0"/>
                      </a:rPr>
                      <m:t>.</m:t>
                    </m:r>
                    <m:r>
                      <m:rPr>
                        <m:sty m:val="p"/>
                      </m:rPr>
                      <a:rPr lang="en-US" altLang="zh-CN" sz="1800">
                        <a:solidFill>
                          <a:srgbClr val="002060"/>
                        </a:solidFill>
                        <a:latin typeface="Cambria Math" panose="02040503050406030204" pitchFamily="18" charset="0"/>
                      </a:rPr>
                      <m:t>key</m:t>
                    </m:r>
                    <m:r>
                      <a:rPr lang="en-US" altLang="zh-CN" sz="1800">
                        <a:solidFill>
                          <a:srgbClr val="002060"/>
                        </a:solidFill>
                        <a:latin typeface="Cambria Math" panose="02040503050406030204" pitchFamily="18" charset="0"/>
                      </a:rPr>
                      <m:t>≥</m:t>
                    </m:r>
                    <m:r>
                      <m:rPr>
                        <m:sty m:val="p"/>
                      </m:rPr>
                      <a:rPr lang="en-US" altLang="zh-CN" sz="1800">
                        <a:solidFill>
                          <a:srgbClr val="002060"/>
                        </a:solidFill>
                        <a:latin typeface="Cambria Math" panose="02040503050406030204" pitchFamily="18" charset="0"/>
                      </a:rPr>
                      <m:t>temp</m:t>
                    </m:r>
                    <m:r>
                      <a:rPr lang="en-US" altLang="zh-CN" sz="1800">
                        <a:solidFill>
                          <a:srgbClr val="002060"/>
                        </a:solidFill>
                        <a:latin typeface="Cambria Math" panose="02040503050406030204" pitchFamily="18" charset="0"/>
                      </a:rPr>
                      <m:t>.</m:t>
                    </m:r>
                    <m:r>
                      <m:rPr>
                        <m:sty m:val="p"/>
                      </m:rPr>
                      <a:rPr lang="en-US" altLang="zh-CN" sz="1800">
                        <a:solidFill>
                          <a:srgbClr val="002060"/>
                        </a:solidFill>
                        <a:latin typeface="Cambria Math" panose="02040503050406030204" pitchFamily="18" charset="0"/>
                      </a:rPr>
                      <m:t>key</m:t>
                    </m:r>
                  </m:oMath>
                </a14:m>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，则两者位置合适，</a:t>
                </a:r>
                <a14:m>
                  <m:oMath xmlns:m="http://schemas.openxmlformats.org/officeDocument/2006/math">
                    <m:r>
                      <m:rPr>
                        <m:sty m:val="p"/>
                      </m:rPr>
                      <a:rPr lang="en-US" altLang="zh-CN" sz="1800">
                        <a:solidFill>
                          <a:srgbClr val="002060"/>
                        </a:solidFill>
                        <a:latin typeface="Cambria Math" panose="02040503050406030204" pitchFamily="18" charset="0"/>
                      </a:rPr>
                      <m:t>j</m:t>
                    </m:r>
                  </m:oMath>
                </a14:m>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减</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1</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，重复此过程；否则，两者位置不合适，</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a:t>
                </a:r>
                <a14:m>
                  <m:oMath xmlns:m="http://schemas.openxmlformats.org/officeDocument/2006/math">
                    <m:r>
                      <m:rPr>
                        <m:sty m:val="p"/>
                      </m:rPr>
                      <a:rPr lang="en-US" altLang="zh-CN" sz="1800">
                        <a:solidFill>
                          <a:srgbClr val="002060"/>
                        </a:solidFill>
                        <a:latin typeface="Cambria Math" panose="02040503050406030204" pitchFamily="18" charset="0"/>
                      </a:rPr>
                      <m:t>r</m:t>
                    </m:r>
                    <m:d>
                      <m:dPr>
                        <m:begChr m:val="["/>
                        <m:endChr m:val="]"/>
                        <m:ctrlPr>
                          <a:rPr lang="zh-CN" altLang="zh-CN" sz="1800" i="1">
                            <a:solidFill>
                              <a:srgbClr val="002060"/>
                            </a:solidFill>
                            <a:latin typeface="Cambria Math" panose="02040503050406030204" pitchFamily="18" charset="0"/>
                          </a:rPr>
                        </m:ctrlPr>
                      </m:dPr>
                      <m:e>
                        <m:r>
                          <m:rPr>
                            <m:sty m:val="p"/>
                          </m:rPr>
                          <a:rPr lang="en-US" altLang="zh-CN" sz="1800">
                            <a:solidFill>
                              <a:srgbClr val="002060"/>
                            </a:solidFill>
                            <a:latin typeface="Cambria Math" panose="02040503050406030204" pitchFamily="18" charset="0"/>
                          </a:rPr>
                          <m:t>i</m:t>
                        </m:r>
                      </m:e>
                    </m:d>
                    <m:r>
                      <a:rPr lang="en-US" altLang="zh-CN" sz="1800">
                        <a:solidFill>
                          <a:srgbClr val="002060"/>
                        </a:solidFill>
                        <a:latin typeface="Cambria Math" panose="02040503050406030204" pitchFamily="18" charset="0"/>
                      </a:rPr>
                      <m:t>=</m:t>
                    </m:r>
                    <m:r>
                      <m:rPr>
                        <m:sty m:val="p"/>
                      </m:rPr>
                      <a:rPr lang="en-US" altLang="zh-CN" sz="1800">
                        <a:solidFill>
                          <a:srgbClr val="002060"/>
                        </a:solidFill>
                        <a:latin typeface="Cambria Math" panose="02040503050406030204" pitchFamily="18" charset="0"/>
                      </a:rPr>
                      <m:t>l</m:t>
                    </m:r>
                    <m:r>
                      <a:rPr lang="en-US" altLang="zh-CN" sz="1800">
                        <a:solidFill>
                          <a:srgbClr val="002060"/>
                        </a:solidFill>
                        <a:latin typeface="Cambria Math" panose="02040503050406030204" pitchFamily="18" charset="0"/>
                      </a:rPr>
                      <m:t>.</m:t>
                    </m:r>
                    <m:r>
                      <m:rPr>
                        <m:sty m:val="p"/>
                      </m:rPr>
                      <a:rPr lang="en-US" altLang="zh-CN" sz="1800">
                        <a:solidFill>
                          <a:srgbClr val="002060"/>
                        </a:solidFill>
                        <a:latin typeface="Cambria Math" panose="02040503050406030204" pitchFamily="18" charset="0"/>
                      </a:rPr>
                      <m:t>r</m:t>
                    </m:r>
                    <m:r>
                      <a:rPr lang="en-US" altLang="zh-CN" sz="1800">
                        <a:solidFill>
                          <a:srgbClr val="002060"/>
                        </a:solidFill>
                        <a:latin typeface="Cambria Math" panose="02040503050406030204" pitchFamily="18" charset="0"/>
                      </a:rPr>
                      <m:t>[</m:t>
                    </m:r>
                    <m:r>
                      <m:rPr>
                        <m:sty m:val="p"/>
                      </m:rPr>
                      <a:rPr lang="en-US" altLang="zh-CN" sz="1800">
                        <a:solidFill>
                          <a:srgbClr val="002060"/>
                        </a:solidFill>
                        <a:latin typeface="Cambria Math" panose="02040503050406030204" pitchFamily="18" charset="0"/>
                      </a:rPr>
                      <m:t>j</m:t>
                    </m:r>
                    <m:r>
                      <a:rPr lang="en-US" altLang="zh-CN" sz="1800">
                        <a:solidFill>
                          <a:srgbClr val="002060"/>
                        </a:solidFill>
                        <a:latin typeface="Cambria Math" panose="02040503050406030204" pitchFamily="18" charset="0"/>
                      </a:rPr>
                      <m:t>]</m:t>
                    </m:r>
                  </m:oMath>
                </a14:m>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p>
              <a:p>
                <a:pPr algn="just">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2</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）若</a:t>
                </a:r>
                <a14:m>
                  <m:oMath xmlns:m="http://schemas.openxmlformats.org/officeDocument/2006/math">
                    <m:r>
                      <m:rPr>
                        <m:sty m:val="p"/>
                      </m:rPr>
                      <a:rPr lang="en-US" altLang="zh-CN" sz="1800">
                        <a:solidFill>
                          <a:srgbClr val="002060"/>
                        </a:solidFill>
                        <a:latin typeface="Cambria Math" panose="02040503050406030204" pitchFamily="18" charset="0"/>
                      </a:rPr>
                      <m:t>i</m:t>
                    </m:r>
                    <m:r>
                      <a:rPr lang="en-US" altLang="zh-CN" sz="1800">
                        <a:solidFill>
                          <a:srgbClr val="002060"/>
                        </a:solidFill>
                        <a:latin typeface="Cambria Math" panose="02040503050406030204" pitchFamily="18" charset="0"/>
                      </a:rPr>
                      <m:t>&lt;</m:t>
                    </m:r>
                    <m:r>
                      <m:rPr>
                        <m:sty m:val="p"/>
                      </m:rPr>
                      <a:rPr lang="en-US" altLang="zh-CN" sz="1800">
                        <a:solidFill>
                          <a:srgbClr val="002060"/>
                        </a:solidFill>
                        <a:latin typeface="Cambria Math" panose="02040503050406030204" pitchFamily="18" charset="0"/>
                      </a:rPr>
                      <m:t>j</m:t>
                    </m:r>
                    <m:r>
                      <a:rPr lang="en-US" altLang="zh-CN" sz="1800">
                        <a:solidFill>
                          <a:srgbClr val="002060"/>
                        </a:solidFill>
                        <a:latin typeface="Cambria Math" panose="02040503050406030204" pitchFamily="18" charset="0"/>
                      </a:rPr>
                      <m:t>&amp;&amp;</m:t>
                    </m:r>
                    <m:r>
                      <m:rPr>
                        <m:sty m:val="p"/>
                      </m:rPr>
                      <a:rPr lang="en-US" altLang="zh-CN" sz="1800">
                        <a:solidFill>
                          <a:srgbClr val="002060"/>
                        </a:solidFill>
                        <a:latin typeface="Cambria Math" panose="02040503050406030204" pitchFamily="18" charset="0"/>
                      </a:rPr>
                      <m:t>l</m:t>
                    </m:r>
                    <m:r>
                      <a:rPr lang="en-US" altLang="zh-CN" sz="1800">
                        <a:solidFill>
                          <a:srgbClr val="002060"/>
                        </a:solidFill>
                        <a:latin typeface="Cambria Math" panose="02040503050406030204" pitchFamily="18" charset="0"/>
                      </a:rPr>
                      <m:t>.</m:t>
                    </m:r>
                    <m:r>
                      <m:rPr>
                        <m:sty m:val="p"/>
                      </m:rPr>
                      <a:rPr lang="en-US" altLang="zh-CN" sz="1800">
                        <a:solidFill>
                          <a:srgbClr val="002060"/>
                        </a:solidFill>
                        <a:latin typeface="Cambria Math" panose="02040503050406030204" pitchFamily="18" charset="0"/>
                      </a:rPr>
                      <m:t>r</m:t>
                    </m:r>
                    <m:d>
                      <m:dPr>
                        <m:begChr m:val="["/>
                        <m:endChr m:val="]"/>
                        <m:ctrlPr>
                          <a:rPr lang="zh-CN" altLang="zh-CN" sz="1800" i="1">
                            <a:solidFill>
                              <a:srgbClr val="002060"/>
                            </a:solidFill>
                            <a:latin typeface="Cambria Math" panose="02040503050406030204" pitchFamily="18" charset="0"/>
                          </a:rPr>
                        </m:ctrlPr>
                      </m:dPr>
                      <m:e>
                        <m:r>
                          <m:rPr>
                            <m:sty m:val="p"/>
                          </m:rPr>
                          <a:rPr lang="en-US" altLang="zh-CN" sz="1800">
                            <a:solidFill>
                              <a:srgbClr val="002060"/>
                            </a:solidFill>
                            <a:latin typeface="Cambria Math" panose="02040503050406030204" pitchFamily="18" charset="0"/>
                          </a:rPr>
                          <m:t>i</m:t>
                        </m:r>
                      </m:e>
                    </m:d>
                    <m:r>
                      <a:rPr lang="en-US" altLang="zh-CN" sz="1800">
                        <a:solidFill>
                          <a:srgbClr val="002060"/>
                        </a:solidFill>
                        <a:latin typeface="Cambria Math" panose="02040503050406030204" pitchFamily="18" charset="0"/>
                      </a:rPr>
                      <m:t>.</m:t>
                    </m:r>
                    <m:r>
                      <m:rPr>
                        <m:sty m:val="p"/>
                      </m:rPr>
                      <a:rPr lang="en-US" altLang="zh-CN" sz="1800">
                        <a:solidFill>
                          <a:srgbClr val="002060"/>
                        </a:solidFill>
                        <a:latin typeface="Cambria Math" panose="02040503050406030204" pitchFamily="18" charset="0"/>
                      </a:rPr>
                      <m:t>key</m:t>
                    </m:r>
                    <m:r>
                      <a:rPr lang="en-US" altLang="zh-CN" sz="1800">
                        <a:solidFill>
                          <a:srgbClr val="002060"/>
                        </a:solidFill>
                        <a:latin typeface="Cambria Math" panose="02040503050406030204" pitchFamily="18" charset="0"/>
                      </a:rPr>
                      <m:t>&lt;=</m:t>
                    </m:r>
                    <m:r>
                      <m:rPr>
                        <m:sty m:val="p"/>
                      </m:rPr>
                      <a:rPr lang="en-US" altLang="zh-CN" sz="1800">
                        <a:solidFill>
                          <a:srgbClr val="002060"/>
                        </a:solidFill>
                        <a:latin typeface="Cambria Math" panose="02040503050406030204" pitchFamily="18" charset="0"/>
                      </a:rPr>
                      <m:t>temp</m:t>
                    </m:r>
                    <m:r>
                      <a:rPr lang="en-US" altLang="zh-CN" sz="1800">
                        <a:solidFill>
                          <a:srgbClr val="002060"/>
                        </a:solidFill>
                        <a:latin typeface="Cambria Math" panose="02040503050406030204" pitchFamily="18" charset="0"/>
                      </a:rPr>
                      <m:t>.</m:t>
                    </m:r>
                    <m:r>
                      <m:rPr>
                        <m:sty m:val="p"/>
                      </m:rPr>
                      <a:rPr lang="en-US" altLang="zh-CN" sz="1800">
                        <a:solidFill>
                          <a:srgbClr val="002060"/>
                        </a:solidFill>
                        <a:latin typeface="Cambria Math" panose="02040503050406030204" pitchFamily="18" charset="0"/>
                      </a:rPr>
                      <m:t>key</m:t>
                    </m:r>
                  </m:oMath>
                </a14:m>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，则两者位置合适，</a:t>
                </a:r>
                <a14:m>
                  <m:oMath xmlns:m="http://schemas.openxmlformats.org/officeDocument/2006/math">
                    <m:r>
                      <m:rPr>
                        <m:sty m:val="p"/>
                      </m:rPr>
                      <a:rPr lang="en-US" altLang="zh-CN" sz="1800">
                        <a:solidFill>
                          <a:srgbClr val="002060"/>
                        </a:solidFill>
                        <a:latin typeface="Cambria Math" panose="02040503050406030204" pitchFamily="18" charset="0"/>
                      </a:rPr>
                      <m:t>i</m:t>
                    </m:r>
                  </m:oMath>
                </a14:m>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加</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1</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，重复该过程；否则，两者位置不合适，</a:t>
                </a:r>
                <a14:m>
                  <m:oMath xmlns:m="http://schemas.openxmlformats.org/officeDocument/2006/math">
                    <m:r>
                      <m:rPr>
                        <m:sty m:val="p"/>
                      </m:rPr>
                      <a:rPr lang="en-US" altLang="zh-CN" sz="1800">
                        <a:solidFill>
                          <a:srgbClr val="002060"/>
                        </a:solidFill>
                        <a:latin typeface="Cambria Math" panose="02040503050406030204" pitchFamily="18" charset="0"/>
                      </a:rPr>
                      <m:t>l</m:t>
                    </m:r>
                    <m:r>
                      <a:rPr lang="en-US" altLang="zh-CN" sz="1800">
                        <a:solidFill>
                          <a:srgbClr val="002060"/>
                        </a:solidFill>
                        <a:latin typeface="Cambria Math" panose="02040503050406030204" pitchFamily="18" charset="0"/>
                      </a:rPr>
                      <m:t>.</m:t>
                    </m:r>
                    <m:r>
                      <m:rPr>
                        <m:sty m:val="p"/>
                      </m:rPr>
                      <a:rPr lang="en-US" altLang="zh-CN" sz="1800">
                        <a:solidFill>
                          <a:srgbClr val="002060"/>
                        </a:solidFill>
                        <a:latin typeface="Cambria Math" panose="02040503050406030204" pitchFamily="18" charset="0"/>
                      </a:rPr>
                      <m:t>r</m:t>
                    </m:r>
                    <m:r>
                      <a:rPr lang="en-US" altLang="zh-CN" sz="1800">
                        <a:solidFill>
                          <a:srgbClr val="002060"/>
                        </a:solidFill>
                        <a:latin typeface="Cambria Math" panose="02040503050406030204" pitchFamily="18" charset="0"/>
                      </a:rPr>
                      <m:t>[</m:t>
                    </m:r>
                    <m:r>
                      <m:rPr>
                        <m:sty m:val="p"/>
                      </m:rPr>
                      <a:rPr lang="en-US" altLang="zh-CN" sz="1800">
                        <a:solidFill>
                          <a:srgbClr val="002060"/>
                        </a:solidFill>
                        <a:latin typeface="Cambria Math" panose="02040503050406030204" pitchFamily="18" charset="0"/>
                      </a:rPr>
                      <m:t>j</m:t>
                    </m:r>
                    <m:r>
                      <a:rPr lang="en-US" altLang="zh-CN" sz="1800">
                        <a:solidFill>
                          <a:srgbClr val="002060"/>
                        </a:solidFill>
                        <a:latin typeface="Cambria Math" panose="02040503050406030204" pitchFamily="18" charset="0"/>
                      </a:rPr>
                      <m:t>]=</m:t>
                    </m:r>
                    <m:r>
                      <m:rPr>
                        <m:sty m:val="p"/>
                      </m:rPr>
                      <a:rPr lang="en-US" altLang="zh-CN" sz="1800">
                        <a:solidFill>
                          <a:srgbClr val="002060"/>
                        </a:solidFill>
                        <a:latin typeface="Cambria Math" panose="02040503050406030204" pitchFamily="18" charset="0"/>
                      </a:rPr>
                      <m:t>l</m:t>
                    </m:r>
                    <m:r>
                      <a:rPr lang="en-US" altLang="zh-CN" sz="1800">
                        <a:solidFill>
                          <a:srgbClr val="002060"/>
                        </a:solidFill>
                        <a:latin typeface="Cambria Math" panose="02040503050406030204" pitchFamily="18" charset="0"/>
                      </a:rPr>
                      <m:t>.</m:t>
                    </m:r>
                    <m:r>
                      <m:rPr>
                        <m:sty m:val="p"/>
                      </m:rPr>
                      <a:rPr lang="en-US" altLang="zh-CN" sz="1800">
                        <a:solidFill>
                          <a:srgbClr val="002060"/>
                        </a:solidFill>
                        <a:latin typeface="Cambria Math" panose="02040503050406030204" pitchFamily="18" charset="0"/>
                      </a:rPr>
                      <m:t>r</m:t>
                    </m:r>
                    <m:r>
                      <a:rPr lang="en-US" altLang="zh-CN" sz="1800">
                        <a:solidFill>
                          <a:srgbClr val="002060"/>
                        </a:solidFill>
                        <a:latin typeface="Cambria Math" panose="02040503050406030204" pitchFamily="18" charset="0"/>
                      </a:rPr>
                      <m:t>[</m:t>
                    </m:r>
                    <m:r>
                      <m:rPr>
                        <m:sty m:val="p"/>
                      </m:rPr>
                      <a:rPr lang="en-US" altLang="zh-CN" sz="1800">
                        <a:solidFill>
                          <a:srgbClr val="002060"/>
                        </a:solidFill>
                        <a:latin typeface="Cambria Math" panose="02040503050406030204" pitchFamily="18" charset="0"/>
                      </a:rPr>
                      <m:t>i</m:t>
                    </m:r>
                    <m:r>
                      <a:rPr lang="en-US" altLang="zh-CN" sz="1800">
                        <a:solidFill>
                          <a:srgbClr val="002060"/>
                        </a:solidFill>
                        <a:latin typeface="Cambria Math" panose="02040503050406030204" pitchFamily="18" charset="0"/>
                      </a:rPr>
                      <m:t>]</m:t>
                    </m:r>
                  </m:oMath>
                </a14:m>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p>
              <a:p>
                <a:pPr algn="just">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3</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）重复上述过程，直到</a:t>
                </a:r>
                <a14:m>
                  <m:oMath xmlns:m="http://schemas.openxmlformats.org/officeDocument/2006/math">
                    <m:r>
                      <a:rPr lang="en-US" altLang="zh-CN" sz="1800" i="1">
                        <a:solidFill>
                          <a:srgbClr val="002060"/>
                        </a:solidFill>
                        <a:latin typeface="Cambria Math" panose="02040503050406030204" pitchFamily="18" charset="0"/>
                      </a:rPr>
                      <m:t>𝑖</m:t>
                    </m:r>
                  </m:oMath>
                </a14:m>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与</a:t>
                </a:r>
                <a14:m>
                  <m:oMath xmlns:m="http://schemas.openxmlformats.org/officeDocument/2006/math">
                    <m:r>
                      <a:rPr lang="en-US" altLang="zh-CN" sz="1800" i="1">
                        <a:solidFill>
                          <a:srgbClr val="002060"/>
                        </a:solidFill>
                        <a:latin typeface="Cambria Math" panose="02040503050406030204" pitchFamily="18" charset="0"/>
                      </a:rPr>
                      <m:t>𝑗</m:t>
                    </m:r>
                  </m:oMath>
                </a14:m>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相等；</a:t>
                </a:r>
              </a:p>
              <a:p>
                <a:pPr algn="just">
                  <a:lnSpc>
                    <a:spcPts val="2200"/>
                  </a:lnSpc>
                  <a:spcBef>
                    <a:spcPts val="0"/>
                  </a:spcBef>
                </a:pP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 </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4</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l.r</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r>
                  <a:rPr lang="en-US" altLang="zh-CN" sz="1800" dirty="0" err="1">
                    <a:solidFill>
                      <a:srgbClr val="002060"/>
                    </a:solidFill>
                    <a:latin typeface="Times New Roman" panose="02020603050405020304" pitchFamily="18" charset="0"/>
                    <a:ea typeface="隶书" panose="02010509060101010101" pitchFamily="49" charset="-122"/>
                    <a:cs typeface="Times New Roman" panose="02020603050405020304" pitchFamily="18" charset="0"/>
                  </a:rPr>
                  <a:t>i</a:t>
                </a:r>
                <a:r>
                  <a:rPr lang="en-US"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]=temp</a:t>
                </a:r>
                <a:r>
                  <a:rPr lang="zh-CN" altLang="zh-CN" sz="1800" dirty="0">
                    <a:solidFill>
                      <a:srgbClr val="002060"/>
                    </a:solidFill>
                    <a:latin typeface="Times New Roman" panose="02020603050405020304" pitchFamily="18" charset="0"/>
                    <a:ea typeface="隶书" panose="02010509060101010101" pitchFamily="49" charset="-122"/>
                    <a:cs typeface="Times New Roman" panose="02020603050405020304" pitchFamily="18" charset="0"/>
                  </a:rPr>
                  <a:t>。</a:t>
                </a:r>
              </a:p>
              <a:p>
                <a:pPr marL="0" indent="0">
                  <a:lnSpc>
                    <a:spcPts val="2200"/>
                  </a:lnSpc>
                  <a:spcBef>
                    <a:spcPts val="0"/>
                  </a:spcBef>
                  <a:buNone/>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915566"/>
                <a:ext cx="8784976" cy="1800200"/>
              </a:xfrm>
              <a:blipFill rotWithShape="0">
                <a:blip r:embed="rId2"/>
                <a:stretch>
                  <a:fillRect l="-693" t="-4068" r="-3329" b="-1264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571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排序算法</a:t>
            </a:r>
          </a:p>
        </p:txBody>
      </p:sp>
      <p:sp>
        <p:nvSpPr>
          <p:cNvPr id="3" name="内容占位符 2"/>
          <p:cNvSpPr>
            <a:spLocks noGrp="1"/>
          </p:cNvSpPr>
          <p:nvPr>
            <p:ph sz="quarter" idx="11"/>
          </p:nvPr>
        </p:nvSpPr>
        <p:spPr>
          <a:xfrm>
            <a:off x="107504" y="987574"/>
            <a:ext cx="7137400" cy="3507876"/>
          </a:xfrm>
        </p:spPr>
        <p:txBody>
          <a:bodyPr/>
          <a:lstStyle/>
          <a:p>
            <a:pPr>
              <a:lnSpc>
                <a:spcPts val="2400"/>
              </a:lnSpc>
              <a:spcBef>
                <a:spcPts val="0"/>
              </a:spcBef>
            </a:pPr>
            <a:r>
              <a:rPr lang="en-US" altLang="zh-CN" sz="1800" dirty="0">
                <a:latin typeface="Times New Roman" panose="02020603050405020304" pitchFamily="18" charset="0"/>
                <a:cs typeface="Times New Roman" panose="02020603050405020304" pitchFamily="18" charset="0"/>
              </a:rPr>
              <a:t>void </a:t>
            </a:r>
            <a:r>
              <a:rPr lang="en-US" altLang="zh-CN" sz="1800" dirty="0" err="1">
                <a:latin typeface="Times New Roman" panose="02020603050405020304" pitchFamily="18" charset="0"/>
                <a:cs typeface="Times New Roman" panose="02020603050405020304" pitchFamily="18" charset="0"/>
              </a:rPr>
              <a:t>QuickSort</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SqList</a:t>
            </a:r>
            <a:r>
              <a:rPr lang="en-US" altLang="zh-CN" sz="1800" dirty="0">
                <a:latin typeface="Times New Roman" panose="02020603050405020304" pitchFamily="18" charset="0"/>
                <a:cs typeface="Times New Roman" panose="02020603050405020304" pitchFamily="18" charset="0"/>
              </a:rPr>
              <a:t> &amp;</a:t>
            </a:r>
            <a:r>
              <a:rPr lang="en-US" altLang="zh-CN" sz="1800" dirty="0" err="1">
                <a:latin typeface="Times New Roman" panose="02020603050405020304" pitchFamily="18" charset="0"/>
                <a:cs typeface="Times New Roman" panose="02020603050405020304" pitchFamily="18" charset="0"/>
              </a:rPr>
              <a:t>l,int</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s,int</a:t>
            </a:r>
            <a:r>
              <a:rPr lang="en-US" altLang="zh-CN" sz="1800" dirty="0">
                <a:latin typeface="Times New Roman" panose="02020603050405020304" pitchFamily="18" charset="0"/>
                <a:cs typeface="Times New Roman" panose="02020603050405020304" pitchFamily="18" charset="0"/>
              </a:rPr>
              <a:t> t){  //</a:t>
            </a:r>
            <a:r>
              <a:rPr lang="zh-CN" altLang="zh-CN" sz="1800" dirty="0">
                <a:latin typeface="Times New Roman" panose="02020603050405020304" pitchFamily="18" charset="0"/>
                <a:cs typeface="Times New Roman" panose="02020603050405020304" pitchFamily="18" charset="0"/>
              </a:rPr>
              <a:t>开始时</a:t>
            </a:r>
            <a:r>
              <a:rPr lang="en-US" altLang="zh-CN" sz="1800" dirty="0">
                <a:latin typeface="Times New Roman" panose="02020603050405020304" pitchFamily="18" charset="0"/>
                <a:cs typeface="Times New Roman" panose="02020603050405020304" pitchFamily="18" charset="0"/>
              </a:rPr>
              <a:t>s=1,t=</a:t>
            </a:r>
            <a:r>
              <a:rPr lang="en-US" altLang="zh-CN" sz="1800" dirty="0" err="1">
                <a:latin typeface="Times New Roman" panose="02020603050405020304" pitchFamily="18" charset="0"/>
                <a:cs typeface="Times New Roman" panose="02020603050405020304" pitchFamily="18" charset="0"/>
              </a:rPr>
              <a:t>l.length</a:t>
            </a:r>
            <a:endParaRPr lang="zh-CN" altLang="zh-CN" sz="1800" dirty="0">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int</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s,j</a:t>
            </a:r>
            <a:r>
              <a:rPr lang="en-US" altLang="zh-CN" sz="1800" dirty="0">
                <a:latin typeface="Times New Roman" panose="02020603050405020304" pitchFamily="18" charset="0"/>
                <a:cs typeface="Times New Roman" panose="02020603050405020304" pitchFamily="18" charset="0"/>
              </a:rPr>
              <a:t>=t;</a:t>
            </a:r>
            <a:endParaRPr lang="zh-CN" altLang="zh-CN" sz="1800" dirty="0">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ElemType</a:t>
            </a:r>
            <a:r>
              <a:rPr lang="en-US" altLang="zh-CN" sz="1800" dirty="0">
                <a:latin typeface="Times New Roman" panose="02020603050405020304" pitchFamily="18" charset="0"/>
                <a:cs typeface="Times New Roman" panose="02020603050405020304" pitchFamily="18" charset="0"/>
              </a:rPr>
              <a:t> temp;</a:t>
            </a:r>
            <a:endParaRPr lang="zh-CN" altLang="zh-CN" sz="1800" dirty="0">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latin typeface="Times New Roman" panose="02020603050405020304" pitchFamily="18" charset="0"/>
                <a:cs typeface="Times New Roman" panose="02020603050405020304" pitchFamily="18" charset="0"/>
              </a:rPr>
              <a:t>   if(s&lt;t){                       //</a:t>
            </a:r>
            <a:r>
              <a:rPr lang="zh-CN" altLang="zh-CN" sz="1800" dirty="0">
                <a:latin typeface="Times New Roman" panose="02020603050405020304" pitchFamily="18" charset="0"/>
                <a:cs typeface="Times New Roman" panose="02020603050405020304" pitchFamily="18" charset="0"/>
              </a:rPr>
              <a:t>区间内至少存在</a:t>
            </a:r>
            <a:r>
              <a:rPr lang="en-US" altLang="zh-CN" sz="1800" dirty="0">
                <a:latin typeface="Times New Roman" panose="02020603050405020304" pitchFamily="18" charset="0"/>
                <a:cs typeface="Times New Roman" panose="02020603050405020304" pitchFamily="18" charset="0"/>
              </a:rPr>
              <a:t>2</a:t>
            </a:r>
            <a:r>
              <a:rPr lang="zh-CN" altLang="zh-CN" sz="1800" dirty="0">
                <a:latin typeface="Times New Roman" panose="02020603050405020304" pitchFamily="18" charset="0"/>
                <a:cs typeface="Times New Roman" panose="02020603050405020304" pitchFamily="18" charset="0"/>
              </a:rPr>
              <a:t>个元素的情形</a:t>
            </a:r>
          </a:p>
          <a:p>
            <a:pPr>
              <a:lnSpc>
                <a:spcPts val="2400"/>
              </a:lnSpc>
              <a:spcBef>
                <a:spcPts val="0"/>
              </a:spcBef>
            </a:pPr>
            <a:r>
              <a:rPr lang="en-US" altLang="zh-CN" sz="1800" dirty="0">
                <a:latin typeface="Times New Roman" panose="02020603050405020304" pitchFamily="18" charset="0"/>
                <a:cs typeface="Times New Roman" panose="02020603050405020304" pitchFamily="18" charset="0"/>
              </a:rPr>
              <a:t>      temp=</a:t>
            </a:r>
            <a:r>
              <a:rPr lang="en-US" altLang="zh-CN" sz="1800" dirty="0" err="1">
                <a:latin typeface="Times New Roman" panose="02020603050405020304" pitchFamily="18" charset="0"/>
                <a:cs typeface="Times New Roman" panose="02020603050405020304" pitchFamily="18" charset="0"/>
              </a:rPr>
              <a:t>l.r</a:t>
            </a:r>
            <a:r>
              <a:rPr lang="en-US" altLang="zh-CN" sz="1800" dirty="0">
                <a:latin typeface="Times New Roman" panose="02020603050405020304" pitchFamily="18" charset="0"/>
                <a:cs typeface="Times New Roman" panose="02020603050405020304" pitchFamily="18" charset="0"/>
              </a:rPr>
              <a:t>[s];                  //</a:t>
            </a:r>
            <a:r>
              <a:rPr lang="zh-CN" altLang="zh-CN" sz="1800" dirty="0">
                <a:latin typeface="Times New Roman" panose="02020603050405020304" pitchFamily="18" charset="0"/>
                <a:cs typeface="Times New Roman" panose="02020603050405020304" pitchFamily="18" charset="0"/>
              </a:rPr>
              <a:t>区间第一个元素作为支点</a:t>
            </a:r>
          </a:p>
          <a:p>
            <a:pPr>
              <a:lnSpc>
                <a:spcPts val="2400"/>
              </a:lnSpc>
              <a:spcBef>
                <a:spcPts val="0"/>
              </a:spcBef>
            </a:pPr>
            <a:r>
              <a:rPr lang="en-US" altLang="zh-CN" sz="1800" dirty="0">
                <a:latin typeface="Times New Roman" panose="02020603050405020304" pitchFamily="18" charset="0"/>
                <a:cs typeface="Times New Roman" panose="02020603050405020304" pitchFamily="18" charset="0"/>
              </a:rPr>
              <a:t>      while(</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!=j){</a:t>
            </a:r>
            <a:endParaRPr lang="zh-CN" altLang="zh-CN" sz="1800" dirty="0">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latin typeface="Times New Roman" panose="02020603050405020304" pitchFamily="18" charset="0"/>
                <a:cs typeface="Times New Roman" panose="02020603050405020304" pitchFamily="18" charset="0"/>
              </a:rPr>
              <a:t>         while(j&gt;</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 &amp;&amp; </a:t>
            </a:r>
            <a:r>
              <a:rPr lang="en-US" altLang="zh-CN" sz="1800" dirty="0" err="1">
                <a:latin typeface="Times New Roman" panose="02020603050405020304" pitchFamily="18" charset="0"/>
                <a:cs typeface="Times New Roman" panose="02020603050405020304" pitchFamily="18" charset="0"/>
              </a:rPr>
              <a:t>l.r</a:t>
            </a:r>
            <a:r>
              <a:rPr lang="en-US" altLang="zh-CN" sz="1800" dirty="0">
                <a:latin typeface="Times New Roman" panose="02020603050405020304" pitchFamily="18" charset="0"/>
                <a:cs typeface="Times New Roman" panose="02020603050405020304" pitchFamily="18" charset="0"/>
              </a:rPr>
              <a:t>[j].key&gt;=</a:t>
            </a:r>
            <a:r>
              <a:rPr lang="en-US" altLang="zh-CN" sz="1800" dirty="0" err="1">
                <a:latin typeface="Times New Roman" panose="02020603050405020304" pitchFamily="18" charset="0"/>
                <a:cs typeface="Times New Roman" panose="02020603050405020304" pitchFamily="18" charset="0"/>
              </a:rPr>
              <a:t>temp.key</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latin typeface="Times New Roman" panose="02020603050405020304" pitchFamily="18" charset="0"/>
                <a:cs typeface="Times New Roman" panose="02020603050405020304" pitchFamily="18" charset="0"/>
              </a:rPr>
              <a:t>              j--;                    //</a:t>
            </a:r>
            <a:r>
              <a:rPr lang="zh-CN" altLang="zh-CN" sz="1800" dirty="0">
                <a:latin typeface="Times New Roman" panose="02020603050405020304" pitchFamily="18" charset="0"/>
                <a:cs typeface="Times New Roman" panose="02020603050405020304" pitchFamily="18" charset="0"/>
              </a:rPr>
              <a:t>从右向左扫描，查找第一个小于支点的</a:t>
            </a:r>
            <a:r>
              <a:rPr lang="en-US" altLang="zh-CN" sz="1800" dirty="0">
                <a:latin typeface="Times New Roman" panose="02020603050405020304" pitchFamily="18" charset="0"/>
                <a:cs typeface="Times New Roman" panose="02020603050405020304" pitchFamily="18" charset="0"/>
              </a:rPr>
              <a:t>r[j]</a:t>
            </a:r>
            <a:endParaRPr lang="zh-CN" altLang="zh-CN" sz="1800" dirty="0">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l.r</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l.r</a:t>
            </a:r>
            <a:r>
              <a:rPr lang="en-US" altLang="zh-CN" sz="1800" dirty="0">
                <a:latin typeface="Times New Roman" panose="02020603050405020304" pitchFamily="18" charset="0"/>
                <a:cs typeface="Times New Roman" panose="02020603050405020304" pitchFamily="18" charset="0"/>
              </a:rPr>
              <a:t>[j]; </a:t>
            </a:r>
            <a:endParaRPr lang="zh-CN" altLang="zh-CN" sz="1800" dirty="0">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latin typeface="Times New Roman" panose="02020603050405020304" pitchFamily="18" charset="0"/>
                <a:cs typeface="Times New Roman" panose="02020603050405020304" pitchFamily="18" charset="0"/>
              </a:rPr>
              <a:t>         while(</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&lt;j &amp;&amp; </a:t>
            </a:r>
            <a:r>
              <a:rPr lang="en-US" altLang="zh-CN" sz="1800" dirty="0" err="1">
                <a:latin typeface="Times New Roman" panose="02020603050405020304" pitchFamily="18" charset="0"/>
                <a:cs typeface="Times New Roman" panose="02020603050405020304" pitchFamily="18" charset="0"/>
              </a:rPr>
              <a:t>l.r</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].key&lt;=</a:t>
            </a:r>
            <a:r>
              <a:rPr lang="en-US" altLang="zh-CN" sz="1800" dirty="0" err="1">
                <a:latin typeface="Times New Roman" panose="02020603050405020304" pitchFamily="18" charset="0"/>
                <a:cs typeface="Times New Roman" panose="02020603050405020304" pitchFamily="18" charset="0"/>
              </a:rPr>
              <a:t>temp.key</a:t>
            </a:r>
            <a:r>
              <a:rPr lang="en-US" altLang="zh-CN" sz="1800" dirty="0">
                <a:latin typeface="Times New Roman" panose="02020603050405020304" pitchFamily="18" charset="0"/>
                <a:cs typeface="Times New Roman" panose="02020603050405020304" pitchFamily="18" charset="0"/>
              </a:rPr>
              <a:t>) </a:t>
            </a:r>
            <a:endParaRPr lang="zh-CN" altLang="zh-CN" sz="1800" dirty="0">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                   //</a:t>
            </a:r>
            <a:r>
              <a:rPr lang="zh-CN" altLang="zh-CN" sz="1800" dirty="0">
                <a:latin typeface="Times New Roman" panose="02020603050405020304" pitchFamily="18" charset="0"/>
                <a:cs typeface="Times New Roman" panose="02020603050405020304" pitchFamily="18" charset="0"/>
              </a:rPr>
              <a:t>从左向右扫描，查找第一个大于支点的</a:t>
            </a:r>
            <a:r>
              <a:rPr lang="en-US" altLang="zh-CN" sz="1800" dirty="0">
                <a:latin typeface="Times New Roman" panose="02020603050405020304" pitchFamily="18" charset="0"/>
                <a:cs typeface="Times New Roman" panose="02020603050405020304" pitchFamily="18" charset="0"/>
              </a:rPr>
              <a:t>r[</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a:t>
            </a:r>
            <a:endParaRPr lang="zh-CN" altLang="zh-CN" sz="1800" dirty="0">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l.r</a:t>
            </a:r>
            <a:r>
              <a:rPr lang="en-US" altLang="zh-CN" sz="1800" dirty="0">
                <a:latin typeface="Times New Roman" panose="02020603050405020304" pitchFamily="18" charset="0"/>
                <a:cs typeface="Times New Roman" panose="02020603050405020304" pitchFamily="18" charset="0"/>
              </a:rPr>
              <a:t>[j]=</a:t>
            </a:r>
            <a:r>
              <a:rPr lang="en-US" altLang="zh-CN" sz="1800" dirty="0" err="1">
                <a:latin typeface="Times New Roman" panose="02020603050405020304" pitchFamily="18" charset="0"/>
                <a:cs typeface="Times New Roman" panose="02020603050405020304" pitchFamily="18" charset="0"/>
              </a:rPr>
              <a:t>l.r</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i</a:t>
            </a:r>
            <a:r>
              <a:rPr lang="en-US" altLang="zh-CN" sz="1800" dirty="0">
                <a:latin typeface="Times New Roman" panose="02020603050405020304" pitchFamily="18" charset="0"/>
                <a:cs typeface="Times New Roman" panose="02020603050405020304" pitchFamily="18" charset="0"/>
              </a:rPr>
              <a:t>]; </a:t>
            </a:r>
            <a:endParaRPr lang="zh-CN" altLang="zh-CN" sz="1800" dirty="0">
              <a:latin typeface="Times New Roman" panose="02020603050405020304" pitchFamily="18" charset="0"/>
              <a:cs typeface="Times New Roman" panose="02020603050405020304" pitchFamily="18" charset="0"/>
            </a:endParaRPr>
          </a:p>
          <a:p>
            <a:pPr>
              <a:lnSpc>
                <a:spcPts val="2400"/>
              </a:lnSpc>
              <a:spcBef>
                <a:spcPts val="0"/>
              </a:spcBef>
            </a:pPr>
            <a:r>
              <a:rPr lang="en-US" altLang="zh-CN" sz="1800" dirty="0">
                <a:latin typeface="Times New Roman" panose="02020603050405020304" pitchFamily="18" charset="0"/>
                <a:cs typeface="Times New Roman" panose="02020603050405020304" pitchFamily="18" charset="0"/>
              </a:rPr>
              <a:t>       }</a:t>
            </a:r>
            <a:endParaRPr lang="zh-CN" altLang="zh-CN" sz="18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3923928" y="987574"/>
            <a:ext cx="4248472" cy="3570208"/>
          </a:xfrm>
          <a:prstGeom prst="rect">
            <a:avLst/>
          </a:prstGeom>
          <a:solidFill>
            <a:schemeClr val="accent2"/>
          </a:solidFill>
        </p:spPr>
        <p:txBody>
          <a:bodyPr wrap="square" rtlCol="0">
            <a:spAutoFit/>
          </a:bodyPr>
          <a:lstStyle/>
          <a:p>
            <a:pPr>
              <a:lnSpc>
                <a:spcPts val="2400"/>
              </a:lnSpc>
              <a:spcBef>
                <a:spcPts val="0"/>
              </a:spcBef>
            </a:pP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l.r</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]=temp;</a:t>
            </a:r>
            <a:endParaRPr lang="zh-CN" altLang="zh-CN" dirty="0">
              <a:latin typeface="Times New Roman" panose="02020603050405020304" pitchFamily="18" charset="0"/>
              <a:cs typeface="Times New Roman" panose="02020603050405020304" pitchFamily="18" charset="0"/>
            </a:endParaRPr>
          </a:p>
          <a:p>
            <a:pPr>
              <a:lnSpc>
                <a:spcPts val="2400"/>
              </a:lnSpc>
              <a:spcBef>
                <a:spcPts val="0"/>
              </a:spcBef>
            </a:pP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QuickSort</a:t>
            </a:r>
            <a:r>
              <a:rPr lang="en-US" altLang="zh-CN" dirty="0">
                <a:latin typeface="Times New Roman" panose="02020603050405020304" pitchFamily="18" charset="0"/>
                <a:cs typeface="Times New Roman" panose="02020603050405020304" pitchFamily="18" charset="0"/>
              </a:rPr>
              <a:t>(l,s,i-1); //</a:t>
            </a:r>
            <a:r>
              <a:rPr lang="zh-CN" altLang="zh-CN" dirty="0">
                <a:latin typeface="Times New Roman" panose="02020603050405020304" pitchFamily="18" charset="0"/>
                <a:cs typeface="Times New Roman" panose="02020603050405020304" pitchFamily="18" charset="0"/>
              </a:rPr>
              <a:t>左半区递归排序</a:t>
            </a:r>
          </a:p>
          <a:p>
            <a:pPr>
              <a:lnSpc>
                <a:spcPts val="2400"/>
              </a:lnSpc>
              <a:spcBef>
                <a:spcPts val="0"/>
              </a:spcBef>
            </a:pP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QuickSort</a:t>
            </a:r>
            <a:r>
              <a:rPr lang="en-US" altLang="zh-CN" dirty="0">
                <a:latin typeface="Times New Roman" panose="02020603050405020304" pitchFamily="18" charset="0"/>
                <a:cs typeface="Times New Roman" panose="02020603050405020304" pitchFamily="18" charset="0"/>
              </a:rPr>
              <a:t>(l,i+1,t);  //</a:t>
            </a:r>
            <a:r>
              <a:rPr lang="zh-CN" altLang="zh-CN" dirty="0">
                <a:latin typeface="Times New Roman" panose="02020603050405020304" pitchFamily="18" charset="0"/>
                <a:cs typeface="Times New Roman" panose="02020603050405020304" pitchFamily="18" charset="0"/>
              </a:rPr>
              <a:t>右半区递归排序</a:t>
            </a:r>
          </a:p>
          <a:p>
            <a:pPr>
              <a:lnSpc>
                <a:spcPts val="2400"/>
              </a:lnSpc>
              <a:spcBef>
                <a:spcPts val="0"/>
              </a:spcBef>
            </a:pPr>
            <a:r>
              <a:rPr lang="en-US" altLang="zh-CN" dirty="0">
                <a:latin typeface="Times New Roman" panose="02020603050405020304" pitchFamily="18" charset="0"/>
                <a:cs typeface="Times New Roman" panose="02020603050405020304" pitchFamily="18" charset="0"/>
              </a:rPr>
              <a:t>   }</a:t>
            </a:r>
            <a:endParaRPr lang="zh-CN" altLang="zh-CN" dirty="0">
              <a:latin typeface="Times New Roman" panose="02020603050405020304" pitchFamily="18" charset="0"/>
              <a:cs typeface="Times New Roman" panose="02020603050405020304" pitchFamily="18" charset="0"/>
            </a:endParaRPr>
          </a:p>
          <a:p>
            <a:pPr>
              <a:lnSpc>
                <a:spcPts val="2400"/>
              </a:lnSpc>
              <a:spcBef>
                <a:spcPts val="0"/>
              </a:spcBef>
            </a:pPr>
            <a:r>
              <a:rPr lang="en-US"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14611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4"/>
                                        </p:tgtEl>
                                        <p:attrNameLst>
                                          <p:attrName>style.visibility</p:attrName>
                                        </p:attrNameLst>
                                      </p:cBhvr>
                                      <p:to>
                                        <p:strVal val="visible"/>
                                      </p:to>
                                    </p:set>
                                    <p:animEffect transition="in" filter="fade">
                                      <p:cBhvr>
                                        <p:cTn id="85" dur="1000"/>
                                        <p:tgtEl>
                                          <p:spTgt spid="4"/>
                                        </p:tgtEl>
                                      </p:cBhvr>
                                    </p:animEffect>
                                    <p:anim calcmode="lin" valueType="num">
                                      <p:cBhvr>
                                        <p:cTn id="86" dur="1000" fill="hold"/>
                                        <p:tgtEl>
                                          <p:spTgt spid="4"/>
                                        </p:tgtEl>
                                        <p:attrNameLst>
                                          <p:attrName>ppt_x</p:attrName>
                                        </p:attrNameLst>
                                      </p:cBhvr>
                                      <p:tavLst>
                                        <p:tav tm="0">
                                          <p:val>
                                            <p:strVal val="#ppt_x"/>
                                          </p:val>
                                        </p:tav>
                                        <p:tav tm="100000">
                                          <p:val>
                                            <p:strVal val="#ppt_x"/>
                                          </p:val>
                                        </p:tav>
                                      </p:tavLst>
                                    </p:anim>
                                    <p:anim calcmode="lin" valueType="num">
                                      <p:cBhvr>
                                        <p:cTn id="8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4">
                                            <p:txEl>
                                              <p:pRg st="0" end="0"/>
                                            </p:txEl>
                                          </p:spTgt>
                                        </p:tgtEl>
                                        <p:attrNameLst>
                                          <p:attrName>style.visibility</p:attrName>
                                        </p:attrNameLst>
                                      </p:cBhvr>
                                      <p:to>
                                        <p:strVal val="visible"/>
                                      </p:to>
                                    </p:set>
                                    <p:animEffect transition="in" filter="fade">
                                      <p:cBhvr>
                                        <p:cTn id="92" dur="1000"/>
                                        <p:tgtEl>
                                          <p:spTgt spid="4">
                                            <p:txEl>
                                              <p:pRg st="0" end="0"/>
                                            </p:txEl>
                                          </p:spTgt>
                                        </p:tgtEl>
                                      </p:cBhvr>
                                    </p:animEffect>
                                    <p:anim calcmode="lin" valueType="num">
                                      <p:cBhvr>
                                        <p:cTn id="9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
                                            <p:txEl>
                                              <p:pRg st="1" end="1"/>
                                            </p:txEl>
                                          </p:spTgt>
                                        </p:tgtEl>
                                        <p:attrNameLst>
                                          <p:attrName>style.visibility</p:attrName>
                                        </p:attrNameLst>
                                      </p:cBhvr>
                                      <p:to>
                                        <p:strVal val="visible"/>
                                      </p:to>
                                    </p:set>
                                    <p:animEffect transition="in" filter="fade">
                                      <p:cBhvr>
                                        <p:cTn id="99" dur="1000"/>
                                        <p:tgtEl>
                                          <p:spTgt spid="4">
                                            <p:txEl>
                                              <p:pRg st="1" end="1"/>
                                            </p:txEl>
                                          </p:spTgt>
                                        </p:tgtEl>
                                      </p:cBhvr>
                                    </p:animEffect>
                                    <p:anim calcmode="lin" valueType="num">
                                      <p:cBhvr>
                                        <p:cTn id="10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0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4">
                                            <p:txEl>
                                              <p:pRg st="2" end="2"/>
                                            </p:txEl>
                                          </p:spTgt>
                                        </p:tgtEl>
                                        <p:attrNameLst>
                                          <p:attrName>style.visibility</p:attrName>
                                        </p:attrNameLst>
                                      </p:cBhvr>
                                      <p:to>
                                        <p:strVal val="visible"/>
                                      </p:to>
                                    </p:set>
                                    <p:anim calcmode="lin" valueType="num">
                                      <p:cBhvr additive="base">
                                        <p:cTn id="106"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nodeType="clickEffect">
                                  <p:stCondLst>
                                    <p:cond delay="0"/>
                                  </p:stCondLst>
                                  <p:childTnLst>
                                    <p:set>
                                      <p:cBhvr>
                                        <p:cTn id="111" dur="1" fill="hold">
                                          <p:stCondLst>
                                            <p:cond delay="0"/>
                                          </p:stCondLst>
                                        </p:cTn>
                                        <p:tgtEl>
                                          <p:spTgt spid="4">
                                            <p:txEl>
                                              <p:pRg st="3" end="3"/>
                                            </p:txEl>
                                          </p:spTgt>
                                        </p:tgtEl>
                                        <p:attrNameLst>
                                          <p:attrName>style.visibility</p:attrName>
                                        </p:attrNameLst>
                                      </p:cBhvr>
                                      <p:to>
                                        <p:strVal val="visible"/>
                                      </p:to>
                                    </p:set>
                                    <p:anim calcmode="lin" valueType="num">
                                      <p:cBhvr additive="base">
                                        <p:cTn id="112"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14" presetID="2" presetClass="entr" presetSubtype="4" fill="hold" nodeType="withEffect">
                                  <p:stCondLst>
                                    <p:cond delay="0"/>
                                  </p:stCondLst>
                                  <p:childTnLst>
                                    <p:set>
                                      <p:cBhvr>
                                        <p:cTn id="115" dur="1" fill="hold">
                                          <p:stCondLst>
                                            <p:cond delay="0"/>
                                          </p:stCondLst>
                                        </p:cTn>
                                        <p:tgtEl>
                                          <p:spTgt spid="4">
                                            <p:txEl>
                                              <p:pRg st="4" end="4"/>
                                            </p:txEl>
                                          </p:spTgt>
                                        </p:tgtEl>
                                        <p:attrNameLst>
                                          <p:attrName>style.visibility</p:attrName>
                                        </p:attrNameLst>
                                      </p:cBhvr>
                                      <p:to>
                                        <p:strVal val="visible"/>
                                      </p:to>
                                    </p:set>
                                    <p:anim calcmode="lin" valueType="num">
                                      <p:cBhvr additive="base">
                                        <p:cTn id="11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17"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395536" y="674385"/>
                <a:ext cx="8640960" cy="1008112"/>
              </a:xfrm>
            </p:spPr>
            <p:txBody>
              <a:bodyPr/>
              <a:lstStyle/>
              <a:p>
                <a:pPr>
                  <a:lnSpc>
                    <a:spcPts val="2400"/>
                  </a:lnSpc>
                  <a:spcBef>
                    <a:spcPts val="0"/>
                  </a:spcBef>
                </a:pPr>
                <a:r>
                  <a:rPr lang="zh-CN" altLang="zh-CN" sz="1800" dirty="0">
                    <a:solidFill>
                      <a:srgbClr val="C00000"/>
                    </a:solidFill>
                    <a:latin typeface="隶书" panose="02010509060101010101" pitchFamily="49" charset="-122"/>
                    <a:ea typeface="隶书" panose="02010509060101010101" pitchFamily="49" charset="-122"/>
                  </a:rPr>
                  <a:t>例</a:t>
                </a:r>
                <a:r>
                  <a:rPr lang="en-US" altLang="zh-CN" sz="1800" dirty="0">
                    <a:solidFill>
                      <a:srgbClr val="C00000"/>
                    </a:solidFill>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设待排序的表有</a:t>
                </a:r>
                <a:r>
                  <a:rPr lang="en-US" altLang="zh-CN" sz="1800" dirty="0">
                    <a:solidFill>
                      <a:srgbClr val="C00000"/>
                    </a:solidFill>
                    <a:latin typeface="隶书" panose="02010509060101010101" pitchFamily="49" charset="-122"/>
                    <a:ea typeface="隶书" panose="02010509060101010101" pitchFamily="49" charset="-122"/>
                  </a:rPr>
                  <a:t>10</a:t>
                </a:r>
                <a:r>
                  <a:rPr lang="zh-CN" altLang="zh-CN" sz="1800" dirty="0">
                    <a:solidFill>
                      <a:srgbClr val="C00000"/>
                    </a:solidFill>
                    <a:latin typeface="隶书" panose="02010509060101010101" pitchFamily="49" charset="-122"/>
                    <a:ea typeface="隶书" panose="02010509060101010101" pitchFamily="49" charset="-122"/>
                  </a:rPr>
                  <a:t>个元素，其关键字集合为</a:t>
                </a:r>
                <a14:m>
                  <m:oMath xmlns:m="http://schemas.openxmlformats.org/officeDocument/2006/math">
                    <m:r>
                      <a:rPr lang="en-US" altLang="zh-CN" sz="1800">
                        <a:solidFill>
                          <a:srgbClr val="C00000"/>
                        </a:solidFill>
                        <a:latin typeface="Cambria Math" panose="02040503050406030204" pitchFamily="18" charset="0"/>
                      </a:rPr>
                      <m:t>{38,30,50,16,35,76,48,44,28,31}</m:t>
                    </m:r>
                  </m:oMath>
                </a14:m>
                <a:r>
                  <a:rPr lang="zh-CN" altLang="zh-CN" sz="1800" dirty="0">
                    <a:solidFill>
                      <a:srgbClr val="C00000"/>
                    </a:solidFill>
                    <a:latin typeface="隶书" panose="02010509060101010101" pitchFamily="49" charset="-122"/>
                    <a:ea typeface="隶书" panose="02010509060101010101" pitchFamily="49" charset="-122"/>
                  </a:rPr>
                  <a:t>，试写出第一趟快速排序的操作过程及快速排序的操作过程。</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395536" y="674385"/>
                <a:ext cx="8640960" cy="1008112"/>
              </a:xfrm>
              <a:blipFill rotWithShape="0">
                <a:blip r:embed="rId3"/>
                <a:stretch>
                  <a:fillRect l="-706" t="-5455" r="-423"/>
                </a:stretch>
              </a:blipFill>
            </p:spPr>
            <p:txBody>
              <a:bodyPr/>
              <a:lstStyle/>
              <a:p>
                <a:r>
                  <a:rPr lang="zh-CN" altLang="en-US">
                    <a:noFill/>
                  </a:rPr>
                  <a:t> </a:t>
                </a:r>
              </a:p>
            </p:txBody>
          </p:sp>
        </mc:Fallback>
      </mc:AlternateContent>
      <p:sp>
        <p:nvSpPr>
          <p:cNvPr id="4" name="Rectangle 2"/>
          <p:cNvSpPr>
            <a:spLocks noChangeArrowheads="1"/>
          </p:cNvSpPr>
          <p:nvPr/>
        </p:nvSpPr>
        <p:spPr bwMode="auto">
          <a:xfrm>
            <a:off x="755575" y="1491629"/>
            <a:ext cx="6598406" cy="49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548044041"/>
              </p:ext>
            </p:extLst>
          </p:nvPr>
        </p:nvGraphicFramePr>
        <p:xfrm>
          <a:off x="755575" y="1390122"/>
          <a:ext cx="2062978" cy="3753378"/>
        </p:xfrm>
        <a:graphic>
          <a:graphicData uri="http://schemas.openxmlformats.org/presentationml/2006/ole">
            <mc:AlternateContent xmlns:mc="http://schemas.openxmlformats.org/markup-compatibility/2006">
              <mc:Choice xmlns:v="urn:schemas-microsoft-com:vml" Requires="v">
                <p:oleObj spid="_x0000_s1038" name="Visio" r:id="rId4" imgW="2845925" imgH="5181053" progId="Visio.Drawing.11">
                  <p:embed/>
                </p:oleObj>
              </mc:Choice>
              <mc:Fallback>
                <p:oleObj name="Visio" r:id="rId4" imgW="2845925" imgH="5181053"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5" y="1390122"/>
                        <a:ext cx="2062978" cy="3753378"/>
                      </a:xfrm>
                      <a:prstGeom prst="rect">
                        <a:avLst/>
                      </a:prstGeom>
                      <a:noFill/>
                    </p:spPr>
                  </p:pic>
                </p:oleObj>
              </mc:Fallback>
            </mc:AlternateContent>
          </a:graphicData>
        </a:graphic>
      </p:graphicFrame>
      <p:sp>
        <p:nvSpPr>
          <p:cNvPr id="6" name="Rectangle 4"/>
          <p:cNvSpPr>
            <a:spLocks noChangeArrowheads="1"/>
          </p:cNvSpPr>
          <p:nvPr/>
        </p:nvSpPr>
        <p:spPr bwMode="auto">
          <a:xfrm>
            <a:off x="3790092" y="1370891"/>
            <a:ext cx="77624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050308254"/>
              </p:ext>
            </p:extLst>
          </p:nvPr>
        </p:nvGraphicFramePr>
        <p:xfrm>
          <a:off x="3814599" y="1370891"/>
          <a:ext cx="4139952" cy="3703316"/>
        </p:xfrm>
        <a:graphic>
          <a:graphicData uri="http://schemas.openxmlformats.org/presentationml/2006/ole">
            <mc:AlternateContent xmlns:mc="http://schemas.openxmlformats.org/markup-compatibility/2006">
              <mc:Choice xmlns:v="urn:schemas-microsoft-com:vml" Requires="v">
                <p:oleObj spid="_x0000_s1039" name="Visio" r:id="rId6" imgW="4867781" imgH="4357301" progId="Visio.Drawing.11">
                  <p:embed/>
                </p:oleObj>
              </mc:Choice>
              <mc:Fallback>
                <p:oleObj name="Visio" r:id="rId6" imgW="4867781" imgH="4357301" progId="Visio.Drawing.11">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4599" y="1370891"/>
                        <a:ext cx="4139952" cy="3703316"/>
                      </a:xfrm>
                      <a:prstGeom prst="rect">
                        <a:avLst/>
                      </a:prstGeom>
                      <a:noFill/>
                    </p:spPr>
                  </p:pic>
                </p:oleObj>
              </mc:Fallback>
            </mc:AlternateContent>
          </a:graphicData>
        </a:graphic>
      </p:graphicFrame>
    </p:spTree>
    <p:extLst>
      <p:ext uri="{BB962C8B-B14F-4D97-AF65-F5344CB8AC3E}">
        <p14:creationId xmlns:p14="http://schemas.microsoft.com/office/powerpoint/2010/main" val="365329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算法分析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8856984" cy="3507876"/>
              </a:xfrm>
            </p:spPr>
            <p:txBody>
              <a:bodyPr/>
              <a:lstStyle/>
              <a:p>
                <a:pPr algn="just">
                  <a:lnSpc>
                    <a:spcPts val="22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快速排序的时间耗费主要在划分操作上，对于长度为</a:t>
                </a:r>
                <a14:m>
                  <m:oMath xmlns:m="http://schemas.openxmlformats.org/officeDocument/2006/math">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的区间进行划分，共需</a:t>
                </a:r>
                <a14:m>
                  <m:oMath xmlns:m="http://schemas.openxmlformats.org/officeDocument/2006/math">
                    <m:r>
                      <m:rPr>
                        <m:sty m:val="p"/>
                      </m:rPr>
                      <a:rPr lang="en-US" altLang="zh-CN" sz="1800">
                        <a:latin typeface="Cambria Math" panose="02040503050406030204" pitchFamily="18" charset="0"/>
                      </a:rPr>
                      <m:t>n</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次关键字的比较。具体分析如下：</a:t>
                </a:r>
              </a:p>
              <a:p>
                <a:pPr algn="just">
                  <a:lnSpc>
                    <a:spcPts val="22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a:t>
                </a:r>
                <a:r>
                  <a:rPr lang="en-US" altLang="zh-CN" sz="1800" dirty="0">
                    <a:solidFill>
                      <a:srgbClr val="C00000"/>
                    </a:solidFill>
                    <a:latin typeface="隶书" panose="02010509060101010101" pitchFamily="49" charset="-122"/>
                    <a:ea typeface="隶书" panose="02010509060101010101" pitchFamily="49" charset="-122"/>
                  </a:rPr>
                  <a:t>1</a:t>
                </a:r>
                <a:r>
                  <a:rPr lang="zh-CN" altLang="zh-CN" sz="1800" dirty="0">
                    <a:solidFill>
                      <a:srgbClr val="C00000"/>
                    </a:solidFill>
                    <a:latin typeface="隶书" panose="02010509060101010101" pitchFamily="49" charset="-122"/>
                    <a:ea typeface="隶书" panose="02010509060101010101" pitchFamily="49" charset="-122"/>
                  </a:rPr>
                  <a:t>）最坏情况</a:t>
                </a:r>
              </a:p>
              <a:p>
                <a:pPr algn="just">
                  <a:lnSpc>
                    <a:spcPts val="22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最坏情况是每次划分选取的支点都是当前无序区中关键字最大（或最小）数据元素，划分的结果是支点右边的子空间为空（或左边的子区间为空），另一非空子区间中元素的数目比划分前的无序区中元素个数少一个。因此，快速排序需做</a:t>
                </a:r>
                <a14:m>
                  <m:oMath xmlns:m="http://schemas.openxmlformats.org/officeDocument/2006/math">
                    <m:r>
                      <m:rPr>
                        <m:sty m:val="p"/>
                      </m:rPr>
                      <a:rPr lang="en-US" altLang="zh-CN" sz="1800">
                        <a:latin typeface="Cambria Math" panose="02040503050406030204" pitchFamily="18" charset="0"/>
                      </a:rPr>
                      <m:t>n</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次划分，第</a:t>
                </a:r>
                <a14:m>
                  <m:oMath xmlns:m="http://schemas.openxmlformats.org/officeDocument/2006/math">
                    <m:r>
                      <a:rPr lang="en-US" altLang="zh-CN" sz="1800" i="1">
                        <a:latin typeface="Cambria Math" panose="02040503050406030204" pitchFamily="18" charset="0"/>
                      </a:rPr>
                      <m:t>𝑖</m:t>
                    </m:r>
                  </m:oMath>
                </a14:m>
                <a:r>
                  <a:rPr lang="zh-CN" altLang="zh-CN" sz="1800" dirty="0">
                    <a:latin typeface="隶书" panose="02010509060101010101" pitchFamily="49" charset="-122"/>
                    <a:ea typeface="隶书" panose="02010509060101010101" pitchFamily="49" charset="-122"/>
                  </a:rPr>
                  <a:t>次划分开始时子区间的长度为</a:t>
                </a:r>
                <a14:m>
                  <m:oMath xmlns:m="http://schemas.openxmlformats.org/officeDocument/2006/math">
                    <m:r>
                      <m:rPr>
                        <m:sty m:val="p"/>
                      </m:rPr>
                      <a:rPr lang="en-US" altLang="zh-CN" sz="1800">
                        <a:latin typeface="Cambria Math" panose="02040503050406030204" pitchFamily="18" charset="0"/>
                      </a:rPr>
                      <m:t>n</m:t>
                    </m:r>
                    <m:r>
                      <a:rPr lang="en-US" altLang="zh-CN" sz="1800" i="1">
                        <a:latin typeface="Cambria Math" panose="02040503050406030204" pitchFamily="18" charset="0"/>
                      </a:rPr>
                      <m:t>−</m:t>
                    </m:r>
                    <m:r>
                      <m:rPr>
                        <m:sty m:val="p"/>
                      </m:rPr>
                      <a:rPr lang="en-US" altLang="zh-CN" sz="1800">
                        <a:latin typeface="Cambria Math" panose="02040503050406030204" pitchFamily="18" charset="0"/>
                      </a:rPr>
                      <m:t>i</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，所需比较次数为</a:t>
                </a:r>
                <a14:m>
                  <m:oMath xmlns:m="http://schemas.openxmlformats.org/officeDocument/2006/math">
                    <m:r>
                      <m:rPr>
                        <m:sty m:val="p"/>
                      </m:rPr>
                      <a:rPr lang="en-US" altLang="zh-CN" sz="1800">
                        <a:latin typeface="Cambria Math" panose="02040503050406030204" pitchFamily="18" charset="0"/>
                      </a:rPr>
                      <m:t>n</m:t>
                    </m:r>
                    <m:r>
                      <a:rPr lang="en-US" altLang="zh-CN" sz="1800" i="1">
                        <a:latin typeface="Cambria Math" panose="02040503050406030204" pitchFamily="18" charset="0"/>
                      </a:rPr>
                      <m:t>−</m:t>
                    </m:r>
                    <m:r>
                      <m:rPr>
                        <m:sty m:val="p"/>
                      </m:rPr>
                      <a:rPr lang="en-US" altLang="zh-CN" sz="1800">
                        <a:latin typeface="Cambria Math" panose="02040503050406030204" pitchFamily="18" charset="0"/>
                      </a:rPr>
                      <m:t>i</m:t>
                    </m:r>
                    <m:r>
                      <a:rPr lang="en-US" altLang="zh-CN" sz="1800">
                        <a:latin typeface="Cambria Math" panose="02040503050406030204" pitchFamily="18" charset="0"/>
                      </a:rPr>
                      <m:t>(1≤</m:t>
                    </m:r>
                    <m:r>
                      <m:rPr>
                        <m:sty m:val="p"/>
                      </m:rPr>
                      <a:rPr lang="en-US" altLang="zh-CN" sz="1800">
                        <a:latin typeface="Cambria Math" panose="02040503050406030204" pitchFamily="18" charset="0"/>
                      </a:rPr>
                      <m:t>i</m:t>
                    </m:r>
                    <m:r>
                      <a:rPr lang="en-US" altLang="zh-CN" sz="1800">
                        <a:latin typeface="Cambria Math" panose="02040503050406030204" pitchFamily="18" charset="0"/>
                      </a:rPr>
                      <m:t>≤</m:t>
                    </m:r>
                    <m:r>
                      <m:rPr>
                        <m:sty m:val="p"/>
                      </m:rPr>
                      <a:rPr lang="en-US" altLang="zh-CN" sz="1800">
                        <a:latin typeface="Cambria Math" panose="02040503050406030204" pitchFamily="18" charset="0"/>
                      </a:rPr>
                      <m:t>n</m:t>
                    </m:r>
                    <m:r>
                      <a:rPr lang="en-US" altLang="zh-CN" sz="1800" i="1">
                        <a:latin typeface="Cambria Math" panose="02040503050406030204" pitchFamily="18" charset="0"/>
                      </a:rPr>
                      <m:t>−</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，故快速排序总比较次数为</a:t>
                </a:r>
              </a:p>
              <a:p>
                <a:pPr marL="0" indent="0" algn="just">
                  <a:lnSpc>
                    <a:spcPts val="2200"/>
                  </a:lnSpc>
                  <a:spcBef>
                    <a:spcPts val="0"/>
                  </a:spcBef>
                  <a:buNone/>
                </a:pPr>
                <a:endParaRPr lang="en-US" altLang="zh-CN" sz="1800" dirty="0"/>
              </a:p>
              <a:p>
                <a:pPr marL="0" indent="0" algn="just">
                  <a:lnSpc>
                    <a:spcPts val="2200"/>
                  </a:lnSpc>
                  <a:spcBef>
                    <a:spcPts val="0"/>
                  </a:spcBef>
                  <a:buNone/>
                </a:pPr>
                <a14:m>
                  <m:oMathPara xmlns:m="http://schemas.openxmlformats.org/officeDocument/2006/math">
                    <m:oMathParaPr>
                      <m:jc m:val="centerGroup"/>
                    </m:oMathParaPr>
                    <m:oMath xmlns:m="http://schemas.openxmlformats.org/officeDocument/2006/math">
                      <m:r>
                        <m:rPr>
                          <m:sty m:val="p"/>
                        </m:rPr>
                        <a:rPr lang="en-US" altLang="zh-CN" sz="1800">
                          <a:latin typeface="Cambria Math" panose="02040503050406030204" pitchFamily="18" charset="0"/>
                        </a:rPr>
                        <m:t>C</m:t>
                      </m:r>
                      <m:r>
                        <a:rPr lang="en-US" altLang="zh-CN" sz="1800">
                          <a:latin typeface="Cambria Math" panose="02040503050406030204" pitchFamily="18" charset="0"/>
                        </a:rPr>
                        <m:t>=</m:t>
                      </m:r>
                      <m:nary>
                        <m:naryPr>
                          <m:chr m:val="∑"/>
                          <m:limLoc m:val="undOvr"/>
                          <m:ctrlPr>
                            <a:rPr lang="zh-CN" altLang="zh-CN" sz="1800" i="1">
                              <a:latin typeface="Cambria Math" panose="02040503050406030204" pitchFamily="18" charset="0"/>
                            </a:rPr>
                          </m:ctrlPr>
                        </m:naryPr>
                        <m:sub>
                          <m: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i="1">
                              <a:latin typeface="Cambria Math" panose="02040503050406030204" pitchFamily="18" charset="0"/>
                            </a:rPr>
                            <m:t>𝑛</m:t>
                          </m:r>
                          <m:r>
                            <a:rPr lang="en-US" altLang="zh-CN" sz="1800" i="1">
                              <a:latin typeface="Cambria Math" panose="02040503050406030204" pitchFamily="18" charset="0"/>
                            </a:rPr>
                            <m:t>−1</m:t>
                          </m:r>
                        </m:sup>
                        <m:e>
                          <m:d>
                            <m:dPr>
                              <m:ctrlPr>
                                <a:rPr lang="zh-CN" altLang="zh-CN" sz="1800" i="1">
                                  <a:latin typeface="Cambria Math" panose="02040503050406030204" pitchFamily="18" charset="0"/>
                                </a:rPr>
                              </m:ctrlPr>
                            </m:dPr>
                            <m:e>
                              <m:r>
                                <a:rPr lang="en-US" altLang="zh-CN" sz="1800" i="1">
                                  <a:latin typeface="Cambria Math" panose="02040503050406030204" pitchFamily="18" charset="0"/>
                                </a:rPr>
                                <m:t>𝑛</m:t>
                              </m:r>
                              <m:r>
                                <a:rPr lang="en-US" altLang="zh-CN" sz="1800" i="1">
                                  <a:latin typeface="Cambria Math" panose="02040503050406030204" pitchFamily="18" charset="0"/>
                                </a:rPr>
                                <m:t>−</m:t>
                              </m:r>
                              <m:r>
                                <a:rPr lang="en-US" altLang="zh-CN" sz="1800" i="1">
                                  <a:latin typeface="Cambria Math" panose="02040503050406030204" pitchFamily="18" charset="0"/>
                                </a:rPr>
                                <m:t>𝑖</m:t>
                              </m:r>
                            </m:e>
                          </m:d>
                          <m:r>
                            <a:rPr lang="en-US" altLang="zh-CN" sz="1800" i="1">
                              <a:latin typeface="Cambria Math" panose="02040503050406030204" pitchFamily="18" charset="0"/>
                            </a:rPr>
                            <m:t>=</m:t>
                          </m:r>
                          <m:f>
                            <m:fPr>
                              <m:ctrlPr>
                                <a:rPr lang="zh-CN" altLang="zh-CN" sz="1800" i="1">
                                  <a:latin typeface="Cambria Math" panose="02040503050406030204" pitchFamily="18" charset="0"/>
                                </a:rPr>
                              </m:ctrlPr>
                            </m:fPr>
                            <m:num>
                              <m:r>
                                <a:rPr lang="en-US" altLang="zh-CN" sz="1800" i="1">
                                  <a:latin typeface="Cambria Math" panose="02040503050406030204" pitchFamily="18" charset="0"/>
                                </a:rPr>
                                <m:t>𝑛</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−1)</m:t>
                              </m:r>
                            </m:num>
                            <m:den>
                              <m:r>
                                <a:rPr lang="en-US" altLang="zh-CN" sz="1800" i="1">
                                  <a:latin typeface="Cambria Math" panose="02040503050406030204" pitchFamily="18" charset="0"/>
                                </a:rPr>
                                <m:t>2</m:t>
                              </m:r>
                            </m:den>
                          </m:f>
                        </m:e>
                      </m:nary>
                    </m:oMath>
                  </m:oMathPara>
                </a14:m>
                <a:endParaRPr lang="zh-CN" altLang="zh-CN" sz="1800" dirty="0">
                  <a:latin typeface="隶书" panose="02010509060101010101" pitchFamily="49" charset="-122"/>
                  <a:ea typeface="隶书" panose="02010509060101010101" pitchFamily="49" charset="-122"/>
                </a:endParaRPr>
              </a:p>
              <a:p>
                <a:pPr algn="just">
                  <a:lnSpc>
                    <a:spcPts val="2200"/>
                  </a:lnSpc>
                  <a:spcBef>
                    <a:spcPts val="0"/>
                  </a:spcBef>
                </a:pPr>
                <a:r>
                  <a:rPr lang="en-US" altLang="zh-CN" sz="1800" dirty="0">
                    <a:latin typeface="隶书" panose="02010509060101010101" pitchFamily="49" charset="-122"/>
                    <a:ea typeface="隶书" panose="02010509060101010101" pitchFamily="49" charset="-122"/>
                  </a:rPr>
                  <a:t>    </a:t>
                </a:r>
              </a:p>
              <a:p>
                <a:pPr algn="just">
                  <a:lnSpc>
                    <a:spcPts val="22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此时，快速排序的时间复杂度为</a:t>
                </a:r>
                <a14:m>
                  <m:oMath xmlns:m="http://schemas.openxmlformats.org/officeDocument/2006/math">
                    <m:r>
                      <a:rPr lang="en-US" altLang="zh-CN" sz="1800" i="1">
                        <a:latin typeface="Cambria Math" panose="02040503050406030204" pitchFamily="18" charset="0"/>
                      </a:rPr>
                      <m:t>𝑂</m:t>
                    </m:r>
                    <m:r>
                      <a:rPr lang="en-US" altLang="zh-CN" sz="1800">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𝑛</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p>
              <a:p>
                <a:pPr>
                  <a:lnSpc>
                    <a:spcPts val="22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8856984" cy="3507876"/>
              </a:xfrm>
              <a:blipFill rotWithShape="0">
                <a:blip r:embed="rId2"/>
                <a:stretch>
                  <a:fillRect l="-757" t="-2261" r="-3304" b="-24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042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算法分析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51520" y="1064124"/>
                <a:ext cx="8784976" cy="3507876"/>
              </a:xfrm>
            </p:spPr>
            <p:txBody>
              <a:bodyPr/>
              <a:lstStyle/>
              <a:p>
                <a:pPr marL="0" indent="0">
                  <a:lnSpc>
                    <a:spcPts val="2200"/>
                  </a:lnSpc>
                  <a:spcBef>
                    <a:spcPts val="0"/>
                  </a:spcBef>
                  <a:buNone/>
                </a:pPr>
                <a:r>
                  <a:rPr lang="zh-CN" altLang="zh-CN" sz="1800" dirty="0">
                    <a:solidFill>
                      <a:srgbClr val="C00000"/>
                    </a:solidFill>
                    <a:latin typeface="隶书" panose="02010509060101010101" pitchFamily="49" charset="-122"/>
                    <a:ea typeface="隶书" panose="02010509060101010101" pitchFamily="49" charset="-122"/>
                  </a:rPr>
                  <a:t>（</a:t>
                </a:r>
                <a:r>
                  <a:rPr lang="en-US" altLang="zh-CN" sz="1800" dirty="0">
                    <a:solidFill>
                      <a:srgbClr val="C00000"/>
                    </a:solidFill>
                    <a:latin typeface="隶书" panose="02010509060101010101" pitchFamily="49" charset="-122"/>
                    <a:ea typeface="隶书" panose="02010509060101010101" pitchFamily="49" charset="-122"/>
                  </a:rPr>
                  <a:t>2</a:t>
                </a:r>
                <a:r>
                  <a:rPr lang="zh-CN" altLang="zh-CN" sz="1800" dirty="0">
                    <a:solidFill>
                      <a:srgbClr val="C00000"/>
                    </a:solidFill>
                    <a:latin typeface="隶书" panose="02010509060101010101" pitchFamily="49" charset="-122"/>
                    <a:ea typeface="隶书" panose="02010509060101010101" pitchFamily="49" charset="-122"/>
                  </a:rPr>
                  <a:t>）最好情况</a:t>
                </a:r>
              </a:p>
              <a:p>
                <a:pPr marL="0" indent="0">
                  <a:lnSpc>
                    <a:spcPts val="22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最好情况是每次划分选取的支点都是当前无序区的“中值”元素，划分结果是支点的左、右两个子区间中数据元素个数大致相等。设</a:t>
                </a:r>
                <a14:m>
                  <m:oMath xmlns:m="http://schemas.openxmlformats.org/officeDocument/2006/math">
                    <m:r>
                      <a:rPr lang="en-US" altLang="zh-CN" sz="1800" i="1">
                        <a:latin typeface="Cambria Math" panose="02040503050406030204" pitchFamily="18" charset="0"/>
                      </a:rPr>
                      <m:t>𝐶</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表示长度为</a:t>
                </a:r>
                <a14:m>
                  <m:oMath xmlns:m="http://schemas.openxmlformats.org/officeDocument/2006/math">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的无序表进行快速排序所需的比较次数，则快速排序总的比较次数为</a:t>
                </a:r>
              </a:p>
              <a:p>
                <a:pPr marL="0" indent="0">
                  <a:lnSpc>
                    <a:spcPts val="2200"/>
                  </a:lnSpc>
                  <a:spcBef>
                    <a:spcPts val="0"/>
                  </a:spcBef>
                  <a:buNone/>
                </a:pPr>
                <a:r>
                  <a:rPr lang="en-US" altLang="zh-CN" sz="1800" dirty="0"/>
                  <a:t>                  </a:t>
                </a:r>
                <a14:m>
                  <m:oMath xmlns:m="http://schemas.openxmlformats.org/officeDocument/2006/math">
                    <m:r>
                      <a:rPr lang="en-US" altLang="zh-CN" sz="1800" i="1">
                        <a:latin typeface="Cambria Math" panose="02040503050406030204" pitchFamily="18" charset="0"/>
                      </a:rPr>
                      <m:t>𝐶</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𝑛</m:t>
                        </m:r>
                      </m:e>
                    </m:d>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+2</m:t>
                    </m:r>
                    <m:r>
                      <a:rPr lang="en-US" altLang="zh-CN" sz="1800" i="1">
                        <a:latin typeface="Cambria Math" panose="02040503050406030204" pitchFamily="18" charset="0"/>
                      </a:rPr>
                      <m:t>𝐶</m:t>
                    </m:r>
                    <m:r>
                      <a:rPr lang="en-US" altLang="zh-CN" sz="1800" i="1">
                        <a:latin typeface="Cambria Math" panose="02040503050406030204" pitchFamily="18" charset="0"/>
                      </a:rPr>
                      <m:t>(</m:t>
                    </m:r>
                    <m:f>
                      <m:fPr>
                        <m:ctrlPr>
                          <a:rPr lang="zh-CN" altLang="zh-CN" sz="1800" i="1">
                            <a:latin typeface="Cambria Math" panose="02040503050406030204" pitchFamily="18" charset="0"/>
                          </a:rPr>
                        </m:ctrlPr>
                      </m:fPr>
                      <m:num>
                        <m:r>
                          <a:rPr lang="en-US" altLang="zh-CN" sz="1800" i="1">
                            <a:latin typeface="Cambria Math" panose="02040503050406030204" pitchFamily="18" charset="0"/>
                          </a:rPr>
                          <m:t>𝑛</m:t>
                        </m:r>
                      </m:num>
                      <m:den>
                        <m:r>
                          <a:rPr lang="en-US" altLang="zh-CN" sz="1800" i="1">
                            <a:latin typeface="Cambria Math" panose="02040503050406030204" pitchFamily="18" charset="0"/>
                          </a:rPr>
                          <m:t>2</m:t>
                        </m:r>
                      </m:den>
                    </m:f>
                    <m:r>
                      <a:rPr lang="en-US" altLang="zh-CN" sz="1800" i="1">
                        <a:latin typeface="Cambria Math" panose="02040503050406030204" pitchFamily="18" charset="0"/>
                      </a:rPr>
                      <m:t>)</m:t>
                    </m:r>
                  </m:oMath>
                </a14:m>
                <a:endParaRPr lang="zh-CN" altLang="zh-CN" sz="1800" dirty="0">
                  <a:latin typeface="隶书" panose="02010509060101010101" pitchFamily="49" charset="-122"/>
                  <a:ea typeface="隶书" panose="02010509060101010101" pitchFamily="49" charset="-122"/>
                </a:endParaRPr>
              </a:p>
              <a:p>
                <a:pPr marL="0" indent="0">
                  <a:lnSpc>
                    <a:spcPts val="2200"/>
                  </a:lnSpc>
                  <a:spcBef>
                    <a:spcPts val="0"/>
                  </a:spcBef>
                  <a:buNone/>
                </a:pPr>
                <a:endParaRPr lang="en-US" altLang="zh-CN" sz="1800" dirty="0"/>
              </a:p>
              <a:p>
                <a:pPr marL="0" indent="0">
                  <a:lnSpc>
                    <a:spcPts val="2200"/>
                  </a:lnSpc>
                  <a:spcBef>
                    <a:spcPts val="0"/>
                  </a:spcBef>
                  <a:buNone/>
                </a:pPr>
                <a14:m>
                  <m:oMathPara xmlns:m="http://schemas.openxmlformats.org/officeDocument/2006/math">
                    <m:oMathParaPr>
                      <m:jc m:val="centerGroup"/>
                    </m:oMathParaPr>
                    <m:oMath xmlns:m="http://schemas.openxmlformats.org/officeDocument/2006/math">
                      <m:r>
                        <a:rPr lang="en-US" altLang="zh-CN" sz="1800">
                          <a:latin typeface="Cambria Math" panose="02040503050406030204" pitchFamily="18" charset="0"/>
                        </a:rPr>
                        <m:t>≤</m:t>
                      </m:r>
                      <m:r>
                        <a:rPr lang="en-US" altLang="zh-CN" sz="1800" i="1">
                          <a:latin typeface="Cambria Math" panose="02040503050406030204" pitchFamily="18" charset="0"/>
                        </a:rPr>
                        <m:t>𝑛</m:t>
                      </m:r>
                      <m:r>
                        <a:rPr lang="en-US" altLang="zh-CN" sz="1800">
                          <a:latin typeface="Cambria Math" panose="02040503050406030204" pitchFamily="18" charset="0"/>
                        </a:rPr>
                        <m:t>+2(</m:t>
                      </m:r>
                      <m:f>
                        <m:fPr>
                          <m:ctrlPr>
                            <a:rPr lang="zh-CN" altLang="zh-CN" sz="1800" i="1">
                              <a:latin typeface="Cambria Math" panose="02040503050406030204" pitchFamily="18" charset="0"/>
                            </a:rPr>
                          </m:ctrlPr>
                        </m:fPr>
                        <m:num>
                          <m:r>
                            <a:rPr lang="en-US" altLang="zh-CN" sz="1800" i="1">
                              <a:latin typeface="Cambria Math" panose="02040503050406030204" pitchFamily="18" charset="0"/>
                            </a:rPr>
                            <m:t>𝑛</m:t>
                          </m:r>
                        </m:num>
                        <m:den>
                          <m:r>
                            <a:rPr lang="en-US" altLang="zh-CN" sz="1800" i="1">
                              <a:latin typeface="Cambria Math" panose="02040503050406030204" pitchFamily="18" charset="0"/>
                            </a:rPr>
                            <m:t>2</m:t>
                          </m:r>
                        </m:den>
                      </m:f>
                      <m:r>
                        <a:rPr lang="en-US" altLang="zh-CN" sz="1800">
                          <a:latin typeface="Cambria Math" panose="02040503050406030204" pitchFamily="18" charset="0"/>
                        </a:rPr>
                        <m:t>+2</m:t>
                      </m:r>
                      <m:r>
                        <m:rPr>
                          <m:sty m:val="p"/>
                        </m:rPr>
                        <a:rPr lang="en-US" altLang="zh-CN" sz="1800">
                          <a:latin typeface="Cambria Math" panose="02040503050406030204" pitchFamily="18" charset="0"/>
                        </a:rPr>
                        <m:t>C</m:t>
                      </m:r>
                      <m:r>
                        <a:rPr lang="en-US" altLang="zh-CN" sz="1800">
                          <a:latin typeface="Cambria Math" panose="02040503050406030204" pitchFamily="18" charset="0"/>
                        </a:rPr>
                        <m:t>(</m:t>
                      </m:r>
                      <m:f>
                        <m:fPr>
                          <m:ctrlPr>
                            <a:rPr lang="zh-CN" altLang="zh-CN" sz="1800" i="1">
                              <a:latin typeface="Cambria Math" panose="02040503050406030204" pitchFamily="18" charset="0"/>
                            </a:rPr>
                          </m:ctrlPr>
                        </m:fPr>
                        <m:num>
                          <m:r>
                            <a:rPr lang="en-US" altLang="zh-CN" sz="1800" i="1">
                              <a:latin typeface="Cambria Math" panose="02040503050406030204" pitchFamily="18" charset="0"/>
                            </a:rPr>
                            <m:t>𝑛</m:t>
                          </m:r>
                        </m:num>
                        <m:den>
                          <m:r>
                            <a:rPr lang="en-US" altLang="zh-CN" sz="1800" i="1">
                              <a:latin typeface="Cambria Math" panose="02040503050406030204" pitchFamily="18" charset="0"/>
                            </a:rPr>
                            <m:t>4</m:t>
                          </m:r>
                        </m:den>
                      </m:f>
                      <m:r>
                        <a:rPr lang="en-US" altLang="zh-CN" sz="1800" i="1">
                          <a:latin typeface="Cambria Math" panose="02040503050406030204" pitchFamily="18" charset="0"/>
                        </a:rPr>
                        <m:t>))=2</m:t>
                      </m:r>
                      <m:r>
                        <a:rPr lang="en-US" altLang="zh-CN" sz="1800" i="1">
                          <a:latin typeface="Cambria Math" panose="02040503050406030204" pitchFamily="18" charset="0"/>
                        </a:rPr>
                        <m:t>𝑛</m:t>
                      </m:r>
                      <m:r>
                        <a:rPr lang="en-US" altLang="zh-CN" sz="1800" i="1">
                          <a:latin typeface="Cambria Math" panose="02040503050406030204" pitchFamily="18" charset="0"/>
                        </a:rPr>
                        <m:t>+4</m:t>
                      </m:r>
                      <m:r>
                        <a:rPr lang="en-US" altLang="zh-CN" sz="1800" i="1">
                          <a:latin typeface="Cambria Math" panose="02040503050406030204" pitchFamily="18" charset="0"/>
                        </a:rPr>
                        <m:t>𝐶</m:t>
                      </m:r>
                      <m:r>
                        <a:rPr lang="en-US" altLang="zh-CN" sz="1800" i="1">
                          <a:latin typeface="Cambria Math" panose="02040503050406030204" pitchFamily="18" charset="0"/>
                        </a:rPr>
                        <m:t>(</m:t>
                      </m:r>
                      <m:f>
                        <m:fPr>
                          <m:ctrlPr>
                            <a:rPr lang="zh-CN" altLang="zh-CN" sz="1800" i="1">
                              <a:latin typeface="Cambria Math" panose="02040503050406030204" pitchFamily="18" charset="0"/>
                            </a:rPr>
                          </m:ctrlPr>
                        </m:fPr>
                        <m:num>
                          <m:r>
                            <a:rPr lang="en-US" altLang="zh-CN" sz="1800" i="1">
                              <a:latin typeface="Cambria Math" panose="02040503050406030204" pitchFamily="18" charset="0"/>
                            </a:rPr>
                            <m:t>𝑛</m:t>
                          </m:r>
                        </m:num>
                        <m:den>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2</m:t>
                              </m:r>
                            </m:e>
                            <m:sup>
                              <m:r>
                                <a:rPr lang="en-US" altLang="zh-CN" sz="1800" i="1">
                                  <a:latin typeface="Cambria Math" panose="02040503050406030204" pitchFamily="18" charset="0"/>
                                </a:rPr>
                                <m:t>2</m:t>
                              </m:r>
                            </m:sup>
                          </m:sSup>
                        </m:den>
                      </m:f>
                      <m:r>
                        <a:rPr lang="en-US" altLang="zh-CN" sz="1800" i="1">
                          <a:latin typeface="Cambria Math" panose="02040503050406030204" pitchFamily="18" charset="0"/>
                        </a:rPr>
                        <m:t>)</m:t>
                      </m:r>
                    </m:oMath>
                  </m:oMathPara>
                </a14:m>
                <a:endParaRPr lang="zh-CN" altLang="zh-CN" sz="1800" dirty="0">
                  <a:latin typeface="隶书" panose="02010509060101010101" pitchFamily="49" charset="-122"/>
                  <a:ea typeface="隶书" panose="02010509060101010101" pitchFamily="49" charset="-122"/>
                </a:endParaRPr>
              </a:p>
              <a:p>
                <a:pPr marL="0" indent="0">
                  <a:lnSpc>
                    <a:spcPts val="2200"/>
                  </a:lnSpc>
                  <a:spcBef>
                    <a:spcPts val="0"/>
                  </a:spcBef>
                  <a:buNone/>
                </a:pPr>
                <a:endParaRPr lang="en-US" altLang="zh-CN" sz="1800" dirty="0"/>
              </a:p>
              <a:p>
                <a:pPr marL="0" indent="0">
                  <a:lnSpc>
                    <a:spcPts val="2200"/>
                  </a:lnSpc>
                  <a:spcBef>
                    <a:spcPts val="0"/>
                  </a:spcBef>
                  <a:buNone/>
                </a:pPr>
                <a14:m>
                  <m:oMathPara xmlns:m="http://schemas.openxmlformats.org/officeDocument/2006/math">
                    <m:oMathParaPr>
                      <m:jc m:val="centerGroup"/>
                    </m:oMathParaPr>
                    <m:oMath xmlns:m="http://schemas.openxmlformats.org/officeDocument/2006/math">
                      <m:r>
                        <a:rPr lang="en-US" altLang="zh-CN" sz="1800">
                          <a:latin typeface="Cambria Math" panose="02040503050406030204" pitchFamily="18" charset="0"/>
                        </a:rPr>
                        <m:t>        ≤</m:t>
                      </m:r>
                      <m:r>
                        <a:rPr lang="en-US" altLang="zh-CN" sz="1800" i="1">
                          <a:latin typeface="Cambria Math" panose="02040503050406030204" pitchFamily="18" charset="0"/>
                        </a:rPr>
                        <m:t>2</m:t>
                      </m:r>
                      <m:r>
                        <a:rPr lang="en-US" altLang="zh-CN" sz="1800" i="1">
                          <a:latin typeface="Cambria Math" panose="02040503050406030204" pitchFamily="18" charset="0"/>
                        </a:rPr>
                        <m:t>𝑛</m:t>
                      </m:r>
                      <m:r>
                        <a:rPr lang="en-US" altLang="zh-CN" sz="1800" i="1">
                          <a:latin typeface="Cambria Math" panose="02040503050406030204" pitchFamily="18" charset="0"/>
                        </a:rPr>
                        <m:t>+4(</m:t>
                      </m:r>
                      <m:f>
                        <m:fPr>
                          <m:ctrlPr>
                            <a:rPr lang="zh-CN" altLang="zh-CN" sz="1800" i="1">
                              <a:latin typeface="Cambria Math" panose="02040503050406030204" pitchFamily="18" charset="0"/>
                            </a:rPr>
                          </m:ctrlPr>
                        </m:fPr>
                        <m:num>
                          <m:r>
                            <a:rPr lang="en-US" altLang="zh-CN" sz="1800" i="1">
                              <a:latin typeface="Cambria Math" panose="02040503050406030204" pitchFamily="18" charset="0"/>
                            </a:rPr>
                            <m:t>𝑛</m:t>
                          </m:r>
                        </m:num>
                        <m:den>
                          <m:r>
                            <a:rPr lang="en-US" altLang="zh-CN" sz="1800" i="1">
                              <a:latin typeface="Cambria Math" panose="02040503050406030204" pitchFamily="18" charset="0"/>
                            </a:rPr>
                            <m:t>4</m:t>
                          </m:r>
                        </m:den>
                      </m:f>
                      <m:r>
                        <a:rPr lang="en-US" altLang="zh-CN" sz="1800" i="1">
                          <a:latin typeface="Cambria Math" panose="02040503050406030204" pitchFamily="18" charset="0"/>
                        </a:rPr>
                        <m:t>+2</m:t>
                      </m:r>
                      <m:r>
                        <a:rPr lang="en-US" altLang="zh-CN" sz="1800" i="1">
                          <a:latin typeface="Cambria Math" panose="02040503050406030204" pitchFamily="18" charset="0"/>
                        </a:rPr>
                        <m:t>𝐶</m:t>
                      </m:r>
                      <m:r>
                        <a:rPr lang="en-US" altLang="zh-CN" sz="1800" i="1">
                          <a:latin typeface="Cambria Math" panose="02040503050406030204" pitchFamily="18" charset="0"/>
                        </a:rPr>
                        <m:t>(</m:t>
                      </m:r>
                      <m:f>
                        <m:fPr>
                          <m:ctrlPr>
                            <a:rPr lang="zh-CN" altLang="zh-CN" sz="1800" i="1">
                              <a:latin typeface="Cambria Math" panose="02040503050406030204" pitchFamily="18" charset="0"/>
                            </a:rPr>
                          </m:ctrlPr>
                        </m:fPr>
                        <m:num>
                          <m:r>
                            <a:rPr lang="en-US" altLang="zh-CN" sz="1800" i="1">
                              <a:latin typeface="Cambria Math" panose="02040503050406030204" pitchFamily="18" charset="0"/>
                            </a:rPr>
                            <m:t>𝑛</m:t>
                          </m:r>
                        </m:num>
                        <m:den>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2</m:t>
                              </m:r>
                            </m:e>
                            <m:sup>
                              <m:r>
                                <a:rPr lang="en-US" altLang="zh-CN" sz="1800" i="1">
                                  <a:latin typeface="Cambria Math" panose="02040503050406030204" pitchFamily="18" charset="0"/>
                                </a:rPr>
                                <m:t>3</m:t>
                              </m:r>
                            </m:sup>
                          </m:sSup>
                        </m:den>
                      </m:f>
                      <m:r>
                        <a:rPr lang="en-US" altLang="zh-CN" sz="1800" i="1">
                          <a:latin typeface="Cambria Math" panose="02040503050406030204" pitchFamily="18" charset="0"/>
                        </a:rPr>
                        <m:t>   ))=3</m:t>
                      </m:r>
                      <m:r>
                        <a:rPr lang="en-US" altLang="zh-CN" sz="1800" i="1">
                          <a:latin typeface="Cambria Math" panose="02040503050406030204" pitchFamily="18" charset="0"/>
                        </a:rPr>
                        <m:t>𝑛</m:t>
                      </m:r>
                      <m:r>
                        <a:rPr lang="en-US" altLang="zh-CN" sz="1800" i="1">
                          <a:latin typeface="Cambria Math" panose="02040503050406030204" pitchFamily="18" charset="0"/>
                        </a:rPr>
                        <m:t>+8</m:t>
                      </m:r>
                      <m:r>
                        <a:rPr lang="en-US" altLang="zh-CN" sz="1800" i="1">
                          <a:latin typeface="Cambria Math" panose="02040503050406030204" pitchFamily="18" charset="0"/>
                        </a:rPr>
                        <m:t>𝐶</m:t>
                      </m:r>
                      <m:r>
                        <a:rPr lang="en-US" altLang="zh-CN" sz="1800" i="1">
                          <a:latin typeface="Cambria Math" panose="02040503050406030204" pitchFamily="18" charset="0"/>
                        </a:rPr>
                        <m:t>(</m:t>
                      </m:r>
                      <m:f>
                        <m:fPr>
                          <m:ctrlPr>
                            <a:rPr lang="zh-CN" altLang="zh-CN" sz="1800" i="1">
                              <a:latin typeface="Cambria Math" panose="02040503050406030204" pitchFamily="18" charset="0"/>
                            </a:rPr>
                          </m:ctrlPr>
                        </m:fPr>
                        <m:num>
                          <m:r>
                            <a:rPr lang="en-US" altLang="zh-CN" sz="1800" i="1">
                              <a:latin typeface="Cambria Math" panose="02040503050406030204" pitchFamily="18" charset="0"/>
                            </a:rPr>
                            <m:t>𝑛</m:t>
                          </m:r>
                        </m:num>
                        <m:den>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2</m:t>
                              </m:r>
                            </m:e>
                            <m:sup>
                              <m:r>
                                <a:rPr lang="en-US" altLang="zh-CN" sz="1800" i="1">
                                  <a:latin typeface="Cambria Math" panose="02040503050406030204" pitchFamily="18" charset="0"/>
                                </a:rPr>
                                <m:t>3</m:t>
                              </m:r>
                            </m:sup>
                          </m:sSup>
                        </m:den>
                      </m:f>
                      <m:r>
                        <a:rPr lang="en-US" altLang="zh-CN" sz="1800" i="1">
                          <a:latin typeface="Cambria Math" panose="02040503050406030204" pitchFamily="18" charset="0"/>
                        </a:rPr>
                        <m:t>)</m:t>
                      </m:r>
                    </m:oMath>
                  </m:oMathPara>
                </a14:m>
                <a:endParaRPr lang="zh-CN" altLang="zh-CN" sz="1800" dirty="0">
                  <a:latin typeface="隶书" panose="02010509060101010101" pitchFamily="49" charset="-122"/>
                  <a:ea typeface="隶书" panose="02010509060101010101" pitchFamily="49" charset="-122"/>
                </a:endParaRPr>
              </a:p>
              <a:p>
                <a:pPr marL="0" indent="0">
                  <a:lnSpc>
                    <a:spcPts val="2200"/>
                  </a:lnSpc>
                  <a:spcBef>
                    <a:spcPts val="0"/>
                  </a:spcBef>
                  <a:buNone/>
                </a:pPr>
                <a14:m>
                  <m:oMathPara xmlns:m="http://schemas.openxmlformats.org/officeDocument/2006/math">
                    <m:oMathParaPr>
                      <m:jc m:val="centerGroup"/>
                    </m:oMathParaPr>
                    <m:oMath xmlns:m="http://schemas.openxmlformats.org/officeDocument/2006/math">
                      <m:r>
                        <a:rPr lang="en-US" altLang="zh-CN" sz="1800">
                          <a:latin typeface="Cambria Math" panose="02040503050406030204" pitchFamily="18" charset="0"/>
                        </a:rPr>
                        <m:t>  ⋯                                                              </m:t>
                      </m:r>
                    </m:oMath>
                  </m:oMathPara>
                </a14:m>
                <a:endParaRPr lang="zh-CN" altLang="zh-CN" sz="1800" dirty="0">
                  <a:latin typeface="隶书" panose="02010509060101010101" pitchFamily="49" charset="-122"/>
                  <a:ea typeface="隶书" panose="02010509060101010101" pitchFamily="49" charset="-122"/>
                </a:endParaRPr>
              </a:p>
              <a:p>
                <a:pPr marL="0" indent="0">
                  <a:lnSpc>
                    <a:spcPts val="2200"/>
                  </a:lnSpc>
                  <a:spcBef>
                    <a:spcPts val="0"/>
                  </a:spcBef>
                  <a:buNone/>
                </a:pPr>
                <a14:m>
                  <m:oMathPara xmlns:m="http://schemas.openxmlformats.org/officeDocument/2006/math">
                    <m:oMathParaPr>
                      <m:jc m:val="centerGroup"/>
                    </m:oMathParaPr>
                    <m:oMath xmlns:m="http://schemas.openxmlformats.org/officeDocument/2006/math">
                      <m:r>
                        <a:rPr lang="en-US" altLang="zh-CN" sz="1800">
                          <a:latin typeface="Cambria Math" panose="02040503050406030204" pitchFamily="18" charset="0"/>
                        </a:rPr>
                        <m:t> </m:t>
                      </m:r>
                    </m:oMath>
                  </m:oMathPara>
                </a14:m>
                <a:endParaRPr lang="en-US" altLang="zh-CN" sz="1800" dirty="0"/>
              </a:p>
              <a:p>
                <a:pPr marL="0" indent="0">
                  <a:lnSpc>
                    <a:spcPts val="2200"/>
                  </a:lnSpc>
                  <a:spcBef>
                    <a:spcPts val="0"/>
                  </a:spcBef>
                  <a:buNone/>
                </a:pPr>
                <a:r>
                  <a:rPr lang="en-US" altLang="zh-CN" sz="1800" dirty="0"/>
                  <a:t>                       </a:t>
                </a:r>
                <a14:m>
                  <m:oMath xmlns:m="http://schemas.openxmlformats.org/officeDocument/2006/math">
                    <m:r>
                      <a:rPr lang="en-US" altLang="zh-CN" sz="1800" smtClean="0">
                        <a:latin typeface="Cambria Math" panose="02040503050406030204" pitchFamily="18" charset="0"/>
                      </a:rPr>
                      <m:t>≤</m:t>
                    </m:r>
                    <m:r>
                      <a:rPr lang="en-US" altLang="zh-CN" sz="1800" i="1">
                        <a:latin typeface="Cambria Math" panose="02040503050406030204" pitchFamily="18" charset="0"/>
                      </a:rPr>
                      <m:t>𝑘𝑛</m:t>
                    </m:r>
                    <m:r>
                      <a:rPr lang="en-US" altLang="zh-CN" sz="1800">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a:latin typeface="Cambria Math" panose="02040503050406030204" pitchFamily="18" charset="0"/>
                          </a:rPr>
                          <m:t>2</m:t>
                        </m:r>
                      </m:e>
                      <m:sup>
                        <m:r>
                          <a:rPr lang="en-US" altLang="zh-CN" sz="1800" i="1">
                            <a:latin typeface="Cambria Math" panose="02040503050406030204" pitchFamily="18" charset="0"/>
                          </a:rPr>
                          <m:t>𝑘</m:t>
                        </m:r>
                      </m:sup>
                    </m:sSup>
                    <m:r>
                      <a:rPr lang="en-US" altLang="zh-CN" sz="1800" i="1">
                        <a:latin typeface="Cambria Math" panose="02040503050406030204" pitchFamily="18" charset="0"/>
                      </a:rPr>
                      <m:t>𝐶</m:t>
                    </m:r>
                    <m:r>
                      <a:rPr lang="en-US" altLang="zh-CN" sz="1800" i="1">
                        <a:latin typeface="Cambria Math" panose="02040503050406030204" pitchFamily="18" charset="0"/>
                      </a:rPr>
                      <m:t>(</m:t>
                    </m:r>
                    <m:f>
                      <m:fPr>
                        <m:ctrlPr>
                          <a:rPr lang="zh-CN" altLang="zh-CN" sz="1800" i="1">
                            <a:latin typeface="Cambria Math" panose="02040503050406030204" pitchFamily="18" charset="0"/>
                          </a:rPr>
                        </m:ctrlPr>
                      </m:fPr>
                      <m:num>
                        <m:r>
                          <a:rPr lang="en-US" altLang="zh-CN" sz="1800" i="1">
                            <a:latin typeface="Cambria Math" panose="02040503050406030204" pitchFamily="18" charset="0"/>
                          </a:rPr>
                          <m:t>𝑛</m:t>
                        </m:r>
                      </m:num>
                      <m:den>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2</m:t>
                            </m:r>
                          </m:e>
                          <m:sup>
                            <m:r>
                              <a:rPr lang="en-US" altLang="zh-CN" sz="1800" i="1">
                                <a:latin typeface="Cambria Math" panose="02040503050406030204" pitchFamily="18" charset="0"/>
                              </a:rPr>
                              <m:t>𝑘</m:t>
                            </m:r>
                          </m:sup>
                        </m:sSup>
                      </m:den>
                    </m:f>
                    <m:r>
                      <a:rPr lang="en-US" altLang="zh-CN" sz="1800" i="1">
                        <a:latin typeface="Cambria Math" panose="02040503050406030204" pitchFamily="18" charset="0"/>
                      </a:rPr>
                      <m:t> </m:t>
                    </m:r>
                    <m:r>
                      <a:rPr lang="en-US" altLang="zh-CN" sz="1800">
                        <a:latin typeface="Cambria Math" panose="02040503050406030204" pitchFamily="18" charset="0"/>
                      </a:rPr>
                      <m:t>)=</m:t>
                    </m:r>
                    <m:r>
                      <a:rPr lang="en-US" altLang="zh-CN" sz="1800" i="1">
                        <a:latin typeface="Cambria Math" panose="02040503050406030204" pitchFamily="18" charset="0"/>
                      </a:rPr>
                      <m:t>𝑛</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𝑙𝑜𝑔</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𝑛</m:t>
                    </m:r>
                    <m:r>
                      <a:rPr lang="en-US" altLang="zh-CN" sz="1800">
                        <a:latin typeface="Cambria Math" panose="02040503050406030204" pitchFamily="18" charset="0"/>
                      </a:rPr>
                      <m:t>+</m:t>
                    </m:r>
                    <m:r>
                      <a:rPr lang="en-US" altLang="zh-CN" sz="1800" i="1">
                        <a:latin typeface="Cambria Math" panose="02040503050406030204" pitchFamily="18" charset="0"/>
                      </a:rPr>
                      <m:t>𝑛𝐶</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1</m:t>
                        </m:r>
                      </m:e>
                    </m:d>
                    <m:r>
                      <a:rPr lang="en-US" altLang="zh-CN" sz="1800" i="1">
                        <a:latin typeface="Cambria Math" panose="02040503050406030204" pitchFamily="18" charset="0"/>
                      </a:rPr>
                      <m:t>                                     </m:t>
                    </m:r>
                  </m:oMath>
                </a14:m>
                <a:endParaRPr lang="zh-CN" altLang="zh-CN" sz="1800" dirty="0">
                  <a:latin typeface="隶书" panose="02010509060101010101" pitchFamily="49" charset="-122"/>
                  <a:ea typeface="隶书" panose="02010509060101010101" pitchFamily="49" charset="-122"/>
                </a:endParaRPr>
              </a:p>
              <a:p>
                <a:pPr>
                  <a:lnSpc>
                    <a:spcPts val="2200"/>
                  </a:lnSpc>
                  <a:spcBef>
                    <a:spcPts val="0"/>
                  </a:spcBef>
                </a:pPr>
                <a:endParaRPr lang="en-US" altLang="zh-CN" sz="1800" dirty="0">
                  <a:latin typeface="隶书" panose="02010509060101010101" pitchFamily="49" charset="-122"/>
                  <a:ea typeface="隶书" panose="02010509060101010101" pitchFamily="49" charset="-122"/>
                </a:endParaRPr>
              </a:p>
              <a:p>
                <a:pPr marL="0" indent="0">
                  <a:lnSpc>
                    <a:spcPts val="22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此时，快速排序的时间复杂度为</a:t>
                </a:r>
                <a14:m>
                  <m:oMath xmlns:m="http://schemas.openxmlformats.org/officeDocument/2006/math">
                    <m:r>
                      <a:rPr lang="en-US" altLang="zh-CN" sz="1800" i="1">
                        <a:latin typeface="Cambria Math" panose="02040503050406030204" pitchFamily="18" charset="0"/>
                      </a:rPr>
                      <m:t>𝑂</m:t>
                    </m:r>
                    <m:r>
                      <a:rPr lang="en-US" altLang="zh-CN" sz="1800">
                        <a:latin typeface="Cambria Math" panose="02040503050406030204" pitchFamily="18" charset="0"/>
                      </a:rPr>
                      <m:t>(</m:t>
                    </m:r>
                    <m:r>
                      <a:rPr lang="en-US" altLang="zh-CN" sz="1800" i="1">
                        <a:latin typeface="Cambria Math" panose="02040503050406030204" pitchFamily="18" charset="0"/>
                      </a:rPr>
                      <m:t>𝑛</m:t>
                    </m:r>
                    <m:sSubSup>
                      <m:sSubSupPr>
                        <m:ctrlPr>
                          <a:rPr lang="zh-CN" altLang="zh-CN" sz="1800" i="1">
                            <a:latin typeface="Cambria Math" panose="02040503050406030204" pitchFamily="18" charset="0"/>
                          </a:rPr>
                        </m:ctrlPr>
                      </m:sSubSupPr>
                      <m:e>
                        <m:r>
                          <a:rPr lang="en-US" altLang="zh-CN" sz="1800" i="1">
                            <a:latin typeface="Cambria Math" panose="02040503050406030204" pitchFamily="18" charset="0"/>
                          </a:rPr>
                          <m:t>𝑙𝑜𝑔</m:t>
                        </m:r>
                      </m:e>
                      <m:sub>
                        <m:r>
                          <a:rPr lang="en-US" altLang="zh-CN" sz="1800" i="1">
                            <a:latin typeface="Cambria Math" panose="02040503050406030204" pitchFamily="18" charset="0"/>
                          </a:rPr>
                          <m:t>2</m:t>
                        </m:r>
                      </m:sub>
                      <m:sup>
                        <m:r>
                          <a:rPr lang="en-US" altLang="zh-CN" sz="1800" i="1">
                            <a:latin typeface="Cambria Math" panose="02040503050406030204" pitchFamily="18" charset="0"/>
                          </a:rPr>
                          <m:t>𝑛</m:t>
                        </m:r>
                      </m:sup>
                    </m:sSubSup>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，其中</a:t>
                </a:r>
                <a14:m>
                  <m:oMath xmlns:m="http://schemas.openxmlformats.org/officeDocument/2006/math">
                    <m:r>
                      <a:rPr lang="en-US" altLang="zh-CN" sz="1800" i="1">
                        <a:latin typeface="Cambria Math" panose="02040503050406030204" pitchFamily="18" charset="0"/>
                      </a:rPr>
                      <m:t>𝑘</m:t>
                    </m:r>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𝑙𝑜𝑔</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a:t>
                </a:r>
              </a:p>
              <a:p>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51520" y="1064124"/>
                <a:ext cx="8784976" cy="3507876"/>
              </a:xfrm>
              <a:blipFill rotWithShape="0">
                <a:blip r:embed="rId2"/>
                <a:stretch>
                  <a:fillRect l="-833" t="-2261" r="-347" b="-156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360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算法分析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1064124"/>
                <a:ext cx="8784976" cy="3507876"/>
              </a:xfrm>
            </p:spPr>
            <p:txBody>
              <a:bodyPr/>
              <a:lstStyle/>
              <a:p>
                <a:pPr marL="0" indent="0" algn="just">
                  <a:lnSpc>
                    <a:spcPts val="22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空间复杂度</a:t>
                </a:r>
                <a:r>
                  <a:rPr lang="zh-CN" altLang="zh-CN" sz="1800" dirty="0">
                    <a:latin typeface="隶书" panose="02010509060101010101" pitchFamily="49" charset="-122"/>
                    <a:ea typeface="隶书" panose="02010509060101010101" pitchFamily="49" charset="-122"/>
                  </a:rPr>
                  <a:t>：快速排序中一趟排序使用</a:t>
                </a:r>
                <a:r>
                  <a:rPr lang="en-US" altLang="zh-CN" sz="1800" dirty="0" err="1">
                    <a:latin typeface="隶书" panose="02010509060101010101" pitchFamily="49" charset="-122"/>
                    <a:ea typeface="隶书" panose="02010509060101010101" pitchFamily="49" charset="-122"/>
                  </a:rPr>
                  <a:t>i</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j</a:t>
                </a:r>
                <a:r>
                  <a:rPr lang="zh-CN" altLang="zh-CN" sz="1800" dirty="0">
                    <a:latin typeface="隶书" panose="02010509060101010101" pitchFamily="49" charset="-122"/>
                    <a:ea typeface="隶书" panose="02010509060101010101" pitchFamily="49" charset="-122"/>
                  </a:rPr>
                  <a:t>和</a:t>
                </a:r>
                <a:r>
                  <a:rPr lang="en-US" altLang="zh-CN" sz="1800" dirty="0">
                    <a:latin typeface="隶书" panose="02010509060101010101" pitchFamily="49" charset="-122"/>
                    <a:ea typeface="隶书" panose="02010509060101010101" pitchFamily="49" charset="-122"/>
                  </a:rPr>
                  <a:t>temp 3</a:t>
                </a:r>
                <a:r>
                  <a:rPr lang="zh-CN" altLang="zh-CN" sz="1800" dirty="0">
                    <a:latin typeface="隶书" panose="02010509060101010101" pitchFamily="49" charset="-122"/>
                    <a:ea typeface="隶书" panose="02010509060101010101" pitchFamily="49" charset="-122"/>
                  </a:rPr>
                  <a:t>个辅助变量，为常量级；若每趟排序都将元素序列均匀地分割成两个长度接近的子序列（最好情况下），则其递归深度为</a:t>
                </a:r>
                <a14:m>
                  <m:oMath xmlns:m="http://schemas.openxmlformats.org/officeDocument/2006/math">
                    <m:r>
                      <a:rPr lang="en-US" altLang="zh-CN" sz="1800" i="1">
                        <a:latin typeface="Cambria Math" panose="02040503050406030204" pitchFamily="18" charset="0"/>
                      </a:rPr>
                      <m:t>𝑂</m:t>
                    </m:r>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𝑙𝑜𝑔</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𝑛</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，所需栈存储空间为</a:t>
                </a:r>
                <a14:m>
                  <m:oMath xmlns:m="http://schemas.openxmlformats.org/officeDocument/2006/math">
                    <m:r>
                      <a:rPr lang="en-US" altLang="zh-CN" sz="1800" i="1">
                        <a:latin typeface="Cambria Math" panose="02040503050406030204" pitchFamily="18" charset="0"/>
                      </a:rPr>
                      <m:t>𝑂</m:t>
                    </m:r>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𝑙𝑜𝑔</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𝑛</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；最坏情况下，算法的递归深度为</a:t>
                </a:r>
                <a14:m>
                  <m:oMath xmlns:m="http://schemas.openxmlformats.org/officeDocument/2006/math">
                    <m:r>
                      <a:rPr lang="en-US" altLang="zh-CN" sz="1800" i="1">
                        <a:latin typeface="Cambria Math" panose="02040503050406030204" pitchFamily="18" charset="0"/>
                      </a:rPr>
                      <m:t>𝑂</m:t>
                    </m:r>
                    <m:r>
                      <a:rPr lang="en-US" altLang="zh-CN" sz="1800">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，所需栈存储空间为</a:t>
                </a:r>
                <a14:m>
                  <m:oMath xmlns:m="http://schemas.openxmlformats.org/officeDocument/2006/math">
                    <m:r>
                      <a:rPr lang="en-US" altLang="zh-CN" sz="1800" i="1">
                        <a:latin typeface="Cambria Math" panose="02040503050406030204" pitchFamily="18" charset="0"/>
                      </a:rPr>
                      <m:t>𝑂</m:t>
                    </m:r>
                    <m:r>
                      <a:rPr lang="en-US" altLang="zh-CN" sz="1800">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。平均所需栈存储空间为</a:t>
                </a:r>
                <a14:m>
                  <m:oMath xmlns:m="http://schemas.openxmlformats.org/officeDocument/2006/math">
                    <m:r>
                      <a:rPr lang="en-US" altLang="zh-CN" sz="1800" i="1">
                        <a:latin typeface="Cambria Math" panose="02040503050406030204" pitchFamily="18" charset="0"/>
                      </a:rPr>
                      <m:t>𝑂</m:t>
                    </m:r>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𝑙𝑜𝑔</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𝑛</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，所以快速排序的空间复杂度为</a:t>
                </a:r>
                <a14:m>
                  <m:oMath xmlns:m="http://schemas.openxmlformats.org/officeDocument/2006/math">
                    <m:r>
                      <a:rPr lang="en-US" altLang="zh-CN" sz="1800" i="1" smtClean="0">
                        <a:solidFill>
                          <a:srgbClr val="C00000"/>
                        </a:solidFill>
                        <a:latin typeface="Cambria Math" panose="02040503050406030204" pitchFamily="18" charset="0"/>
                      </a:rPr>
                      <m:t>𝑂</m:t>
                    </m:r>
                    <m:r>
                      <a:rPr lang="en-US" altLang="zh-CN" sz="1800">
                        <a:solidFill>
                          <a:srgbClr val="C00000"/>
                        </a:solidFill>
                        <a:latin typeface="Cambria Math" panose="02040503050406030204" pitchFamily="18" charset="0"/>
                      </a:rPr>
                      <m:t>(</m:t>
                    </m:r>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𝑙𝑜𝑔</m:t>
                        </m:r>
                      </m:e>
                      <m:sub>
                        <m:r>
                          <a:rPr lang="en-US" altLang="zh-CN" sz="1800" i="1">
                            <a:solidFill>
                              <a:srgbClr val="C00000"/>
                            </a:solidFill>
                            <a:latin typeface="Cambria Math" panose="02040503050406030204" pitchFamily="18" charset="0"/>
                          </a:rPr>
                          <m:t>2</m:t>
                        </m:r>
                      </m:sub>
                    </m:sSub>
                    <m:r>
                      <a:rPr lang="en-US" altLang="zh-CN" sz="1800" i="1">
                        <a:solidFill>
                          <a:srgbClr val="C00000"/>
                        </a:solidFill>
                        <a:latin typeface="Cambria Math" panose="02040503050406030204" pitchFamily="18" charset="0"/>
                      </a:rPr>
                      <m:t>𝑛</m:t>
                    </m:r>
                    <m:r>
                      <a:rPr lang="en-US" altLang="zh-CN" sz="1800" i="1">
                        <a:solidFill>
                          <a:srgbClr val="C00000"/>
                        </a:solidFill>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p>
              <a:p>
                <a:pPr marL="0" indent="0" algn="just">
                  <a:lnSpc>
                    <a:spcPts val="22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稳定性</a:t>
                </a:r>
                <a:r>
                  <a:rPr lang="zh-CN" altLang="zh-CN" sz="1800" dirty="0">
                    <a:latin typeface="隶书" panose="02010509060101010101" pitchFamily="49" charset="-122"/>
                    <a:ea typeface="隶书" panose="02010509060101010101" pitchFamily="49" charset="-122"/>
                  </a:rPr>
                  <a:t>：快速排序算法是一种不稳定的排序方法。例如，数据元素序列</a:t>
                </a:r>
                <a14:m>
                  <m:oMath xmlns:m="http://schemas.openxmlformats.org/officeDocument/2006/math">
                    <m:r>
                      <a:rPr lang="en-US" altLang="zh-CN" sz="1800">
                        <a:latin typeface="Cambria Math" panose="02040503050406030204" pitchFamily="18" charset="0"/>
                      </a:rPr>
                      <m:t>{20,18,36,44,</m:t>
                    </m:r>
                  </m:oMath>
                </a14:m>
                <a:r>
                  <a:rPr lang="en-US" altLang="zh-CN" sz="1800" u="sng" dirty="0">
                    <a:latin typeface="隶书" panose="02010509060101010101" pitchFamily="49" charset="-122"/>
                    <a:ea typeface="隶书" panose="02010509060101010101" pitchFamily="49" charset="-122"/>
                  </a:rPr>
                  <a:t>18</a:t>
                </a:r>
                <a14:m>
                  <m:oMath xmlns:m="http://schemas.openxmlformats.org/officeDocument/2006/math">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，支点为</a:t>
                </a:r>
                <a:r>
                  <a:rPr lang="en-US" altLang="zh-CN" sz="1800" dirty="0">
                    <a:latin typeface="隶书" panose="02010509060101010101" pitchFamily="49" charset="-122"/>
                    <a:ea typeface="隶书" panose="02010509060101010101" pitchFamily="49" charset="-122"/>
                  </a:rPr>
                  <a:t>20</a:t>
                </a:r>
                <a:r>
                  <a:rPr lang="zh-CN" altLang="zh-CN" sz="1800" dirty="0">
                    <a:latin typeface="隶书" panose="02010509060101010101" pitchFamily="49" charset="-122"/>
                    <a:ea typeface="隶书" panose="02010509060101010101" pitchFamily="49" charset="-122"/>
                  </a:rPr>
                  <a:t>，经快速排序后的结果为</a:t>
                </a:r>
                <a14:m>
                  <m:oMath xmlns:m="http://schemas.openxmlformats.org/officeDocument/2006/math">
                    <m:r>
                      <a:rPr lang="en-US" altLang="zh-CN" sz="1800">
                        <a:latin typeface="Cambria Math" panose="02040503050406030204" pitchFamily="18" charset="0"/>
                      </a:rPr>
                      <m:t>{</m:t>
                    </m:r>
                  </m:oMath>
                </a14:m>
                <a:r>
                  <a:rPr lang="en-US" altLang="zh-CN" sz="1800" u="sng" dirty="0">
                    <a:latin typeface="隶书" panose="02010509060101010101" pitchFamily="49" charset="-122"/>
                    <a:ea typeface="隶书" panose="02010509060101010101" pitchFamily="49" charset="-122"/>
                  </a:rPr>
                  <a:t>18</a:t>
                </a:r>
                <a14:m>
                  <m:oMath xmlns:m="http://schemas.openxmlformats.org/officeDocument/2006/math">
                    <m:r>
                      <a:rPr lang="en-US" altLang="zh-CN" sz="1800">
                        <a:latin typeface="Cambria Math" panose="02040503050406030204" pitchFamily="18" charset="0"/>
                      </a:rPr>
                      <m:t>,18,20,44,36}</m:t>
                    </m:r>
                  </m:oMath>
                </a14:m>
                <a:r>
                  <a:rPr lang="zh-CN" altLang="zh-CN" sz="1800" dirty="0">
                    <a:latin typeface="隶书" panose="02010509060101010101" pitchFamily="49" charset="-122"/>
                    <a:ea typeface="隶书" panose="02010509060101010101" pitchFamily="49" charset="-122"/>
                  </a:rPr>
                  <a:t>，显然</a:t>
                </a:r>
                <a:r>
                  <a:rPr lang="en-US" altLang="zh-CN" sz="1800" dirty="0">
                    <a:latin typeface="隶书" panose="02010509060101010101" pitchFamily="49" charset="-122"/>
                    <a:ea typeface="隶书" panose="02010509060101010101" pitchFamily="49" charset="-122"/>
                  </a:rPr>
                  <a:t>18</a:t>
                </a:r>
                <a:r>
                  <a:rPr lang="zh-CN" altLang="zh-CN" sz="1800" dirty="0">
                    <a:latin typeface="隶书" panose="02010509060101010101" pitchFamily="49" charset="-122"/>
                    <a:ea typeface="隶书" panose="02010509060101010101" pitchFamily="49" charset="-122"/>
                  </a:rPr>
                  <a:t>和</a:t>
                </a:r>
                <a:r>
                  <a:rPr lang="en-US" altLang="zh-CN" sz="1800" u="sng" dirty="0">
                    <a:latin typeface="隶书" panose="02010509060101010101" pitchFamily="49" charset="-122"/>
                    <a:ea typeface="隶书" panose="02010509060101010101" pitchFamily="49" charset="-122"/>
                  </a:rPr>
                  <a:t>18</a:t>
                </a:r>
                <a:r>
                  <a:rPr lang="zh-CN" altLang="zh-CN" sz="1800" dirty="0">
                    <a:latin typeface="隶书" panose="02010509060101010101" pitchFamily="49" charset="-122"/>
                    <a:ea typeface="隶书" panose="02010509060101010101" pitchFamily="49" charset="-122"/>
                  </a:rPr>
                  <a:t>排序前后的相对位置发生了改变。</a:t>
                </a:r>
              </a:p>
              <a:p>
                <a:pPr algn="just">
                  <a:lnSpc>
                    <a:spcPts val="22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1064124"/>
                <a:ext cx="8784976" cy="3507876"/>
              </a:xfrm>
              <a:blipFill rotWithShape="0">
                <a:blip r:embed="rId2"/>
                <a:stretch>
                  <a:fillRect l="-832" t="-2261" r="-7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003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4479200" cy="800930"/>
          </a:xfrm>
        </p:spPr>
        <p:txBody>
          <a:bodyPr/>
          <a:lstStyle/>
          <a:p>
            <a:r>
              <a:rPr lang="zh-CN" altLang="en-US" dirty="0"/>
              <a:t>选择排序</a:t>
            </a:r>
          </a:p>
        </p:txBody>
      </p:sp>
      <p:sp>
        <p:nvSpPr>
          <p:cNvPr id="5" name="文本占位符 4"/>
          <p:cNvSpPr>
            <a:spLocks noGrp="1"/>
          </p:cNvSpPr>
          <p:nvPr>
            <p:ph type="body" sz="quarter" idx="11"/>
          </p:nvPr>
        </p:nvSpPr>
        <p:spPr/>
        <p:txBody>
          <a:bodyPr/>
          <a:lstStyle/>
          <a:p>
            <a:r>
              <a:rPr lang="en-US" altLang="zh-CN" dirty="0"/>
              <a:t>04</a:t>
            </a:r>
            <a:endParaRPr lang="zh-CN" altLang="en-US" dirty="0"/>
          </a:p>
        </p:txBody>
      </p:sp>
      <p:sp>
        <p:nvSpPr>
          <p:cNvPr id="2" name="矩形 1"/>
          <p:cNvSpPr/>
          <p:nvPr/>
        </p:nvSpPr>
        <p:spPr>
          <a:xfrm>
            <a:off x="107504" y="4371950"/>
            <a:ext cx="3528392" cy="6480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20157099"/>
      </p:ext>
    </p:extLst>
  </p:cSld>
  <p:clrMapOvr>
    <a:masterClrMapping/>
  </p:clrMapOvr>
  <p:transition>
    <p:cover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选择排序</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395536" y="1064124"/>
                <a:ext cx="8496944" cy="2515738"/>
              </a:xfrm>
            </p:spPr>
            <p:txBody>
              <a:bodyPr/>
              <a:lstStyle/>
              <a:p>
                <a:pPr marL="0" indent="0" algn="just">
                  <a:buNone/>
                </a:pPr>
                <a:r>
                  <a:rPr lang="en-US" altLang="zh-CN" sz="2000" dirty="0">
                    <a:latin typeface="隶书" panose="02010509060101010101" pitchFamily="49" charset="-122"/>
                    <a:ea typeface="隶书" panose="02010509060101010101" pitchFamily="49" charset="-122"/>
                  </a:rPr>
                  <a:t>    </a:t>
                </a:r>
                <a:r>
                  <a:rPr lang="zh-CN" altLang="zh-CN" sz="2000" dirty="0">
                    <a:latin typeface="隶书" panose="02010509060101010101" pitchFamily="49" charset="-122"/>
                    <a:ea typeface="隶书" panose="02010509060101010101" pitchFamily="49" charset="-122"/>
                  </a:rPr>
                  <a:t>选择排序的基本思想是每一趟（</a:t>
                </a:r>
                <a14:m>
                  <m:oMath xmlns:m="http://schemas.openxmlformats.org/officeDocument/2006/math">
                    <m:r>
                      <m:rPr>
                        <m:sty m:val="p"/>
                      </m:rPr>
                      <a:rPr lang="en-US" altLang="zh-CN" sz="2000">
                        <a:latin typeface="Cambria Math" panose="02040503050406030204" pitchFamily="18" charset="0"/>
                      </a:rPr>
                      <m:t>n</m:t>
                    </m:r>
                  </m:oMath>
                </a14:m>
                <a:r>
                  <a:rPr lang="zh-CN" altLang="zh-CN" sz="2000" dirty="0">
                    <a:latin typeface="隶书" panose="02010509060101010101" pitchFamily="49" charset="-122"/>
                    <a:ea typeface="隶书" panose="02010509060101010101" pitchFamily="49" charset="-122"/>
                  </a:rPr>
                  <a:t>个数据元素序列共进行</a:t>
                </a:r>
                <a14:m>
                  <m:oMath xmlns:m="http://schemas.openxmlformats.org/officeDocument/2006/math">
                    <m:r>
                      <m:rPr>
                        <m:sty m:val="p"/>
                      </m:rPr>
                      <a:rPr lang="en-US" altLang="zh-CN" sz="2000">
                        <a:latin typeface="Cambria Math" panose="02040503050406030204" pitchFamily="18" charset="0"/>
                      </a:rPr>
                      <m:t>n</m:t>
                    </m:r>
                    <m:r>
                      <a:rPr lang="en-US" altLang="zh-CN" sz="2000" i="1">
                        <a:latin typeface="Cambria Math" panose="02040503050406030204" pitchFamily="18" charset="0"/>
                      </a:rPr>
                      <m:t>−1</m:t>
                    </m:r>
                  </m:oMath>
                </a14:m>
                <a:r>
                  <a:rPr lang="zh-CN" altLang="zh-CN" sz="2000" dirty="0">
                    <a:latin typeface="隶书" panose="02010509060101010101" pitchFamily="49" charset="-122"/>
                    <a:ea typeface="隶书" panose="02010509060101010101" pitchFamily="49" charset="-122"/>
                  </a:rPr>
                  <a:t>趟排序）从待排序的数据元素中选出最小（或最大）的数据元素，顺序放在已排好序的子表的最后，直到全部元素有序为止。选择排序适合于从在大量元素中选择部分排序元素的情形。例如，从</a:t>
                </a:r>
                <a:r>
                  <a:rPr lang="en-US" altLang="zh-CN" sz="2000" dirty="0">
                    <a:latin typeface="隶书" panose="02010509060101010101" pitchFamily="49" charset="-122"/>
                    <a:ea typeface="隶书" panose="02010509060101010101" pitchFamily="49" charset="-122"/>
                  </a:rPr>
                  <a:t>10000</a:t>
                </a:r>
                <a:r>
                  <a:rPr lang="zh-CN" altLang="zh-CN" sz="2000" dirty="0">
                    <a:latin typeface="隶书" panose="02010509060101010101" pitchFamily="49" charset="-122"/>
                    <a:ea typeface="隶书" panose="02010509060101010101" pitchFamily="49" charset="-122"/>
                  </a:rPr>
                  <a:t>个数据元素中选择出关键字大小为前</a:t>
                </a:r>
                <a:r>
                  <a:rPr lang="en-US" altLang="zh-CN" sz="2000" dirty="0">
                    <a:latin typeface="隶书" panose="02010509060101010101" pitchFamily="49" charset="-122"/>
                    <a:ea typeface="隶书" panose="02010509060101010101" pitchFamily="49" charset="-122"/>
                  </a:rPr>
                  <a:t>20</a:t>
                </a:r>
                <a:r>
                  <a:rPr lang="zh-CN" altLang="zh-CN" sz="2000" dirty="0">
                    <a:latin typeface="隶书" panose="02010509060101010101" pitchFamily="49" charset="-122"/>
                    <a:ea typeface="隶书" panose="02010509060101010101" pitchFamily="49" charset="-122"/>
                  </a:rPr>
                  <a:t>位的数据元素。</a:t>
                </a:r>
                <a:r>
                  <a:rPr lang="en-US" altLang="zh-CN" sz="2000" dirty="0">
                    <a:latin typeface="隶书" panose="02010509060101010101" pitchFamily="49" charset="-122"/>
                    <a:ea typeface="隶书" panose="02010509060101010101" pitchFamily="49" charset="-122"/>
                  </a:rPr>
                  <a:t> </a:t>
                </a:r>
                <a:endParaRPr lang="zh-CN" altLang="zh-CN" sz="2000" dirty="0">
                  <a:latin typeface="隶书" panose="02010509060101010101" pitchFamily="49" charset="-122"/>
                  <a:ea typeface="隶书" panose="02010509060101010101" pitchFamily="49" charset="-122"/>
                </a:endParaRPr>
              </a:p>
              <a:p>
                <a:pPr algn="just"/>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395536" y="1064124"/>
                <a:ext cx="8496944" cy="2515738"/>
              </a:xfrm>
              <a:blipFill rotWithShape="0">
                <a:blip r:embed="rId2"/>
                <a:stretch>
                  <a:fillRect l="-1004" r="-10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341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zh-CN" dirty="0"/>
              <a:t>简单选择排序</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539552" y="1064124"/>
                <a:ext cx="7920880" cy="3507876"/>
              </a:xfrm>
            </p:spPr>
            <p:txBody>
              <a:bodyPr/>
              <a:lstStyle/>
              <a:p>
                <a:pPr marL="0" indent="0" algn="just">
                  <a:buNone/>
                </a:pPr>
                <a:r>
                  <a:rPr lang="en-US" altLang="zh-CN" sz="2000" dirty="0">
                    <a:latin typeface="隶书" panose="02010509060101010101" pitchFamily="49" charset="-122"/>
                    <a:ea typeface="隶书" panose="02010509060101010101" pitchFamily="49" charset="-122"/>
                  </a:rPr>
                  <a:t>    </a:t>
                </a:r>
                <a:r>
                  <a:rPr lang="zh-CN" altLang="zh-CN" sz="2000" dirty="0">
                    <a:latin typeface="隶书" panose="02010509060101010101" pitchFamily="49" charset="-122"/>
                    <a:ea typeface="隶书" panose="02010509060101010101" pitchFamily="49" charset="-122"/>
                  </a:rPr>
                  <a:t>简单选择排序思想是第</a:t>
                </a:r>
                <a14:m>
                  <m:oMath xmlns:m="http://schemas.openxmlformats.org/officeDocument/2006/math">
                    <m:r>
                      <m:rPr>
                        <m:sty m:val="p"/>
                      </m:rPr>
                      <a:rPr lang="en-US" altLang="zh-CN" sz="2000">
                        <a:latin typeface="Cambria Math" panose="02040503050406030204" pitchFamily="18" charset="0"/>
                      </a:rPr>
                      <m:t>i</m:t>
                    </m:r>
                    <m:r>
                      <a:rPr lang="en-US" altLang="zh-CN" sz="2000">
                        <a:latin typeface="Cambria Math" panose="02040503050406030204" pitchFamily="18" charset="0"/>
                      </a:rPr>
                      <m:t>(1≤</m:t>
                    </m:r>
                    <m:r>
                      <m:rPr>
                        <m:sty m:val="p"/>
                      </m:rPr>
                      <a:rPr lang="en-US" altLang="zh-CN" sz="2000">
                        <a:latin typeface="Cambria Math" panose="02040503050406030204" pitchFamily="18" charset="0"/>
                      </a:rPr>
                      <m:t>i</m:t>
                    </m:r>
                    <m:r>
                      <a:rPr lang="en-US" altLang="zh-CN" sz="2000">
                        <a:latin typeface="Cambria Math" panose="02040503050406030204" pitchFamily="18" charset="0"/>
                      </a:rPr>
                      <m:t>≤</m:t>
                    </m:r>
                    <m:r>
                      <m:rPr>
                        <m:sty m:val="p"/>
                      </m:rPr>
                      <a:rPr lang="en-US" altLang="zh-CN" sz="2000">
                        <a:latin typeface="Cambria Math" panose="02040503050406030204" pitchFamily="18" charset="0"/>
                      </a:rPr>
                      <m:t>n</m:t>
                    </m:r>
                    <m:r>
                      <a:rPr lang="en-US" altLang="zh-CN" sz="2000" i="1">
                        <a:latin typeface="Cambria Math" panose="02040503050406030204" pitchFamily="18" charset="0"/>
                      </a:rPr>
                      <m:t>−</m:t>
                    </m:r>
                    <m:r>
                      <a:rPr lang="en-US" altLang="zh-CN" sz="2000">
                        <a:latin typeface="Cambria Math" panose="02040503050406030204" pitchFamily="18" charset="0"/>
                      </a:rPr>
                      <m:t>1)</m:t>
                    </m:r>
                  </m:oMath>
                </a14:m>
                <a:r>
                  <a:rPr lang="zh-CN" altLang="zh-CN" sz="2000" dirty="0">
                    <a:latin typeface="隶书" panose="02010509060101010101" pitchFamily="49" charset="-122"/>
                    <a:ea typeface="隶书" panose="02010509060101010101" pitchFamily="49" charset="-122"/>
                  </a:rPr>
                  <a:t>趟排序开始时，从</a:t>
                </a:r>
                <a14:m>
                  <m:oMath xmlns:m="http://schemas.openxmlformats.org/officeDocument/2006/math">
                    <m:r>
                      <m:rPr>
                        <m:sty m:val="p"/>
                      </m:rPr>
                      <a:rPr lang="en-US" altLang="zh-CN" sz="2000">
                        <a:latin typeface="Cambria Math" panose="02040503050406030204" pitchFamily="18" charset="0"/>
                      </a:rPr>
                      <m:t>r</m:t>
                    </m:r>
                    <m:r>
                      <a:rPr lang="en-US" altLang="zh-CN" sz="2000">
                        <a:latin typeface="Cambria Math" panose="02040503050406030204" pitchFamily="18" charset="0"/>
                      </a:rPr>
                      <m:t>[</m:t>
                    </m:r>
                    <m:r>
                      <m:rPr>
                        <m:sty m:val="p"/>
                      </m:rPr>
                      <a:rPr lang="en-US" altLang="zh-CN" sz="2000">
                        <a:latin typeface="Cambria Math" panose="02040503050406030204" pitchFamily="18" charset="0"/>
                      </a:rPr>
                      <m:t>i</m:t>
                    </m:r>
                    <m:r>
                      <a:rPr lang="en-US" altLang="zh-CN" sz="2000">
                        <a:latin typeface="Cambria Math" panose="02040503050406030204" pitchFamily="18" charset="0"/>
                      </a:rPr>
                      <m:t>..</m:t>
                    </m:r>
                    <m:r>
                      <m:rPr>
                        <m:sty m:val="p"/>
                      </m:rPr>
                      <a:rPr lang="en-US" altLang="zh-CN" sz="2000">
                        <a:latin typeface="Cambria Math" panose="02040503050406030204" pitchFamily="18" charset="0"/>
                      </a:rPr>
                      <m:t>n</m:t>
                    </m:r>
                    <m:r>
                      <a:rPr lang="en-US" altLang="zh-CN" sz="2000">
                        <a:latin typeface="Cambria Math" panose="02040503050406030204" pitchFamily="18" charset="0"/>
                      </a:rPr>
                      <m:t>]</m:t>
                    </m:r>
                  </m:oMath>
                </a14:m>
                <a:r>
                  <a:rPr lang="zh-CN" altLang="zh-CN" sz="2000" dirty="0">
                    <a:latin typeface="隶书" panose="02010509060101010101" pitchFamily="49" charset="-122"/>
                    <a:ea typeface="隶书" panose="02010509060101010101" pitchFamily="49" charset="-122"/>
                  </a:rPr>
                  <a:t>中选出关键字最小（或最大）的数据元素</a:t>
                </a:r>
                <a14:m>
                  <m:oMath xmlns:m="http://schemas.openxmlformats.org/officeDocument/2006/math">
                    <m:r>
                      <m:rPr>
                        <m:sty m:val="p"/>
                      </m:rPr>
                      <a:rPr lang="en-US" altLang="zh-CN" sz="2000">
                        <a:latin typeface="Cambria Math" panose="02040503050406030204" pitchFamily="18" charset="0"/>
                      </a:rPr>
                      <m:t>r</m:t>
                    </m:r>
                    <m:r>
                      <a:rPr lang="en-US" altLang="zh-CN" sz="2000">
                        <a:latin typeface="Cambria Math" panose="02040503050406030204" pitchFamily="18" charset="0"/>
                      </a:rPr>
                      <m:t>[</m:t>
                    </m:r>
                    <m:r>
                      <m:rPr>
                        <m:sty m:val="p"/>
                      </m:rPr>
                      <a:rPr lang="en-US" altLang="zh-CN" sz="2000">
                        <a:latin typeface="Cambria Math" panose="02040503050406030204" pitchFamily="18" charset="0"/>
                      </a:rPr>
                      <m:t>k</m:t>
                    </m:r>
                    <m:r>
                      <a:rPr lang="en-US" altLang="zh-CN" sz="2000">
                        <a:latin typeface="Cambria Math" panose="02040503050406030204" pitchFamily="18" charset="0"/>
                      </a:rPr>
                      <m:t>](</m:t>
                    </m:r>
                    <m:r>
                      <m:rPr>
                        <m:sty m:val="p"/>
                      </m:rPr>
                      <a:rPr lang="en-US" altLang="zh-CN" sz="2000">
                        <a:latin typeface="Cambria Math" panose="02040503050406030204" pitchFamily="18" charset="0"/>
                      </a:rPr>
                      <m:t>i</m:t>
                    </m:r>
                    <m:r>
                      <a:rPr lang="en-US" altLang="zh-CN" sz="2000">
                        <a:latin typeface="Cambria Math" panose="02040503050406030204" pitchFamily="18" charset="0"/>
                      </a:rPr>
                      <m:t>≤</m:t>
                    </m:r>
                    <m:r>
                      <m:rPr>
                        <m:sty m:val="p"/>
                      </m:rPr>
                      <a:rPr lang="en-US" altLang="zh-CN" sz="2000">
                        <a:latin typeface="Cambria Math" panose="02040503050406030204" pitchFamily="18" charset="0"/>
                      </a:rPr>
                      <m:t>k</m:t>
                    </m:r>
                    <m:r>
                      <a:rPr lang="en-US" altLang="zh-CN" sz="2000">
                        <a:latin typeface="Cambria Math" panose="02040503050406030204" pitchFamily="18" charset="0"/>
                      </a:rPr>
                      <m:t>≤</m:t>
                    </m:r>
                    <m:r>
                      <m:rPr>
                        <m:sty m:val="p"/>
                      </m:rPr>
                      <a:rPr lang="en-US" altLang="zh-CN" sz="2000">
                        <a:latin typeface="Cambria Math" panose="02040503050406030204" pitchFamily="18" charset="0"/>
                      </a:rPr>
                      <m:t>n</m:t>
                    </m:r>
                    <m:r>
                      <a:rPr lang="en-US" altLang="zh-CN" sz="2000">
                        <a:latin typeface="Cambria Math" panose="02040503050406030204" pitchFamily="18" charset="0"/>
                      </a:rPr>
                      <m:t>)</m:t>
                    </m:r>
                  </m:oMath>
                </a14:m>
                <a:r>
                  <a:rPr lang="zh-CN" altLang="zh-CN" sz="2000" dirty="0">
                    <a:latin typeface="隶书" panose="02010509060101010101" pitchFamily="49" charset="-122"/>
                    <a:ea typeface="隶书" panose="02010509060101010101" pitchFamily="49" charset="-122"/>
                  </a:rPr>
                  <a:t>与</a:t>
                </a:r>
                <a14:m>
                  <m:oMath xmlns:m="http://schemas.openxmlformats.org/officeDocument/2006/math">
                    <m:r>
                      <m:rPr>
                        <m:sty m:val="p"/>
                      </m:rPr>
                      <a:rPr lang="en-US" altLang="zh-CN" sz="2000">
                        <a:latin typeface="Cambria Math" panose="02040503050406030204" pitchFamily="18" charset="0"/>
                      </a:rPr>
                      <m:t>r</m:t>
                    </m:r>
                    <m:r>
                      <a:rPr lang="en-US" altLang="zh-CN" sz="2000">
                        <a:latin typeface="Cambria Math" panose="02040503050406030204" pitchFamily="18" charset="0"/>
                      </a:rPr>
                      <m:t>[</m:t>
                    </m:r>
                    <m:r>
                      <m:rPr>
                        <m:sty m:val="p"/>
                      </m:rPr>
                      <a:rPr lang="en-US" altLang="zh-CN" sz="2000">
                        <a:latin typeface="Cambria Math" panose="02040503050406030204" pitchFamily="18" charset="0"/>
                      </a:rPr>
                      <m:t>i</m:t>
                    </m:r>
                    <m:r>
                      <a:rPr lang="en-US" altLang="zh-CN" sz="2000">
                        <a:latin typeface="Cambria Math" panose="02040503050406030204" pitchFamily="18" charset="0"/>
                      </a:rPr>
                      <m:t>]</m:t>
                    </m:r>
                  </m:oMath>
                </a14:m>
                <a:r>
                  <a:rPr lang="zh-CN" altLang="zh-CN" sz="2000" dirty="0">
                    <a:latin typeface="隶书" panose="02010509060101010101" pitchFamily="49" charset="-122"/>
                    <a:ea typeface="隶书" panose="02010509060101010101" pitchFamily="49" charset="-122"/>
                  </a:rPr>
                  <a:t>进行交换，经过</a:t>
                </a:r>
                <a14:m>
                  <m:oMath xmlns:m="http://schemas.openxmlformats.org/officeDocument/2006/math">
                    <m:r>
                      <m:rPr>
                        <m:sty m:val="p"/>
                      </m:rPr>
                      <a:rPr lang="en-US" altLang="zh-CN" sz="2000">
                        <a:latin typeface="Cambria Math" panose="02040503050406030204" pitchFamily="18" charset="0"/>
                      </a:rPr>
                      <m:t>n</m:t>
                    </m:r>
                    <m:r>
                      <a:rPr lang="en-US" altLang="zh-CN" sz="2000" i="1">
                        <a:latin typeface="Cambria Math" panose="02040503050406030204" pitchFamily="18" charset="0"/>
                      </a:rPr>
                      <m:t>−1</m:t>
                    </m:r>
                  </m:oMath>
                </a14:m>
                <a:r>
                  <a:rPr lang="zh-CN" altLang="zh-CN" sz="2000" dirty="0">
                    <a:latin typeface="隶书" panose="02010509060101010101" pitchFamily="49" charset="-122"/>
                    <a:ea typeface="隶书" panose="02010509060101010101" pitchFamily="49" charset="-122"/>
                  </a:rPr>
                  <a:t>趟排序后，表</a:t>
                </a:r>
                <a14:m>
                  <m:oMath xmlns:m="http://schemas.openxmlformats.org/officeDocument/2006/math">
                    <m:r>
                      <m:rPr>
                        <m:sty m:val="p"/>
                      </m:rPr>
                      <a:rPr lang="en-US" altLang="zh-CN" sz="2000">
                        <a:latin typeface="Cambria Math" panose="02040503050406030204" pitchFamily="18" charset="0"/>
                      </a:rPr>
                      <m:t>r</m:t>
                    </m:r>
                    <m:r>
                      <a:rPr lang="en-US" altLang="zh-CN" sz="2000">
                        <a:latin typeface="Cambria Math" panose="02040503050406030204" pitchFamily="18" charset="0"/>
                      </a:rPr>
                      <m:t>[1..</m:t>
                    </m:r>
                    <m:r>
                      <m:rPr>
                        <m:sty m:val="p"/>
                      </m:rPr>
                      <a:rPr lang="en-US" altLang="zh-CN" sz="2000">
                        <a:latin typeface="Cambria Math" panose="02040503050406030204" pitchFamily="18" charset="0"/>
                      </a:rPr>
                      <m:t>n</m:t>
                    </m:r>
                    <m:r>
                      <a:rPr lang="en-US" altLang="zh-CN" sz="2000">
                        <a:latin typeface="Cambria Math" panose="02040503050406030204" pitchFamily="18" charset="0"/>
                      </a:rPr>
                      <m:t>]</m:t>
                    </m:r>
                  </m:oMath>
                </a14:m>
                <a:r>
                  <a:rPr lang="zh-CN" altLang="zh-CN" sz="2000" dirty="0">
                    <a:latin typeface="隶书" panose="02010509060101010101" pitchFamily="49" charset="-122"/>
                    <a:ea typeface="隶书" panose="02010509060101010101" pitchFamily="49" charset="-122"/>
                  </a:rPr>
                  <a:t>递增（或递减）有序。</a:t>
                </a:r>
              </a:p>
              <a:p>
                <a:pPr algn="just"/>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539552" y="1064124"/>
                <a:ext cx="7920880" cy="3507876"/>
              </a:xfrm>
              <a:blipFill rotWithShape="0">
                <a:blip r:embed="rId2"/>
                <a:stretch>
                  <a:fillRect l="-1155" r="-43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447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排序算法</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151467" y="699251"/>
                <a:ext cx="7137400" cy="3507876"/>
              </a:xfrm>
            </p:spPr>
            <p:txBody>
              <a:bodyPr/>
              <a:lstStyle/>
              <a:p>
                <a:pPr>
                  <a:lnSpc>
                    <a:spcPts val="21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void </a:t>
                </a:r>
                <a:r>
                  <a:rPr lang="en-US" altLang="zh-CN" sz="1800" dirty="0" err="1">
                    <a:solidFill>
                      <a:srgbClr val="002060"/>
                    </a:solidFill>
                    <a:latin typeface="Times New Roman" panose="02020603050405020304" pitchFamily="18" charset="0"/>
                    <a:cs typeface="Times New Roman" panose="02020603050405020304" pitchFamily="18" charset="0"/>
                  </a:rPr>
                  <a:t>SelectSort</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SqList</a:t>
                </a:r>
                <a:r>
                  <a:rPr lang="en-US" altLang="zh-CN" sz="1800" dirty="0">
                    <a:solidFill>
                      <a:srgbClr val="002060"/>
                    </a:solidFill>
                    <a:latin typeface="Times New Roman" panose="02020603050405020304" pitchFamily="18" charset="0"/>
                    <a:cs typeface="Times New Roman" panose="02020603050405020304" pitchFamily="18" charset="0"/>
                  </a:rPr>
                  <a:t> &amp;l){</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1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int</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i,j,k</a:t>
                </a: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1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ElemType</a:t>
                </a:r>
                <a:r>
                  <a:rPr lang="en-US" altLang="zh-CN" sz="1800" dirty="0">
                    <a:solidFill>
                      <a:srgbClr val="002060"/>
                    </a:solidFill>
                    <a:latin typeface="Times New Roman" panose="02020603050405020304" pitchFamily="18" charset="0"/>
                    <a:cs typeface="Times New Roman" panose="02020603050405020304" pitchFamily="18" charset="0"/>
                  </a:rPr>
                  <a:t> temp;</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1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for(</a:t>
                </a:r>
                <a:r>
                  <a:rPr lang="en-US" altLang="zh-CN" sz="1800" dirty="0" err="1">
                    <a:solidFill>
                      <a:srgbClr val="002060"/>
                    </a:solidFill>
                    <a:latin typeface="Times New Roman" panose="02020603050405020304" pitchFamily="18" charset="0"/>
                    <a:cs typeface="Times New Roman" panose="02020603050405020304" pitchFamily="18" charset="0"/>
                  </a:rPr>
                  <a:t>i</a:t>
                </a:r>
                <a:r>
                  <a:rPr lang="en-US" altLang="zh-CN" sz="1800" dirty="0">
                    <a:solidFill>
                      <a:srgbClr val="002060"/>
                    </a:solidFill>
                    <a:latin typeface="Times New Roman" panose="02020603050405020304" pitchFamily="18" charset="0"/>
                    <a:cs typeface="Times New Roman" panose="02020603050405020304" pitchFamily="18" charset="0"/>
                  </a:rPr>
                  <a:t>=1;i&lt;</a:t>
                </a:r>
                <a:r>
                  <a:rPr lang="en-US" altLang="zh-CN" sz="1800" dirty="0" err="1">
                    <a:solidFill>
                      <a:srgbClr val="002060"/>
                    </a:solidFill>
                    <a:latin typeface="Times New Roman" panose="02020603050405020304" pitchFamily="18" charset="0"/>
                    <a:cs typeface="Times New Roman" panose="02020603050405020304" pitchFamily="18" charset="0"/>
                  </a:rPr>
                  <a:t>l.length;i</a:t>
                </a:r>
                <a:r>
                  <a:rPr lang="en-US" altLang="zh-CN" sz="1800" dirty="0">
                    <a:solidFill>
                      <a:srgbClr val="002060"/>
                    </a:solidFill>
                    <a:latin typeface="Times New Roman" panose="02020603050405020304" pitchFamily="18" charset="0"/>
                    <a:cs typeface="Times New Roman" panose="02020603050405020304" pitchFamily="18" charset="0"/>
                  </a:rPr>
                  <a:t>++){            //</a:t>
                </a:r>
                <a:r>
                  <a:rPr lang="zh-CN" altLang="zh-CN" sz="1800" dirty="0">
                    <a:solidFill>
                      <a:srgbClr val="002060"/>
                    </a:solidFill>
                    <a:latin typeface="Times New Roman" panose="02020603050405020304" pitchFamily="18" charset="0"/>
                    <a:cs typeface="Times New Roman" panose="02020603050405020304" pitchFamily="18" charset="0"/>
                  </a:rPr>
                  <a:t>第</a:t>
                </a:r>
                <a:r>
                  <a:rPr lang="en-US" altLang="zh-CN" sz="1800" dirty="0" err="1">
                    <a:solidFill>
                      <a:srgbClr val="002060"/>
                    </a:solidFill>
                    <a:latin typeface="Times New Roman" panose="02020603050405020304" pitchFamily="18" charset="0"/>
                    <a:cs typeface="Times New Roman" panose="02020603050405020304" pitchFamily="18" charset="0"/>
                  </a:rPr>
                  <a:t>i</a:t>
                </a:r>
                <a:r>
                  <a:rPr lang="zh-CN" altLang="zh-CN" sz="1800" dirty="0">
                    <a:solidFill>
                      <a:srgbClr val="002060"/>
                    </a:solidFill>
                    <a:latin typeface="Times New Roman" panose="02020603050405020304" pitchFamily="18" charset="0"/>
                    <a:cs typeface="Times New Roman" panose="02020603050405020304" pitchFamily="18" charset="0"/>
                  </a:rPr>
                  <a:t>趟排序，共</a:t>
                </a:r>
                <a:r>
                  <a:rPr lang="en-US" altLang="zh-CN" sz="1800" dirty="0" err="1">
                    <a:solidFill>
                      <a:srgbClr val="002060"/>
                    </a:solidFill>
                    <a:latin typeface="Times New Roman" panose="02020603050405020304" pitchFamily="18" charset="0"/>
                    <a:cs typeface="Times New Roman" panose="02020603050405020304" pitchFamily="18" charset="0"/>
                  </a:rPr>
                  <a:t>l.length</a:t>
                </a:r>
                <a:r>
                  <a:rPr lang="en-US" altLang="zh-CN" sz="1800" dirty="0">
                    <a:solidFill>
                      <a:srgbClr val="002060"/>
                    </a:solidFill>
                    <a:latin typeface="Times New Roman" panose="02020603050405020304" pitchFamily="18" charset="0"/>
                    <a:cs typeface="Times New Roman" panose="02020603050405020304" pitchFamily="18" charset="0"/>
                  </a:rPr>
                  <a:t> -1</a:t>
                </a:r>
                <a:r>
                  <a:rPr lang="zh-CN" altLang="zh-CN" sz="1800" dirty="0">
                    <a:solidFill>
                      <a:srgbClr val="002060"/>
                    </a:solidFill>
                    <a:latin typeface="Times New Roman" panose="02020603050405020304" pitchFamily="18" charset="0"/>
                    <a:cs typeface="Times New Roman" panose="02020603050405020304" pitchFamily="18" charset="0"/>
                  </a:rPr>
                  <a:t>趟</a:t>
                </a:r>
              </a:p>
              <a:p>
                <a:pPr>
                  <a:lnSpc>
                    <a:spcPts val="21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k=</a:t>
                </a:r>
                <a:r>
                  <a:rPr lang="en-US" altLang="zh-CN" sz="1800" dirty="0" err="1">
                    <a:solidFill>
                      <a:srgbClr val="002060"/>
                    </a:solidFill>
                    <a:latin typeface="Times New Roman" panose="02020603050405020304" pitchFamily="18" charset="0"/>
                    <a:cs typeface="Times New Roman" panose="02020603050405020304" pitchFamily="18" charset="0"/>
                  </a:rPr>
                  <a:t>i</a:t>
                </a:r>
                <a:r>
                  <a:rPr lang="en-US" altLang="zh-CN" sz="1800" dirty="0">
                    <a:solidFill>
                      <a:srgbClr val="002060"/>
                    </a:solidFill>
                    <a:latin typeface="Times New Roman" panose="02020603050405020304" pitchFamily="18" charset="0"/>
                    <a:cs typeface="Times New Roman" panose="02020603050405020304" pitchFamily="18" charset="0"/>
                  </a:rPr>
                  <a:t>;                          //</a:t>
                </a:r>
                <a:r>
                  <a:rPr lang="zh-CN" altLang="zh-CN" sz="1800" dirty="0">
                    <a:solidFill>
                      <a:srgbClr val="002060"/>
                    </a:solidFill>
                    <a:latin typeface="Times New Roman" panose="02020603050405020304" pitchFamily="18" charset="0"/>
                    <a:cs typeface="Times New Roman" panose="02020603050405020304" pitchFamily="18" charset="0"/>
                  </a:rPr>
                  <a:t>初始化当前最小元素的下标</a:t>
                </a:r>
              </a:p>
              <a:p>
                <a:pPr>
                  <a:lnSpc>
                    <a:spcPts val="21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for(j=i+1;j&lt;= </a:t>
                </a:r>
                <a:r>
                  <a:rPr lang="en-US" altLang="zh-CN" sz="1800" dirty="0" err="1">
                    <a:solidFill>
                      <a:srgbClr val="002060"/>
                    </a:solidFill>
                    <a:latin typeface="Times New Roman" panose="02020603050405020304" pitchFamily="18" charset="0"/>
                    <a:cs typeface="Times New Roman" panose="02020603050405020304" pitchFamily="18" charset="0"/>
                  </a:rPr>
                  <a:t>l.length;j</a:t>
                </a:r>
                <a:r>
                  <a:rPr lang="en-US" altLang="zh-CN" sz="1800" dirty="0">
                    <a:solidFill>
                      <a:srgbClr val="002060"/>
                    </a:solidFill>
                    <a:latin typeface="Times New Roman" panose="02020603050405020304" pitchFamily="18" charset="0"/>
                    <a:cs typeface="Times New Roman" panose="02020603050405020304" pitchFamily="18" charset="0"/>
                  </a:rPr>
                  <a:t>++)       //</a:t>
                </a:r>
                <a:r>
                  <a:rPr lang="zh-CN" altLang="zh-CN" sz="1800" dirty="0">
                    <a:solidFill>
                      <a:srgbClr val="002060"/>
                    </a:solidFill>
                    <a:latin typeface="Times New Roman" panose="02020603050405020304" pitchFamily="18" charset="0"/>
                    <a:cs typeface="Times New Roman" panose="02020603050405020304" pitchFamily="18" charset="0"/>
                  </a:rPr>
                  <a:t>当前无序区中查找最小元素的下标</a:t>
                </a:r>
              </a:p>
              <a:p>
                <a:pPr>
                  <a:lnSpc>
                    <a:spcPts val="21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if(</a:t>
                </a:r>
                <a:r>
                  <a:rPr lang="en-US" altLang="zh-CN" sz="1800" dirty="0" err="1">
                    <a:solidFill>
                      <a:srgbClr val="002060"/>
                    </a:solidFill>
                    <a:latin typeface="Times New Roman" panose="02020603050405020304" pitchFamily="18" charset="0"/>
                    <a:cs typeface="Times New Roman" panose="02020603050405020304" pitchFamily="18" charset="0"/>
                  </a:rPr>
                  <a:t>l.r</a:t>
                </a:r>
                <a:r>
                  <a:rPr lang="en-US" altLang="zh-CN" sz="1800" dirty="0">
                    <a:solidFill>
                      <a:srgbClr val="002060"/>
                    </a:solidFill>
                    <a:latin typeface="Times New Roman" panose="02020603050405020304" pitchFamily="18" charset="0"/>
                    <a:cs typeface="Times New Roman" panose="02020603050405020304" pitchFamily="18" charset="0"/>
                  </a:rPr>
                  <a:t>[j].key&lt;</a:t>
                </a:r>
                <a:r>
                  <a:rPr lang="en-US" altLang="zh-CN" sz="1800" dirty="0" err="1">
                    <a:solidFill>
                      <a:srgbClr val="002060"/>
                    </a:solidFill>
                    <a:latin typeface="Times New Roman" panose="02020603050405020304" pitchFamily="18" charset="0"/>
                    <a:cs typeface="Times New Roman" panose="02020603050405020304" pitchFamily="18" charset="0"/>
                  </a:rPr>
                  <a:t>l.r</a:t>
                </a:r>
                <a:r>
                  <a:rPr lang="en-US" altLang="zh-CN" sz="1800" dirty="0">
                    <a:solidFill>
                      <a:srgbClr val="002060"/>
                    </a:solidFill>
                    <a:latin typeface="Times New Roman" panose="02020603050405020304" pitchFamily="18" charset="0"/>
                    <a:cs typeface="Times New Roman" panose="02020603050405020304" pitchFamily="18" charset="0"/>
                  </a:rPr>
                  <a:t>[k].key]        //</a:t>
                </a:r>
                <a:r>
                  <a:rPr lang="zh-CN" altLang="zh-CN" sz="1800" dirty="0">
                    <a:solidFill>
                      <a:srgbClr val="002060"/>
                    </a:solidFill>
                    <a:latin typeface="Times New Roman" panose="02020603050405020304" pitchFamily="18" charset="0"/>
                    <a:cs typeface="Times New Roman" panose="02020603050405020304" pitchFamily="18" charset="0"/>
                  </a:rPr>
                  <a:t>记录当前最小元素的下标</a:t>
                </a:r>
              </a:p>
              <a:p>
                <a:pPr>
                  <a:lnSpc>
                    <a:spcPts val="21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k=j;</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1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if(k!=</a:t>
                </a:r>
                <a:r>
                  <a:rPr lang="en-US" altLang="zh-CN" sz="1800" dirty="0" err="1">
                    <a:solidFill>
                      <a:srgbClr val="002060"/>
                    </a:solidFill>
                    <a:latin typeface="Times New Roman" panose="02020603050405020304" pitchFamily="18" charset="0"/>
                    <a:cs typeface="Times New Roman" panose="02020603050405020304" pitchFamily="18" charset="0"/>
                  </a:rPr>
                  <a:t>i</a:t>
                </a:r>
                <a:r>
                  <a:rPr lang="en-US" altLang="zh-CN" sz="1800" dirty="0">
                    <a:solidFill>
                      <a:srgbClr val="002060"/>
                    </a:solidFill>
                    <a:latin typeface="Times New Roman" panose="02020603050405020304" pitchFamily="18" charset="0"/>
                    <a:cs typeface="Times New Roman" panose="02020603050405020304" pitchFamily="18" charset="0"/>
                  </a:rPr>
                  <a:t>){                //</a:t>
                </a:r>
                <a:r>
                  <a:rPr lang="zh-CN" altLang="zh-CN" sz="1800" dirty="0">
                    <a:solidFill>
                      <a:srgbClr val="002060"/>
                    </a:solidFill>
                    <a:latin typeface="Times New Roman" panose="02020603050405020304" pitchFamily="18" charset="0"/>
                    <a:cs typeface="Times New Roman" panose="02020603050405020304" pitchFamily="18" charset="0"/>
                  </a:rPr>
                  <a:t>交换</a:t>
                </a:r>
                <a14:m>
                  <m:oMath xmlns:m="http://schemas.openxmlformats.org/officeDocument/2006/math">
                    <m:r>
                      <m:rPr>
                        <m:sty m:val="p"/>
                      </m:rPr>
                      <a:rPr lang="en-US" altLang="zh-CN" sz="1800">
                        <a:solidFill>
                          <a:srgbClr val="002060"/>
                        </a:solidFill>
                        <a:latin typeface="Cambria Math" panose="02040503050406030204" pitchFamily="18" charset="0"/>
                      </a:rPr>
                      <m:t>r</m:t>
                    </m:r>
                    <m:r>
                      <a:rPr lang="en-US" altLang="zh-CN" sz="1800">
                        <a:solidFill>
                          <a:srgbClr val="002060"/>
                        </a:solidFill>
                        <a:latin typeface="Cambria Math" panose="02040503050406030204" pitchFamily="18" charset="0"/>
                      </a:rPr>
                      <m:t>[</m:t>
                    </m:r>
                    <m:r>
                      <m:rPr>
                        <m:sty m:val="p"/>
                      </m:rPr>
                      <a:rPr lang="en-US" altLang="zh-CN" sz="1800">
                        <a:solidFill>
                          <a:srgbClr val="002060"/>
                        </a:solidFill>
                        <a:latin typeface="Cambria Math" panose="02040503050406030204" pitchFamily="18" charset="0"/>
                      </a:rPr>
                      <m:t>k</m:t>
                    </m:r>
                    <m:r>
                      <a:rPr lang="en-US" altLang="zh-CN" sz="1800">
                        <a:solidFill>
                          <a:srgbClr val="002060"/>
                        </a:solidFill>
                        <a:latin typeface="Cambria Math" panose="02040503050406030204" pitchFamily="18" charset="0"/>
                      </a:rPr>
                      <m:t>]</m:t>
                    </m:r>
                  </m:oMath>
                </a14:m>
                <a:r>
                  <a:rPr lang="zh-CN" altLang="zh-CN" sz="1800" dirty="0">
                    <a:solidFill>
                      <a:srgbClr val="002060"/>
                    </a:solidFill>
                    <a:latin typeface="Times New Roman" panose="02020603050405020304" pitchFamily="18" charset="0"/>
                    <a:cs typeface="Times New Roman" panose="02020603050405020304" pitchFamily="18" charset="0"/>
                  </a:rPr>
                  <a:t>和</a:t>
                </a:r>
                <a14:m>
                  <m:oMath xmlns:m="http://schemas.openxmlformats.org/officeDocument/2006/math">
                    <m:r>
                      <m:rPr>
                        <m:sty m:val="p"/>
                      </m:rPr>
                      <a:rPr lang="en-US" altLang="zh-CN" sz="1800">
                        <a:solidFill>
                          <a:srgbClr val="002060"/>
                        </a:solidFill>
                        <a:latin typeface="Cambria Math" panose="02040503050406030204" pitchFamily="18" charset="0"/>
                      </a:rPr>
                      <m:t>r</m:t>
                    </m:r>
                    <m:r>
                      <a:rPr lang="en-US" altLang="zh-CN" sz="1800">
                        <a:solidFill>
                          <a:srgbClr val="002060"/>
                        </a:solidFill>
                        <a:latin typeface="Cambria Math" panose="02040503050406030204" pitchFamily="18" charset="0"/>
                      </a:rPr>
                      <m:t>[</m:t>
                    </m:r>
                    <m:r>
                      <m:rPr>
                        <m:sty m:val="p"/>
                      </m:rPr>
                      <a:rPr lang="en-US" altLang="zh-CN" sz="1800">
                        <a:solidFill>
                          <a:srgbClr val="002060"/>
                        </a:solidFill>
                        <a:latin typeface="Cambria Math" panose="02040503050406030204" pitchFamily="18" charset="0"/>
                      </a:rPr>
                      <m:t>i</m:t>
                    </m:r>
                    <m:r>
                      <a:rPr lang="en-US" altLang="zh-CN" sz="1800">
                        <a:solidFill>
                          <a:srgbClr val="002060"/>
                        </a:solidFill>
                        <a:latin typeface="Cambria Math" panose="02040503050406030204" pitchFamily="18" charset="0"/>
                      </a:rPr>
                      <m:t>]</m:t>
                    </m:r>
                  </m:oMath>
                </a14:m>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1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temp=</a:t>
                </a:r>
                <a:r>
                  <a:rPr lang="en-US" altLang="zh-CN" sz="1800" dirty="0" err="1">
                    <a:solidFill>
                      <a:srgbClr val="002060"/>
                    </a:solidFill>
                    <a:latin typeface="Times New Roman" panose="02020603050405020304" pitchFamily="18" charset="0"/>
                    <a:cs typeface="Times New Roman" panose="02020603050405020304" pitchFamily="18" charset="0"/>
                  </a:rPr>
                  <a:t>l.r</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i</a:t>
                </a: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1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l.r</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i</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l.r</a:t>
                </a:r>
                <a:r>
                  <a:rPr lang="en-US" altLang="zh-CN" sz="1800" dirty="0">
                    <a:solidFill>
                      <a:srgbClr val="002060"/>
                    </a:solidFill>
                    <a:latin typeface="Times New Roman" panose="02020603050405020304" pitchFamily="18" charset="0"/>
                    <a:cs typeface="Times New Roman" panose="02020603050405020304" pitchFamily="18" charset="0"/>
                  </a:rPr>
                  <a:t>[k];</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1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l.r</a:t>
                </a:r>
                <a:r>
                  <a:rPr lang="en-US" altLang="zh-CN" sz="1800" dirty="0">
                    <a:solidFill>
                      <a:srgbClr val="002060"/>
                    </a:solidFill>
                    <a:latin typeface="Times New Roman" panose="02020603050405020304" pitchFamily="18" charset="0"/>
                    <a:cs typeface="Times New Roman" panose="02020603050405020304" pitchFamily="18" charset="0"/>
                  </a:rPr>
                  <a:t>[k]=temp;</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1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1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1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en-US" sz="1800"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151467" y="699251"/>
                <a:ext cx="7137400" cy="3507876"/>
              </a:xfrm>
              <a:blipFill rotWithShape="0">
                <a:blip r:embed="rId2"/>
                <a:stretch>
                  <a:fillRect l="-854" t="-1565" r="-769" b="-191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4183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4479200" cy="800930"/>
          </a:xfrm>
        </p:spPr>
        <p:txBody>
          <a:bodyPr/>
          <a:lstStyle/>
          <a:p>
            <a:r>
              <a:rPr lang="zh-CN" altLang="en-US" dirty="0"/>
              <a:t>排序的基本概念</a:t>
            </a:r>
          </a:p>
        </p:txBody>
      </p:sp>
      <p:sp>
        <p:nvSpPr>
          <p:cNvPr id="5" name="文本占位符 4"/>
          <p:cNvSpPr>
            <a:spLocks noGrp="1"/>
          </p:cNvSpPr>
          <p:nvPr>
            <p:ph type="body" sz="quarter" idx="11"/>
          </p:nvPr>
        </p:nvSpPr>
        <p:spPr/>
        <p:txBody>
          <a:bodyPr/>
          <a:lstStyle/>
          <a:p>
            <a:r>
              <a:rPr lang="en-US" altLang="zh-CN" dirty="0"/>
              <a:t>01</a:t>
            </a:r>
            <a:endParaRPr lang="zh-CN" altLang="en-US" dirty="0"/>
          </a:p>
        </p:txBody>
      </p:sp>
      <p:sp>
        <p:nvSpPr>
          <p:cNvPr id="2" name="矩形 1"/>
          <p:cNvSpPr/>
          <p:nvPr/>
        </p:nvSpPr>
        <p:spPr>
          <a:xfrm>
            <a:off x="107504" y="4371950"/>
            <a:ext cx="3528392" cy="6480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02318234"/>
      </p:ext>
    </p:extLst>
  </p:cSld>
  <p:clrMapOvr>
    <a:masterClrMapping/>
  </p:clrMapOvr>
  <p:transition>
    <p:cover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算法分析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915566"/>
                <a:ext cx="8856984" cy="3507876"/>
              </a:xfrm>
            </p:spPr>
            <p:txBody>
              <a:bodyPr/>
              <a:lstStyle/>
              <a:p>
                <a:pPr algn="just">
                  <a:lnSpc>
                    <a:spcPts val="25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根据简单选择排序思想可知，简单选择排序的比较次数与数据元素序列的状态无关，第</a:t>
                </a:r>
                <a14:m>
                  <m:oMath xmlns:m="http://schemas.openxmlformats.org/officeDocument/2006/math">
                    <m:r>
                      <m:rPr>
                        <m:sty m:val="p"/>
                      </m:rPr>
                      <a:rPr lang="en-US" altLang="zh-CN" sz="1800">
                        <a:latin typeface="Cambria Math" panose="02040503050406030204" pitchFamily="18" charset="0"/>
                      </a:rPr>
                      <m:t>i</m:t>
                    </m:r>
                  </m:oMath>
                </a14:m>
                <a:r>
                  <a:rPr lang="zh-CN" altLang="zh-CN" sz="1800" dirty="0">
                    <a:latin typeface="隶书" panose="02010509060101010101" pitchFamily="49" charset="-122"/>
                    <a:ea typeface="隶书" panose="02010509060101010101" pitchFamily="49" charset="-122"/>
                  </a:rPr>
                  <a:t>趟排序中，数据元素的比较次数为</a:t>
                </a:r>
                <a14:m>
                  <m:oMath xmlns:m="http://schemas.openxmlformats.org/officeDocument/2006/math">
                    <m:r>
                      <m:rPr>
                        <m:sty m:val="p"/>
                      </m:rPr>
                      <a:rPr lang="en-US" altLang="zh-CN" sz="1800">
                        <a:latin typeface="Cambria Math" panose="02040503050406030204" pitchFamily="18" charset="0"/>
                      </a:rPr>
                      <m:t>n</m:t>
                    </m:r>
                    <m:r>
                      <a:rPr lang="en-US" altLang="zh-CN" sz="1800" i="1">
                        <a:latin typeface="Cambria Math" panose="02040503050406030204" pitchFamily="18" charset="0"/>
                      </a:rPr>
                      <m:t>−</m:t>
                    </m:r>
                    <m:r>
                      <m:rPr>
                        <m:sty m:val="p"/>
                      </m:rPr>
                      <a:rPr lang="en-US" altLang="zh-CN" sz="1800">
                        <a:latin typeface="Cambria Math" panose="02040503050406030204" pitchFamily="18" charset="0"/>
                      </a:rPr>
                      <m:t>i</m:t>
                    </m:r>
                  </m:oMath>
                </a14:m>
                <a:r>
                  <a:rPr lang="zh-CN" altLang="zh-CN" sz="1800" dirty="0">
                    <a:latin typeface="隶书" panose="02010509060101010101" pitchFamily="49" charset="-122"/>
                    <a:ea typeface="隶书" panose="02010509060101010101" pitchFamily="49" charset="-122"/>
                  </a:rPr>
                  <a:t>次，因此，简单选择排序的总的比较次数</a:t>
                </a:r>
                <a14:m>
                  <m:oMath xmlns:m="http://schemas.openxmlformats.org/officeDocument/2006/math">
                    <m:r>
                      <a:rPr lang="en-US" altLang="zh-CN" sz="1800" i="1">
                        <a:latin typeface="Cambria Math" panose="02040503050406030204" pitchFamily="18" charset="0"/>
                      </a:rPr>
                      <m:t>𝐶</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𝑛</m:t>
                        </m:r>
                      </m:e>
                    </m:d>
                  </m:oMath>
                </a14:m>
                <a:r>
                  <a:rPr lang="zh-CN" altLang="zh-CN" sz="1800" dirty="0">
                    <a:latin typeface="隶书" panose="02010509060101010101" pitchFamily="49" charset="-122"/>
                    <a:ea typeface="隶书" panose="02010509060101010101" pitchFamily="49" charset="-122"/>
                  </a:rPr>
                  <a:t>为：</a:t>
                </a:r>
              </a:p>
              <a:p>
                <a:pPr marL="0" indent="0" algn="just">
                  <a:lnSpc>
                    <a:spcPts val="2500"/>
                  </a:lnSpc>
                  <a:spcBef>
                    <a:spcPts val="0"/>
                  </a:spcBef>
                  <a:buNone/>
                </a:pPr>
                <a14:m>
                  <m:oMathPara xmlns:m="http://schemas.openxmlformats.org/officeDocument/2006/math">
                    <m:oMathParaPr>
                      <m:jc m:val="centerGroup"/>
                    </m:oMathParaPr>
                    <m:oMath xmlns:m="http://schemas.openxmlformats.org/officeDocument/2006/math">
                      <m:r>
                        <m:rPr>
                          <m:sty m:val="p"/>
                        </m:rPr>
                        <a:rPr lang="en-US" altLang="zh-CN" sz="1800">
                          <a:latin typeface="Cambria Math" panose="02040503050406030204" pitchFamily="18" charset="0"/>
                        </a:rPr>
                        <m:t>C</m:t>
                      </m:r>
                      <m:d>
                        <m:dPr>
                          <m:ctrlPr>
                            <a:rPr lang="zh-CN" altLang="zh-CN" sz="1800" i="1">
                              <a:latin typeface="Cambria Math" panose="02040503050406030204" pitchFamily="18" charset="0"/>
                            </a:rPr>
                          </m:ctrlPr>
                        </m:dPr>
                        <m:e>
                          <m:r>
                            <m:rPr>
                              <m:sty m:val="p"/>
                            </m:rPr>
                            <a:rPr lang="en-US" altLang="zh-CN" sz="1800">
                              <a:latin typeface="Cambria Math" panose="02040503050406030204" pitchFamily="18" charset="0"/>
                            </a:rPr>
                            <m:t>n</m:t>
                          </m:r>
                        </m:e>
                      </m:d>
                      <m:r>
                        <a:rPr lang="en-US" altLang="zh-CN" sz="1800">
                          <a:latin typeface="Cambria Math" panose="02040503050406030204" pitchFamily="18" charset="0"/>
                        </a:rPr>
                        <m:t>=</m:t>
                      </m:r>
                      <m:nary>
                        <m:naryPr>
                          <m:chr m:val="∑"/>
                          <m:limLoc m:val="undOvr"/>
                          <m:ctrlPr>
                            <a:rPr lang="zh-CN" altLang="zh-CN" sz="1800" i="1">
                              <a:latin typeface="Cambria Math" panose="02040503050406030204" pitchFamily="18" charset="0"/>
                            </a:rPr>
                          </m:ctrlPr>
                        </m:naryPr>
                        <m:sub>
                          <m: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i="1">
                              <a:latin typeface="Cambria Math" panose="02040503050406030204" pitchFamily="18" charset="0"/>
                            </a:rPr>
                            <m:t>𝑛</m:t>
                          </m:r>
                          <m:r>
                            <a:rPr lang="en-US" altLang="zh-CN" sz="1800" i="1">
                              <a:latin typeface="Cambria Math" panose="02040503050406030204" pitchFamily="18" charset="0"/>
                            </a:rPr>
                            <m:t>−1</m:t>
                          </m:r>
                        </m:sup>
                        <m:e>
                          <m:d>
                            <m:dPr>
                              <m:ctrlPr>
                                <a:rPr lang="zh-CN" altLang="zh-CN" sz="1800" i="1">
                                  <a:latin typeface="Cambria Math" panose="02040503050406030204" pitchFamily="18" charset="0"/>
                                </a:rPr>
                              </m:ctrlPr>
                            </m:dPr>
                            <m:e>
                              <m:r>
                                <a:rPr lang="en-US" altLang="zh-CN" sz="1800" i="1">
                                  <a:latin typeface="Cambria Math" panose="02040503050406030204" pitchFamily="18" charset="0"/>
                                </a:rPr>
                                <m:t>𝑛</m:t>
                              </m:r>
                              <m:r>
                                <a:rPr lang="en-US" altLang="zh-CN" sz="1800" i="1">
                                  <a:latin typeface="Cambria Math" panose="02040503050406030204" pitchFamily="18" charset="0"/>
                                </a:rPr>
                                <m:t>−</m:t>
                              </m:r>
                              <m:r>
                                <a:rPr lang="en-US" altLang="zh-CN" sz="1800" i="1">
                                  <a:latin typeface="Cambria Math" panose="02040503050406030204" pitchFamily="18" charset="0"/>
                                </a:rPr>
                                <m:t>𝑖</m:t>
                              </m:r>
                            </m:e>
                          </m:d>
                          <m:r>
                            <a:rPr lang="en-US" altLang="zh-CN" sz="1800" i="1">
                              <a:latin typeface="Cambria Math" panose="02040503050406030204" pitchFamily="18" charset="0"/>
                            </a:rPr>
                            <m:t>=</m:t>
                          </m:r>
                          <m:f>
                            <m:fPr>
                              <m:ctrlPr>
                                <a:rPr lang="zh-CN" altLang="zh-CN" sz="1800" i="1">
                                  <a:latin typeface="Cambria Math" panose="02040503050406030204" pitchFamily="18" charset="0"/>
                                </a:rPr>
                              </m:ctrlPr>
                            </m:fPr>
                            <m:num>
                              <m:r>
                                <a:rPr lang="en-US" altLang="zh-CN" sz="1800" i="1">
                                  <a:latin typeface="Cambria Math" panose="02040503050406030204" pitchFamily="18" charset="0"/>
                                </a:rPr>
                                <m:t>𝑛</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−1)</m:t>
                              </m:r>
                            </m:num>
                            <m:den>
                              <m:r>
                                <a:rPr lang="en-US" altLang="zh-CN" sz="1800" i="1">
                                  <a:latin typeface="Cambria Math" panose="02040503050406030204" pitchFamily="18" charset="0"/>
                                </a:rPr>
                                <m:t>2</m:t>
                              </m:r>
                            </m:den>
                          </m:f>
                        </m:e>
                      </m:nary>
                    </m:oMath>
                  </m:oMathPara>
                </a14:m>
                <a:endParaRPr lang="zh-CN" altLang="zh-CN" sz="1800" dirty="0">
                  <a:latin typeface="隶书" panose="02010509060101010101" pitchFamily="49" charset="-122"/>
                  <a:ea typeface="隶书" panose="02010509060101010101" pitchFamily="49" charset="-122"/>
                </a:endParaRPr>
              </a:p>
              <a:p>
                <a:pPr algn="just">
                  <a:lnSpc>
                    <a:spcPts val="2500"/>
                  </a:lnSpc>
                  <a:spcBef>
                    <a:spcPts val="0"/>
                  </a:spcBef>
                </a:pPr>
                <a:endParaRPr lang="en-US" altLang="zh-CN" sz="1800" dirty="0">
                  <a:latin typeface="隶书" panose="02010509060101010101" pitchFamily="49" charset="-122"/>
                  <a:ea typeface="隶书" panose="02010509060101010101" pitchFamily="49" charset="-122"/>
                </a:endParaRPr>
              </a:p>
              <a:p>
                <a:pPr algn="just">
                  <a:lnSpc>
                    <a:spcPts val="25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当待排序的数据元素序列为正序时，简单选择排序的元素移动次数为</a:t>
                </a:r>
                <a:r>
                  <a:rPr lang="en-US" altLang="zh-CN" sz="1800" dirty="0">
                    <a:latin typeface="隶书" panose="02010509060101010101" pitchFamily="49" charset="-122"/>
                    <a:ea typeface="隶书" panose="02010509060101010101" pitchFamily="49" charset="-122"/>
                  </a:rPr>
                  <a:t>0</a:t>
                </a:r>
                <a:r>
                  <a:rPr lang="zh-CN" altLang="zh-CN" sz="1800" dirty="0">
                    <a:latin typeface="隶书" panose="02010509060101010101" pitchFamily="49" charset="-122"/>
                    <a:ea typeface="隶书" panose="02010509060101010101" pitchFamily="49" charset="-122"/>
                  </a:rPr>
                  <a:t>；当待排序的数据元素序列为反序时，简单选择排序的元素移动次数为</a:t>
                </a:r>
                <a14:m>
                  <m:oMath xmlns:m="http://schemas.openxmlformats.org/officeDocument/2006/math">
                    <m:r>
                      <a:rPr lang="en-US" altLang="zh-CN" sz="1800" i="1">
                        <a:latin typeface="Cambria Math" panose="02040503050406030204" pitchFamily="18" charset="0"/>
                      </a:rPr>
                      <m:t>3(</m:t>
                    </m:r>
                    <m:r>
                      <m:rPr>
                        <m:sty m:val="p"/>
                      </m:rPr>
                      <a:rPr lang="en-US" altLang="zh-CN" sz="1800">
                        <a:latin typeface="Cambria Math" panose="02040503050406030204" pitchFamily="18" charset="0"/>
                      </a:rPr>
                      <m:t>n</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a:t>
                </a:r>
              </a:p>
              <a:p>
                <a:pPr algn="just">
                  <a:lnSpc>
                    <a:spcPts val="25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综上所述，简单选择排序的时间复杂度为</a:t>
                </a:r>
                <a14:m>
                  <m:oMath xmlns:m="http://schemas.openxmlformats.org/officeDocument/2006/math">
                    <m:r>
                      <m:rPr>
                        <m:sty m:val="p"/>
                      </m:rPr>
                      <a:rPr lang="en-US" altLang="zh-CN" sz="1800">
                        <a:latin typeface="Cambria Math" panose="02040503050406030204" pitchFamily="18" charset="0"/>
                      </a:rPr>
                      <m:t>O</m:t>
                    </m:r>
                    <m:r>
                      <a:rPr lang="en-US" altLang="zh-CN" sz="1800">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𝑛</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p>
              <a:p>
                <a:pPr algn="just">
                  <a:lnSpc>
                    <a:spcPts val="2500"/>
                  </a:lnSpc>
                  <a:spcBef>
                    <a:spcPts val="0"/>
                  </a:spcBef>
                </a:pPr>
                <a:r>
                  <a:rPr lang="zh-CN" altLang="zh-CN" sz="1800" dirty="0">
                    <a:solidFill>
                      <a:srgbClr val="C00000"/>
                    </a:solidFill>
                    <a:latin typeface="隶书" panose="02010509060101010101" pitchFamily="49" charset="-122"/>
                    <a:ea typeface="隶书" panose="02010509060101010101" pitchFamily="49" charset="-122"/>
                  </a:rPr>
                  <a:t>空间复杂度</a:t>
                </a:r>
                <a:r>
                  <a:rPr lang="zh-CN" altLang="zh-CN" sz="1800" dirty="0">
                    <a:latin typeface="隶书" panose="02010509060101010101" pitchFamily="49" charset="-122"/>
                    <a:ea typeface="隶书" panose="02010509060101010101" pitchFamily="49" charset="-122"/>
                  </a:rPr>
                  <a:t>：简单选择排序中只使用</a:t>
                </a:r>
                <a14:m>
                  <m:oMath xmlns:m="http://schemas.openxmlformats.org/officeDocument/2006/math">
                    <m:r>
                      <m:rPr>
                        <m:sty m:val="p"/>
                      </m:rPr>
                      <a:rPr lang="en-US" altLang="zh-CN" sz="1800">
                        <a:latin typeface="Cambria Math" panose="02040503050406030204" pitchFamily="18" charset="0"/>
                      </a:rPr>
                      <m:t>i</m:t>
                    </m:r>
                    <m:r>
                      <a:rPr lang="en-US" altLang="zh-CN" sz="1800">
                        <a:latin typeface="Cambria Math" panose="02040503050406030204" pitchFamily="18" charset="0"/>
                      </a:rPr>
                      <m:t>,</m:t>
                    </m:r>
                    <m:r>
                      <m:rPr>
                        <m:sty m:val="p"/>
                      </m:rPr>
                      <a:rPr lang="en-US" altLang="zh-CN" sz="1800">
                        <a:latin typeface="Cambria Math" panose="02040503050406030204" pitchFamily="18" charset="0"/>
                      </a:rPr>
                      <m:t>j</m:t>
                    </m:r>
                    <m:r>
                      <a:rPr lang="en-US" altLang="zh-CN" sz="1800">
                        <a:latin typeface="Cambria Math" panose="02040503050406030204" pitchFamily="18" charset="0"/>
                      </a:rPr>
                      <m:t>,</m:t>
                    </m:r>
                    <m:r>
                      <m:rPr>
                        <m:sty m:val="p"/>
                      </m:rPr>
                      <a:rPr lang="en-US" altLang="zh-CN" sz="1800">
                        <a:latin typeface="Cambria Math" panose="02040503050406030204" pitchFamily="18" charset="0"/>
                      </a:rPr>
                      <m:t>k</m:t>
                    </m:r>
                  </m:oMath>
                </a14:m>
                <a:r>
                  <a:rPr lang="zh-CN" altLang="zh-CN" sz="1800" dirty="0">
                    <a:latin typeface="隶书" panose="02010509060101010101" pitchFamily="49" charset="-122"/>
                    <a:ea typeface="隶书" panose="02010509060101010101" pitchFamily="49" charset="-122"/>
                  </a:rPr>
                  <a:t>和</a:t>
                </a:r>
                <a:r>
                  <a:rPr lang="en-US" altLang="zh-CN" sz="1800" dirty="0">
                    <a:latin typeface="隶书" panose="02010509060101010101" pitchFamily="49" charset="-122"/>
                    <a:ea typeface="隶书" panose="02010509060101010101" pitchFamily="49" charset="-122"/>
                  </a:rPr>
                  <a:t>temp 4</a:t>
                </a:r>
                <a:r>
                  <a:rPr lang="zh-CN" altLang="zh-CN" sz="1800" dirty="0">
                    <a:latin typeface="隶书" panose="02010509060101010101" pitchFamily="49" charset="-122"/>
                    <a:ea typeface="隶书" panose="02010509060101010101" pitchFamily="49" charset="-122"/>
                  </a:rPr>
                  <a:t>个辅助变量，它们与问题的规模</a:t>
                </a:r>
                <a14:m>
                  <m:oMath xmlns:m="http://schemas.openxmlformats.org/officeDocument/2006/math">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无关，因此，简单选择排序的空间复杂度为</a:t>
                </a:r>
                <a14:m>
                  <m:oMath xmlns:m="http://schemas.openxmlformats.org/officeDocument/2006/math">
                    <m:r>
                      <m:rPr>
                        <m:sty m:val="p"/>
                      </m:rPr>
                      <a:rPr lang="en-US" altLang="zh-CN" sz="1800">
                        <a:latin typeface="Cambria Math" panose="02040503050406030204" pitchFamily="18" charset="0"/>
                      </a:rPr>
                      <m:t>O</m:t>
                    </m:r>
                    <m:r>
                      <a:rPr lang="en-US" altLang="zh-CN" sz="1800">
                        <a:latin typeface="Cambria Math" panose="02040503050406030204" pitchFamily="18" charset="0"/>
                      </a:rPr>
                      <m:t>(1</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p>
              <a:p>
                <a:pPr algn="just">
                  <a:lnSpc>
                    <a:spcPts val="2500"/>
                  </a:lnSpc>
                  <a:spcBef>
                    <a:spcPts val="0"/>
                  </a:spcBef>
                </a:pPr>
                <a:r>
                  <a:rPr lang="zh-CN" altLang="zh-CN" sz="1800" dirty="0">
                    <a:solidFill>
                      <a:srgbClr val="C00000"/>
                    </a:solidFill>
                    <a:latin typeface="隶书" panose="02010509060101010101" pitchFamily="49" charset="-122"/>
                    <a:ea typeface="隶书" panose="02010509060101010101" pitchFamily="49" charset="-122"/>
                  </a:rPr>
                  <a:t>稳定性</a:t>
                </a:r>
                <a:r>
                  <a:rPr lang="zh-CN" altLang="zh-CN" sz="1800" dirty="0" smtClean="0">
                    <a:latin typeface="隶书" panose="02010509060101010101" pitchFamily="49" charset="-122"/>
                    <a:ea typeface="隶书" panose="02010509060101010101" pitchFamily="49" charset="-122"/>
                  </a:rPr>
                  <a:t>：简单</a:t>
                </a:r>
                <a:r>
                  <a:rPr lang="zh-CN" altLang="zh-CN" sz="1800" dirty="0">
                    <a:latin typeface="隶书" panose="02010509060101010101" pitchFamily="49" charset="-122"/>
                    <a:ea typeface="隶书" panose="02010509060101010101" pitchFamily="49" charset="-122"/>
                  </a:rPr>
                  <a:t>选择排序算法是一种不稳定的排序方法。例如，数据元素序列</a:t>
                </a:r>
                <a:r>
                  <a:rPr lang="en-US" altLang="zh-CN" sz="1800" dirty="0">
                    <a:latin typeface="隶书" panose="02010509060101010101" pitchFamily="49" charset="-122"/>
                    <a:ea typeface="隶书" panose="02010509060101010101" pitchFamily="49" charset="-122"/>
                  </a:rPr>
                  <a:t>{3,8,20,</a:t>
                </a:r>
                <a:r>
                  <a:rPr lang="en-US" altLang="zh-CN" sz="1800" u="sng" dirty="0">
                    <a:latin typeface="隶书" panose="02010509060101010101" pitchFamily="49" charset="-122"/>
                    <a:ea typeface="隶书" panose="02010509060101010101" pitchFamily="49" charset="-122"/>
                  </a:rPr>
                  <a:t>3</a:t>
                </a:r>
                <a:r>
                  <a:rPr lang="en-US" altLang="zh-CN" sz="1800" dirty="0">
                    <a:latin typeface="隶书" panose="02010509060101010101" pitchFamily="49" charset="-122"/>
                    <a:ea typeface="隶书" panose="02010509060101010101" pitchFamily="49" charset="-122"/>
                  </a:rPr>
                  <a:t>,5,2,10}</a:t>
                </a:r>
                <a:r>
                  <a:rPr lang="zh-CN" altLang="zh-CN" sz="1800" dirty="0">
                    <a:latin typeface="隶书" panose="02010509060101010101" pitchFamily="49" charset="-122"/>
                    <a:ea typeface="隶书" panose="02010509060101010101" pitchFamily="49" charset="-122"/>
                  </a:rPr>
                  <a:t>，第</a:t>
                </a:r>
                <a:r>
                  <a:rPr lang="en-US" altLang="zh-CN" sz="1800" dirty="0">
                    <a:latin typeface="隶书" panose="02010509060101010101" pitchFamily="49" charset="-122"/>
                    <a:ea typeface="隶书" panose="02010509060101010101" pitchFamily="49" charset="-122"/>
                  </a:rPr>
                  <a:t>1 </a:t>
                </a:r>
                <a:r>
                  <a:rPr lang="zh-CN" altLang="zh-CN" sz="1800" dirty="0">
                    <a:latin typeface="隶书" panose="02010509060101010101" pitchFamily="49" charset="-122"/>
                    <a:ea typeface="隶书" panose="02010509060101010101" pitchFamily="49" charset="-122"/>
                  </a:rPr>
                  <a:t>趟排序时，选择出最小关键字</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，将其与第</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个位置上的元素交换，得到数据元素序列</a:t>
                </a:r>
                <a:r>
                  <a:rPr lang="en-US" altLang="zh-CN" sz="1800" dirty="0">
                    <a:latin typeface="隶书" panose="02010509060101010101" pitchFamily="49" charset="-122"/>
                    <a:ea typeface="隶书" panose="02010509060101010101" pitchFamily="49" charset="-122"/>
                  </a:rPr>
                  <a:t>{2,8,20,</a:t>
                </a:r>
                <a:r>
                  <a:rPr lang="en-US" altLang="zh-CN" sz="1800" u="sng" dirty="0">
                    <a:latin typeface="隶书" panose="02010509060101010101" pitchFamily="49" charset="-122"/>
                    <a:ea typeface="隶书" panose="02010509060101010101" pitchFamily="49" charset="-122"/>
                  </a:rPr>
                  <a:t>3</a:t>
                </a:r>
                <a:r>
                  <a:rPr lang="en-US" altLang="zh-CN" sz="1800" dirty="0">
                    <a:latin typeface="隶书" panose="02010509060101010101" pitchFamily="49" charset="-122"/>
                    <a:ea typeface="隶书" panose="02010509060101010101" pitchFamily="49" charset="-122"/>
                  </a:rPr>
                  <a:t>,5,3,10}</a:t>
                </a:r>
                <a:r>
                  <a:rPr lang="zh-CN" altLang="zh-CN" sz="1800" dirty="0">
                    <a:latin typeface="隶书" panose="02010509060101010101" pitchFamily="49" charset="-122"/>
                    <a:ea typeface="隶书" panose="02010509060101010101" pitchFamily="49" charset="-122"/>
                  </a:rPr>
                  <a:t>，两个</a:t>
                </a:r>
                <a:r>
                  <a:rPr lang="en-US" altLang="zh-CN" sz="1800" dirty="0">
                    <a:latin typeface="隶书" panose="02010509060101010101" pitchFamily="49" charset="-122"/>
                    <a:ea typeface="隶书" panose="02010509060101010101" pitchFamily="49" charset="-122"/>
                  </a:rPr>
                  <a:t>3</a:t>
                </a:r>
                <a:r>
                  <a:rPr lang="zh-CN" altLang="zh-CN" sz="1800" dirty="0">
                    <a:latin typeface="隶书" panose="02010509060101010101" pitchFamily="49" charset="-122"/>
                    <a:ea typeface="隶书" panose="02010509060101010101" pitchFamily="49" charset="-122"/>
                  </a:rPr>
                  <a:t>的相对位置发生了变化</a:t>
                </a:r>
                <a:r>
                  <a:rPr lang="zh-CN" altLang="zh-CN" sz="1800" dirty="0" smtClean="0"/>
                  <a:t>。</a:t>
                </a:r>
                <a:endParaRPr lang="zh-CN" altLang="zh-CN" sz="1800" dirty="0">
                  <a:latin typeface="隶书" panose="02010509060101010101" pitchFamily="49" charset="-122"/>
                  <a:ea typeface="隶书" panose="02010509060101010101" pitchFamily="49" charset="-122"/>
                </a:endParaRPr>
              </a:p>
              <a:p>
                <a:pPr>
                  <a:lnSpc>
                    <a:spcPts val="25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915566"/>
                <a:ext cx="8856984" cy="3507876"/>
              </a:xfrm>
              <a:blipFill rotWithShape="0">
                <a:blip r:embed="rId2"/>
                <a:stretch>
                  <a:fillRect l="-688" t="-7465" r="-826" b="-213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666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zh-CN" dirty="0"/>
              <a:t>树形选择排序</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51520" y="1064124"/>
                <a:ext cx="8712968" cy="2515738"/>
              </a:xfrm>
            </p:spPr>
            <p:txBody>
              <a:bodyPr/>
              <a:lstStyle/>
              <a:p>
                <a:pPr marL="0" indent="0" algn="just">
                  <a:lnSpc>
                    <a:spcPts val="2600"/>
                  </a:lnSpc>
                  <a:spcBef>
                    <a:spcPts val="0"/>
                  </a:spcBef>
                  <a:buNone/>
                </a:pPr>
                <a:r>
                  <a:rPr lang="en-US" altLang="zh-CN" sz="1800" dirty="0">
                    <a:solidFill>
                      <a:srgbClr val="C00000"/>
                    </a:solidFill>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树形选择排序，又称为锦标赛排序</a:t>
                </a:r>
                <a:r>
                  <a:rPr lang="zh-CN" altLang="zh-CN" sz="1800" dirty="0">
                    <a:latin typeface="隶书" panose="02010509060101010101" pitchFamily="49" charset="-122"/>
                    <a:ea typeface="隶书" panose="02010509060101010101" pitchFamily="49" charset="-122"/>
                  </a:rPr>
                  <a:t>，它是一种按照锦标赛的思想设计的选择排序方法，其每趟排序过程可用</a:t>
                </a:r>
                <a14:m>
                  <m:oMath xmlns:m="http://schemas.openxmlformats.org/officeDocument/2006/math">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个叶子结点的完全二叉树表示。每趟排序过程是：将</a:t>
                </a:r>
                <a14:m>
                  <m:oMath xmlns:m="http://schemas.openxmlformats.org/officeDocument/2006/math">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a:t>
                </a:r>
                <a14:m>
                  <m:oMath xmlns:m="http://schemas.openxmlformats.org/officeDocument/2006/math">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一般为</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的幂）个数据元素的关键字作为叶子结点，相邻的两个叶子结点进行两两比较，然后在其中</a:t>
                </a:r>
                <a14:m>
                  <m:oMath xmlns:m="http://schemas.openxmlformats.org/officeDocument/2006/math">
                    <m:d>
                      <m:dPr>
                        <m:begChr m:val="⌈"/>
                        <m:endChr m:val="⌉"/>
                        <m:ctrlPr>
                          <a:rPr lang="zh-CN" altLang="zh-CN" sz="1800" i="1">
                            <a:latin typeface="Cambria Math" panose="02040503050406030204" pitchFamily="18" charset="0"/>
                          </a:rPr>
                        </m:ctrlPr>
                      </m:dPr>
                      <m:e>
                        <m:f>
                          <m:fPr>
                            <m:ctrlPr>
                              <a:rPr lang="zh-CN" altLang="zh-CN" sz="1800" i="1">
                                <a:latin typeface="Cambria Math" panose="02040503050406030204" pitchFamily="18" charset="0"/>
                              </a:rPr>
                            </m:ctrlPr>
                          </m:fPr>
                          <m:num>
                            <m:r>
                              <a:rPr lang="en-US" altLang="zh-CN" sz="1800" i="1">
                                <a:latin typeface="Cambria Math" panose="02040503050406030204" pitchFamily="18" charset="0"/>
                              </a:rPr>
                              <m:t>𝑛</m:t>
                            </m:r>
                          </m:num>
                          <m:den>
                            <m:r>
                              <a:rPr lang="en-US" altLang="zh-CN" sz="1800" i="1">
                                <a:latin typeface="Cambria Math" panose="02040503050406030204" pitchFamily="18" charset="0"/>
                              </a:rPr>
                              <m:t>2</m:t>
                            </m:r>
                          </m:den>
                        </m:f>
                      </m:e>
                    </m:d>
                  </m:oMath>
                </a14:m>
                <a:r>
                  <a:rPr lang="zh-CN" altLang="zh-CN" sz="1800" dirty="0">
                    <a:latin typeface="隶书" panose="02010509060101010101" pitchFamily="49" charset="-122"/>
                    <a:ea typeface="隶书" panose="02010509060101010101" pitchFamily="49" charset="-122"/>
                  </a:rPr>
                  <a:t>个较小者（或较大者）之间再进行比较，重复该过程，直至选出最小（或最大）关键字的数据元素为止（此时完成一趟树形选择排序）。选出最小（后面以最小为例）关键字后，将叶子结点中的最小关键字改为“最大值”（如</a:t>
                </a:r>
                <a14:m>
                  <m:oMath xmlns:m="http://schemas.openxmlformats.org/officeDocument/2006/math">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），重复上述过程，直至所有数据元素有序为止。</a:t>
                </a: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51520" y="1064124"/>
                <a:ext cx="8712968" cy="2515738"/>
              </a:xfrm>
              <a:blipFill rotWithShape="0">
                <a:blip r:embed="rId2"/>
                <a:stretch>
                  <a:fillRect l="-839" t="-1456" r="-34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907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51520" y="771550"/>
                <a:ext cx="8784976" cy="2443730"/>
              </a:xfrm>
            </p:spPr>
            <p:txBody>
              <a:bodyPr/>
              <a:lstStyle/>
              <a:p>
                <a:pPr marL="0" indent="0" algn="just">
                  <a:lnSpc>
                    <a:spcPts val="2600"/>
                  </a:lnSpc>
                  <a:spcBef>
                    <a:spcPts val="0"/>
                  </a:spcBef>
                  <a:buNone/>
                </a:pPr>
                <a:r>
                  <a:rPr lang="en-US" altLang="zh-CN" sz="1800" dirty="0">
                    <a:solidFill>
                      <a:srgbClr val="C00000"/>
                    </a:solidFill>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例</a:t>
                </a:r>
                <a:r>
                  <a:rPr lang="en-US" altLang="zh-CN" sz="1800" dirty="0">
                    <a:solidFill>
                      <a:srgbClr val="C00000"/>
                    </a:solidFill>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待排序的表有</a:t>
                </a:r>
                <a:r>
                  <a:rPr lang="en-US" altLang="zh-CN" sz="1800" dirty="0">
                    <a:solidFill>
                      <a:srgbClr val="C00000"/>
                    </a:solidFill>
                    <a:latin typeface="隶书" panose="02010509060101010101" pitchFamily="49" charset="-122"/>
                    <a:ea typeface="隶书" panose="02010509060101010101" pitchFamily="49" charset="-122"/>
                  </a:rPr>
                  <a:t>8</a:t>
                </a:r>
                <a:r>
                  <a:rPr lang="zh-CN" altLang="zh-CN" sz="1800" dirty="0">
                    <a:solidFill>
                      <a:srgbClr val="C00000"/>
                    </a:solidFill>
                    <a:latin typeface="隶书" panose="02010509060101010101" pitchFamily="49" charset="-122"/>
                    <a:ea typeface="隶书" panose="02010509060101010101" pitchFamily="49" charset="-122"/>
                  </a:rPr>
                  <a:t>个元素，其关键字集合为</a:t>
                </a:r>
                <a14:m>
                  <m:oMath xmlns:m="http://schemas.openxmlformats.org/officeDocument/2006/math">
                    <m:r>
                      <a:rPr lang="en-US" altLang="zh-CN" sz="1800">
                        <a:solidFill>
                          <a:srgbClr val="C00000"/>
                        </a:solidFill>
                        <a:latin typeface="Cambria Math" panose="02040503050406030204" pitchFamily="18" charset="0"/>
                      </a:rPr>
                      <m:t>{38,30,8,16,35,76,48,44}</m:t>
                    </m:r>
                  </m:oMath>
                </a14:m>
                <a:r>
                  <a:rPr lang="zh-CN" altLang="zh-CN" sz="1800" dirty="0">
                    <a:solidFill>
                      <a:srgbClr val="C00000"/>
                    </a:solidFill>
                    <a:latin typeface="隶书" panose="02010509060101010101" pitchFamily="49" charset="-122"/>
                    <a:ea typeface="隶书" panose="02010509060101010101" pitchFamily="49" charset="-122"/>
                  </a:rPr>
                  <a:t>，试写出前</a:t>
                </a:r>
                <a:r>
                  <a:rPr lang="en-US" altLang="zh-CN" sz="1800" dirty="0">
                    <a:solidFill>
                      <a:srgbClr val="C00000"/>
                    </a:solidFill>
                    <a:latin typeface="隶书" panose="02010509060101010101" pitchFamily="49" charset="-122"/>
                    <a:ea typeface="隶书" panose="02010509060101010101" pitchFamily="49" charset="-122"/>
                  </a:rPr>
                  <a:t>3</a:t>
                </a:r>
                <a:r>
                  <a:rPr lang="zh-CN" altLang="zh-CN" sz="1800" dirty="0">
                    <a:solidFill>
                      <a:srgbClr val="C00000"/>
                    </a:solidFill>
                    <a:latin typeface="隶书" panose="02010509060101010101" pitchFamily="49" charset="-122"/>
                    <a:ea typeface="隶书" panose="02010509060101010101" pitchFamily="49" charset="-122"/>
                  </a:rPr>
                  <a:t>趟树形选择排序的操作过程。</a:t>
                </a:r>
              </a:p>
              <a:p>
                <a:pPr marL="0" indent="0" algn="just">
                  <a:lnSpc>
                    <a:spcPts val="26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解：以</a:t>
                </a:r>
                <a:r>
                  <a:rPr lang="en-US" altLang="zh-CN" sz="1800" dirty="0">
                    <a:latin typeface="隶书" panose="02010509060101010101" pitchFamily="49" charset="-122"/>
                    <a:ea typeface="隶书" panose="02010509060101010101" pitchFamily="49" charset="-122"/>
                  </a:rPr>
                  <a:t>8</a:t>
                </a:r>
                <a:r>
                  <a:rPr lang="zh-CN" altLang="zh-CN" sz="1800" dirty="0">
                    <a:latin typeface="隶书" panose="02010509060101010101" pitchFamily="49" charset="-122"/>
                    <a:ea typeface="隶书" panose="02010509060101010101" pitchFamily="49" charset="-122"/>
                  </a:rPr>
                  <a:t>个元素的关键字为叶子结点，经第一趟树形选择排序选出最小值</a:t>
                </a:r>
                <a:r>
                  <a:rPr lang="en-US" altLang="zh-CN" sz="1800" dirty="0">
                    <a:latin typeface="隶书" panose="02010509060101010101" pitchFamily="49" charset="-122"/>
                    <a:ea typeface="隶书" panose="02010509060101010101" pitchFamily="49" charset="-122"/>
                  </a:rPr>
                  <a:t>8</a:t>
                </a:r>
                <a:r>
                  <a:rPr lang="zh-CN" altLang="zh-CN" sz="1800" dirty="0">
                    <a:latin typeface="隶书" panose="02010509060101010101" pitchFamily="49" charset="-122"/>
                    <a:ea typeface="隶书" panose="02010509060101010101" pitchFamily="49" charset="-122"/>
                  </a:rPr>
                  <a:t>，其过程如图</a:t>
                </a:r>
                <a:r>
                  <a:rPr lang="en-US" altLang="zh-CN" sz="1800" dirty="0">
                    <a:latin typeface="隶书" panose="02010509060101010101" pitchFamily="49" charset="-122"/>
                    <a:ea typeface="隶书" panose="02010509060101010101" pitchFamily="49" charset="-122"/>
                  </a:rPr>
                  <a:t>(a)</a:t>
                </a:r>
                <a:r>
                  <a:rPr lang="zh-CN" altLang="zh-CN" sz="1800" dirty="0">
                    <a:latin typeface="隶书" panose="02010509060101010101" pitchFamily="49" charset="-122"/>
                    <a:ea typeface="隶书" panose="02010509060101010101" pitchFamily="49" charset="-122"/>
                  </a:rPr>
                  <a:t>所示；将叶子结点</a:t>
                </a:r>
                <a:r>
                  <a:rPr lang="en-US" altLang="zh-CN" sz="1800" dirty="0">
                    <a:latin typeface="隶书" panose="02010509060101010101" pitchFamily="49" charset="-122"/>
                    <a:ea typeface="隶书" panose="02010509060101010101" pitchFamily="49" charset="-122"/>
                  </a:rPr>
                  <a:t>8</a:t>
                </a:r>
                <a:r>
                  <a:rPr lang="zh-CN" altLang="zh-CN" sz="1800" dirty="0">
                    <a:latin typeface="隶书" panose="02010509060101010101" pitchFamily="49" charset="-122"/>
                    <a:ea typeface="隶书" panose="02010509060101010101" pitchFamily="49" charset="-122"/>
                  </a:rPr>
                  <a:t>改为“</a:t>
                </a:r>
                <a14:m>
                  <m:oMath xmlns:m="http://schemas.openxmlformats.org/officeDocument/2006/math">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”，经第二趟树形选择排序选出次最小值</a:t>
                </a:r>
                <a:r>
                  <a:rPr lang="en-US" altLang="zh-CN" sz="1800" dirty="0">
                    <a:latin typeface="隶书" panose="02010509060101010101" pitchFamily="49" charset="-122"/>
                    <a:ea typeface="隶书" panose="02010509060101010101" pitchFamily="49" charset="-122"/>
                  </a:rPr>
                  <a:t>16</a:t>
                </a:r>
                <a:r>
                  <a:rPr lang="zh-CN" altLang="zh-CN" sz="1800" dirty="0">
                    <a:latin typeface="隶书" panose="02010509060101010101" pitchFamily="49" charset="-122"/>
                    <a:ea typeface="隶书" panose="02010509060101010101" pitchFamily="49" charset="-122"/>
                  </a:rPr>
                  <a:t>，其过程如图</a:t>
                </a:r>
                <a:r>
                  <a:rPr lang="en-US" altLang="zh-CN" sz="1800" dirty="0">
                    <a:latin typeface="隶书" panose="02010509060101010101" pitchFamily="49" charset="-122"/>
                    <a:ea typeface="隶书" panose="02010509060101010101" pitchFamily="49" charset="-122"/>
                  </a:rPr>
                  <a:t>(b)</a:t>
                </a:r>
                <a:r>
                  <a:rPr lang="zh-CN" altLang="zh-CN" sz="1800" dirty="0">
                    <a:latin typeface="隶书" panose="02010509060101010101" pitchFamily="49" charset="-122"/>
                    <a:ea typeface="隶书" panose="02010509060101010101" pitchFamily="49" charset="-122"/>
                  </a:rPr>
                  <a:t>所示；将叶子结点</a:t>
                </a:r>
                <a:r>
                  <a:rPr lang="en-US" altLang="zh-CN" sz="1800" dirty="0">
                    <a:latin typeface="隶书" panose="02010509060101010101" pitchFamily="49" charset="-122"/>
                    <a:ea typeface="隶书" panose="02010509060101010101" pitchFamily="49" charset="-122"/>
                  </a:rPr>
                  <a:t>16</a:t>
                </a:r>
                <a:r>
                  <a:rPr lang="zh-CN" altLang="zh-CN" sz="1800" dirty="0">
                    <a:latin typeface="隶书" panose="02010509060101010101" pitchFamily="49" charset="-122"/>
                    <a:ea typeface="隶书" panose="02010509060101010101" pitchFamily="49" charset="-122"/>
                  </a:rPr>
                  <a:t>改为“</a:t>
                </a:r>
                <a14:m>
                  <m:oMath xmlns:m="http://schemas.openxmlformats.org/officeDocument/2006/math">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”，经第三趟树形选择排序选出次最小值</a:t>
                </a:r>
                <a:r>
                  <a:rPr lang="en-US" altLang="zh-CN" sz="1800" dirty="0">
                    <a:latin typeface="隶书" panose="02010509060101010101" pitchFamily="49" charset="-122"/>
                    <a:ea typeface="隶书" panose="02010509060101010101" pitchFamily="49" charset="-122"/>
                  </a:rPr>
                  <a:t>30</a:t>
                </a:r>
                <a:r>
                  <a:rPr lang="zh-CN" altLang="zh-CN" sz="1800" dirty="0">
                    <a:latin typeface="隶书" panose="02010509060101010101" pitchFamily="49" charset="-122"/>
                    <a:ea typeface="隶书" panose="02010509060101010101" pitchFamily="49" charset="-122"/>
                  </a:rPr>
                  <a:t>，其过程如图</a:t>
                </a:r>
                <a:r>
                  <a:rPr lang="en-US" altLang="zh-CN" sz="1800" dirty="0">
                    <a:latin typeface="隶书" panose="02010509060101010101" pitchFamily="49" charset="-122"/>
                    <a:ea typeface="隶书" panose="02010509060101010101" pitchFamily="49" charset="-122"/>
                  </a:rPr>
                  <a:t>(c)</a:t>
                </a:r>
                <a:r>
                  <a:rPr lang="zh-CN" altLang="zh-CN" sz="1800" dirty="0">
                    <a:latin typeface="隶书" panose="02010509060101010101" pitchFamily="49" charset="-122"/>
                    <a:ea typeface="隶书" panose="02010509060101010101" pitchFamily="49" charset="-122"/>
                  </a:rPr>
                  <a:t>所示。同理，可依次从小到大选出所有的关键字，从而产生所有数据元素的有序序列。</a:t>
                </a:r>
              </a:p>
              <a:p>
                <a:pPr>
                  <a:lnSpc>
                    <a:spcPts val="26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51520" y="771550"/>
                <a:ext cx="8784976" cy="2443730"/>
              </a:xfrm>
              <a:blipFill rotWithShape="0">
                <a:blip r:embed="rId2"/>
                <a:stretch>
                  <a:fillRect l="-833" t="-1500" r="-3400" b="-250"/>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800218" y="3191693"/>
            <a:ext cx="2160240" cy="1741450"/>
          </a:xfrm>
          <a:prstGeom prst="rect">
            <a:avLst/>
          </a:prstGeom>
        </p:spPr>
      </p:pic>
      <p:pic>
        <p:nvPicPr>
          <p:cNvPr id="5" name="图片 4"/>
          <p:cNvPicPr>
            <a:picLocks noChangeAspect="1"/>
          </p:cNvPicPr>
          <p:nvPr/>
        </p:nvPicPr>
        <p:blipFill>
          <a:blip r:embed="rId4"/>
          <a:stretch>
            <a:fillRect/>
          </a:stretch>
        </p:blipFill>
        <p:spPr>
          <a:xfrm>
            <a:off x="3275856" y="3230843"/>
            <a:ext cx="2233118" cy="1800200"/>
          </a:xfrm>
          <a:prstGeom prst="rect">
            <a:avLst/>
          </a:prstGeom>
        </p:spPr>
      </p:pic>
      <p:pic>
        <p:nvPicPr>
          <p:cNvPr id="6" name="图片 5"/>
          <p:cNvPicPr>
            <a:picLocks noChangeAspect="1"/>
          </p:cNvPicPr>
          <p:nvPr/>
        </p:nvPicPr>
        <p:blipFill>
          <a:blip r:embed="rId5"/>
          <a:stretch>
            <a:fillRect/>
          </a:stretch>
        </p:blipFill>
        <p:spPr>
          <a:xfrm>
            <a:off x="5652120" y="3279793"/>
            <a:ext cx="2111675" cy="1702300"/>
          </a:xfrm>
          <a:prstGeom prst="rect">
            <a:avLst/>
          </a:prstGeom>
        </p:spPr>
      </p:pic>
    </p:spTree>
    <p:extLst>
      <p:ext uri="{BB962C8B-B14F-4D97-AF65-F5344CB8AC3E}">
        <p14:creationId xmlns:p14="http://schemas.microsoft.com/office/powerpoint/2010/main" val="50167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算法分析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51520" y="1064124"/>
                <a:ext cx="8784976" cy="3507876"/>
              </a:xfrm>
            </p:spPr>
            <p:txBody>
              <a:bodyPr/>
              <a:lstStyle/>
              <a:p>
                <a:pPr>
                  <a:lnSpc>
                    <a:spcPts val="2400"/>
                  </a:lnSpc>
                  <a:spcBef>
                    <a:spcPts val="0"/>
                  </a:spcBef>
                </a:pPr>
                <a:r>
                  <a:rPr lang="en-US" altLang="zh-CN" sz="1800" dirty="0">
                    <a:solidFill>
                      <a:srgbClr val="C00000"/>
                    </a:solidFill>
                    <a:latin typeface="隶书" panose="02010509060101010101" pitchFamily="49" charset="-122"/>
                    <a:ea typeface="隶书" panose="02010509060101010101" pitchFamily="49" charset="-122"/>
                  </a:rPr>
                  <a:t>(1)</a:t>
                </a:r>
                <a:r>
                  <a:rPr lang="zh-CN" altLang="en-US" sz="1800" dirty="0">
                    <a:solidFill>
                      <a:srgbClr val="C00000"/>
                    </a:solidFill>
                    <a:latin typeface="隶书" panose="02010509060101010101" pitchFamily="49" charset="-122"/>
                    <a:ea typeface="隶书" panose="02010509060101010101" pitchFamily="49" charset="-122"/>
                  </a:rPr>
                  <a:t>时间复杂度</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由于含有</a:t>
                </a:r>
                <a14:m>
                  <m:oMath xmlns:m="http://schemas.openxmlformats.org/officeDocument/2006/math">
                    <m:r>
                      <a:rPr lang="en-US" altLang="zh-CN" sz="1800" i="1">
                        <a:latin typeface="Cambria Math" panose="02040503050406030204" pitchFamily="18" charset="0"/>
                      </a:rPr>
                      <m:t>𝑛</m:t>
                    </m:r>
                  </m:oMath>
                </a14:m>
                <a:r>
                  <a:rPr lang="zh-CN" altLang="en-US" sz="1800" dirty="0">
                    <a:latin typeface="隶书" panose="02010509060101010101" pitchFamily="49" charset="-122"/>
                    <a:ea typeface="隶书" panose="02010509060101010101" pitchFamily="49" charset="-122"/>
                  </a:rPr>
                  <a:t>个叶子结点的完全二叉树的深度为</a:t>
                </a:r>
                <a14:m>
                  <m:oMath xmlns:m="http://schemas.openxmlformats.org/officeDocument/2006/math">
                    <m:d>
                      <m:dPr>
                        <m:begChr m:val="⌈"/>
                        <m:endChr m:val="⌉"/>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𝑙𝑜𝑔</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𝑛</m:t>
                        </m:r>
                      </m:e>
                    </m:d>
                    <m:r>
                      <a:rPr lang="en-US" altLang="zh-CN" sz="1800" i="1">
                        <a:latin typeface="Cambria Math" panose="02040503050406030204" pitchFamily="18" charset="0"/>
                      </a:rPr>
                      <m:t>+1</m:t>
                    </m:r>
                  </m:oMath>
                </a14:m>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则在树形选 择排序中</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除了最小关键字之外</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每选择一个次小关键字需要进行</a:t>
                </a:r>
                <a14:m>
                  <m:oMath xmlns:m="http://schemas.openxmlformats.org/officeDocument/2006/math">
                    <m:d>
                      <m:dPr>
                        <m:begChr m:val="⌈"/>
                        <m:endChr m:val="⌉"/>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𝑙𝑜𝑔</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𝑛</m:t>
                        </m:r>
                      </m:e>
                    </m:d>
                  </m:oMath>
                </a14:m>
                <a:r>
                  <a:rPr lang="zh-CN" altLang="en-US" sz="1800" dirty="0">
                    <a:latin typeface="隶书" panose="02010509060101010101" pitchFamily="49" charset="-122"/>
                    <a:ea typeface="隶书" panose="02010509060101010101" pitchFamily="49" charset="-122"/>
                  </a:rPr>
                  <a:t>次比较和</a:t>
                </a:r>
                <a14:m>
                  <m:oMath xmlns:m="http://schemas.openxmlformats.org/officeDocument/2006/math">
                    <m:r>
                      <a:rPr lang="en-US" altLang="zh-CN" sz="1800" i="1">
                        <a:latin typeface="Cambria Math" panose="02040503050406030204" pitchFamily="18" charset="0"/>
                      </a:rPr>
                      <m:t>𝑛</m:t>
                    </m:r>
                  </m:oMath>
                </a14:m>
                <a:r>
                  <a:rPr lang="zh-CN" altLang="en-US" sz="1800" dirty="0">
                    <a:latin typeface="隶书" panose="02010509060101010101" pitchFamily="49" charset="-122"/>
                    <a:ea typeface="隶书" panose="02010509060101010101" pitchFamily="49" charset="-122"/>
                  </a:rPr>
                  <a:t>趟树</a:t>
                </a:r>
                <a14:m>
                  <m:oMath xmlns:m="http://schemas.openxmlformats.org/officeDocument/2006/math">
                    <m:r>
                      <m:rPr>
                        <m:nor/>
                      </m:rPr>
                      <a:rPr lang="zh-CN" altLang="en-US" sz="1800">
                        <a:latin typeface="隶书" panose="02010509060101010101" pitchFamily="49" charset="-122"/>
                        <a:ea typeface="隶书" panose="02010509060101010101" pitchFamily="49" charset="-122"/>
                      </a:rPr>
                      <m:t>形选择排序。因此，树形选择排序的时间复杂度为</m:t>
                    </m:r>
                    <m:r>
                      <a:rPr lang="en-US" altLang="zh-CN" sz="1800">
                        <a:latin typeface="Cambria Math" panose="02040503050406030204" pitchFamily="18" charset="0"/>
                        <a:ea typeface="隶书" panose="02010509060101010101" pitchFamily="49" charset="-122"/>
                      </a:rPr>
                      <m:t>𝑂</m:t>
                    </m:r>
                    <m:r>
                      <a:rPr lang="en-US" altLang="zh-CN" sz="1800">
                        <a:latin typeface="Cambria Math" panose="02040503050406030204" pitchFamily="18" charset="0"/>
                        <a:ea typeface="隶书" panose="02010509060101010101" pitchFamily="49" charset="-122"/>
                      </a:rPr>
                      <m:t>(</m:t>
                    </m:r>
                    <m:r>
                      <a:rPr lang="en-US" altLang="zh-CN" sz="1800">
                        <a:latin typeface="Cambria Math" panose="02040503050406030204" pitchFamily="18" charset="0"/>
                        <a:ea typeface="隶书" panose="02010509060101010101" pitchFamily="49" charset="-122"/>
                      </a:rPr>
                      <m:t>𝑛</m:t>
                    </m:r>
                    <m:sSub>
                      <m:sSubPr>
                        <m:ctrlPr>
                          <a:rPr lang="zh-CN" altLang="zh-CN" sz="1800" i="1">
                            <a:latin typeface="Cambria Math" panose="02040503050406030204" pitchFamily="18" charset="0"/>
                            <a:ea typeface="隶书" panose="02010509060101010101" pitchFamily="49" charset="-122"/>
                          </a:rPr>
                        </m:ctrlPr>
                      </m:sSubPr>
                      <m:e>
                        <m:r>
                          <a:rPr lang="en-US" altLang="zh-CN" sz="1800">
                            <a:latin typeface="Cambria Math" panose="02040503050406030204" pitchFamily="18" charset="0"/>
                            <a:ea typeface="隶书" panose="02010509060101010101" pitchFamily="49" charset="-122"/>
                          </a:rPr>
                          <m:t>𝑙𝑜𝑔</m:t>
                        </m:r>
                      </m:e>
                      <m:sub>
                        <m:r>
                          <a:rPr lang="en-US" altLang="zh-CN" sz="1800">
                            <a:latin typeface="Cambria Math" panose="02040503050406030204" pitchFamily="18" charset="0"/>
                            <a:ea typeface="隶书" panose="02010509060101010101" pitchFamily="49" charset="-122"/>
                          </a:rPr>
                          <m:t>2</m:t>
                        </m:r>
                      </m:sub>
                    </m:sSub>
                    <m:r>
                      <a:rPr lang="en-US" altLang="zh-CN" sz="1800">
                        <a:latin typeface="Cambria Math" panose="02040503050406030204" pitchFamily="18" charset="0"/>
                        <a:ea typeface="隶书" panose="02010509060101010101" pitchFamily="49" charset="-122"/>
                      </a:rPr>
                      <m:t>𝑛</m:t>
                    </m:r>
                    <m:r>
                      <a:rPr lang="en-US" altLang="zh-CN" sz="1800">
                        <a:latin typeface="Cambria Math" panose="02040503050406030204" pitchFamily="18" charset="0"/>
                        <a:ea typeface="隶书" panose="02010509060101010101" pitchFamily="49" charset="-122"/>
                      </a:rPr>
                      <m:t>)</m:t>
                    </m:r>
                  </m:oMath>
                </a14:m>
                <a:r>
                  <a:rPr lang="zh-CN" altLang="en-US" sz="1800" dirty="0">
                    <a:latin typeface="隶书" panose="02010509060101010101" pitchFamily="49" charset="-122"/>
                    <a:ea typeface="隶书" panose="02010509060101010101" pitchFamily="49" charset="-122"/>
                  </a:rPr>
                  <a:t>。</a:t>
                </a:r>
                <a:endParaRPr lang="en-US" altLang="zh-CN" sz="1800" dirty="0">
                  <a:latin typeface="隶书" panose="02010509060101010101" pitchFamily="49" charset="-122"/>
                  <a:ea typeface="隶书" panose="02010509060101010101" pitchFamily="49" charset="-122"/>
                </a:endParaRPr>
              </a:p>
              <a:p>
                <a:pPr>
                  <a:lnSpc>
                    <a:spcPts val="2400"/>
                  </a:lnSpc>
                  <a:spcBef>
                    <a:spcPts val="0"/>
                  </a:spcBef>
                </a:pPr>
                <a:r>
                  <a:rPr lang="en-US" altLang="zh-CN" sz="1800" dirty="0">
                    <a:solidFill>
                      <a:srgbClr val="C00000"/>
                    </a:solidFill>
                    <a:latin typeface="隶书" panose="02010509060101010101" pitchFamily="49" charset="-122"/>
                    <a:ea typeface="隶书" panose="02010509060101010101" pitchFamily="49" charset="-122"/>
                  </a:rPr>
                  <a:t>(2)</a:t>
                </a:r>
                <a:r>
                  <a:rPr lang="zh-CN" altLang="en-US" sz="1800" dirty="0">
                    <a:solidFill>
                      <a:srgbClr val="C00000"/>
                    </a:solidFill>
                    <a:latin typeface="隶书" panose="02010509060101010101" pitchFamily="49" charset="-122"/>
                    <a:ea typeface="隶书" panose="02010509060101010101" pitchFamily="49" charset="-122"/>
                  </a:rPr>
                  <a:t>空间复杂度</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对一个含有</a:t>
                </a:r>
                <a14:m>
                  <m:oMath xmlns:m="http://schemas.openxmlformats.org/officeDocument/2006/math">
                    <m:r>
                      <a:rPr lang="en-US" altLang="zh-CN" sz="1800" i="1">
                        <a:latin typeface="Cambria Math" panose="02040503050406030204" pitchFamily="18" charset="0"/>
                      </a:rPr>
                      <m:t>𝑛</m:t>
                    </m:r>
                  </m:oMath>
                </a14:m>
                <a:r>
                  <a:rPr lang="zh-CN" altLang="en-US" sz="1800" dirty="0">
                    <a:latin typeface="隶书" panose="02010509060101010101" pitchFamily="49" charset="-122"/>
                    <a:ea typeface="隶书" panose="02010509060101010101" pitchFamily="49" charset="-122"/>
                  </a:rPr>
                  <a:t>个叶子结点的序列进行树形选择排序时</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需要对根结点 进行</a:t>
                </a:r>
                <a14:m>
                  <m:oMath xmlns:m="http://schemas.openxmlformats.org/officeDocument/2006/math">
                    <m:r>
                      <a:rPr lang="en-US" altLang="zh-CN" sz="1800" i="1">
                        <a:latin typeface="Cambria Math" panose="02040503050406030204" pitchFamily="18" charset="0"/>
                      </a:rPr>
                      <m:t>𝑛</m:t>
                    </m:r>
                  </m:oMath>
                </a14:m>
                <a:r>
                  <a:rPr lang="zh-CN" altLang="en-US" sz="1800" dirty="0">
                    <a:latin typeface="隶书" panose="02010509060101010101" pitchFamily="49" charset="-122"/>
                    <a:ea typeface="隶书" panose="02010509060101010101" pitchFamily="49" charset="-122"/>
                  </a:rPr>
                  <a:t>次输出来保存排序的结果</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因此它的空间复杂度为</a:t>
                </a:r>
                <a14:m>
                  <m:oMath xmlns:m="http://schemas.openxmlformats.org/officeDocument/2006/math">
                    <m:r>
                      <a:rPr lang="en-US" altLang="zh-CN" sz="1800" i="1">
                        <a:latin typeface="Cambria Math" panose="02040503050406030204" pitchFamily="18" charset="0"/>
                      </a:rPr>
                      <m:t>𝑂</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 </m:t>
                    </m:r>
                  </m:oMath>
                </a14:m>
                <a:r>
                  <a:rPr lang="zh-CN" altLang="en-US" sz="1800" dirty="0">
                    <a:latin typeface="隶书" panose="02010509060101010101" pitchFamily="49" charset="-122"/>
                    <a:ea typeface="隶书" panose="02010509060101010101" pitchFamily="49" charset="-122"/>
                  </a:rPr>
                  <a:t>。 </a:t>
                </a:r>
                <a:endParaRPr lang="en-US" altLang="zh-CN" sz="1800" dirty="0">
                  <a:latin typeface="隶书" panose="02010509060101010101" pitchFamily="49" charset="-122"/>
                  <a:ea typeface="隶书" panose="02010509060101010101" pitchFamily="49" charset="-122"/>
                </a:endParaRPr>
              </a:p>
              <a:p>
                <a:pPr>
                  <a:lnSpc>
                    <a:spcPts val="2400"/>
                  </a:lnSpc>
                  <a:spcBef>
                    <a:spcPts val="0"/>
                  </a:spcBef>
                </a:pPr>
                <a:r>
                  <a:rPr lang="en-US" altLang="zh-CN" sz="1800" dirty="0">
                    <a:solidFill>
                      <a:srgbClr val="C00000"/>
                    </a:solidFill>
                    <a:latin typeface="隶书" panose="02010509060101010101" pitchFamily="49" charset="-122"/>
                    <a:ea typeface="隶书" panose="02010509060101010101" pitchFamily="49" charset="-122"/>
                  </a:rPr>
                  <a:t>(3)</a:t>
                </a:r>
                <a:r>
                  <a:rPr lang="zh-CN" altLang="en-US" sz="1800" dirty="0">
                    <a:solidFill>
                      <a:srgbClr val="C00000"/>
                    </a:solidFill>
                    <a:latin typeface="隶书" panose="02010509060101010101" pitchFamily="49" charset="-122"/>
                    <a:ea typeface="隶书" panose="02010509060101010101" pitchFamily="49" charset="-122"/>
                  </a:rPr>
                  <a:t>稳定性</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树形选择排序算法是一种稳定的排序算法。</a:t>
                </a: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51520" y="1064124"/>
                <a:ext cx="8784976" cy="3507876"/>
              </a:xfrm>
              <a:blipFill rotWithShape="0">
                <a:blip r:embed="rId2"/>
                <a:stretch>
                  <a:fillRect l="-694" t="-1739" r="-6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2691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zh-CN" dirty="0"/>
              <a:t>堆排序</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51520" y="1064124"/>
                <a:ext cx="8712968" cy="3507876"/>
              </a:xfrm>
            </p:spPr>
            <p:txBody>
              <a:bodyPr/>
              <a:lstStyle/>
              <a:p>
                <a:pPr marL="0" indent="0" algn="just">
                  <a:lnSpc>
                    <a:spcPts val="2400"/>
                  </a:lnSpc>
                  <a:spcBef>
                    <a:spcPts val="0"/>
                  </a:spcBef>
                  <a:buNone/>
                </a:pPr>
                <a:r>
                  <a:rPr lang="zh-CN" altLang="en-US" sz="1800" dirty="0">
                    <a:solidFill>
                      <a:srgbClr val="C00000"/>
                    </a:solidFill>
                    <a:latin typeface="隶书" panose="02010509060101010101" pitchFamily="49" charset="-122"/>
                    <a:ea typeface="隶书" panose="02010509060101010101" pitchFamily="49" charset="-122"/>
                  </a:rPr>
                  <a:t>    堆排序是一种树形选择排序</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主要利用堆的特性进行排序。它的特点是在排序过程中</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将</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[1..</m:t>
                    </m:r>
                    <m:r>
                      <m:rPr>
                        <m:sty m:val="p"/>
                      </m:rPr>
                      <a:rPr lang="en-US" altLang="zh-CN" sz="1800">
                        <a:latin typeface="Cambria Math" panose="02040503050406030204" pitchFamily="18" charset="0"/>
                      </a:rPr>
                      <m:t>n</m:t>
                    </m:r>
                    <m:r>
                      <a:rPr lang="en-US" altLang="zh-CN" sz="1800">
                        <a:latin typeface="Cambria Math" panose="02040503050406030204" pitchFamily="18" charset="0"/>
                      </a:rPr>
                      <m:t>]</m:t>
                    </m:r>
                  </m:oMath>
                </a14:m>
                <a:r>
                  <a:rPr lang="zh-CN" altLang="en-US" sz="1800" dirty="0">
                    <a:latin typeface="隶书" panose="02010509060101010101" pitchFamily="49" charset="-122"/>
                    <a:ea typeface="隶书" panose="02010509060101010101" pitchFamily="49" charset="-122"/>
                  </a:rPr>
                  <a:t>看成一棵完全二叉树的顺序存储结构</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利用完全二叉树中双亲结点和孩子结点间的内在联系</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在当前无序区中选择关键字最小</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或最大</a:t>
                </a:r>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的数据元素。</a:t>
                </a:r>
                <a:endParaRPr lang="en-US" altLang="zh-CN" sz="1800" dirty="0">
                  <a:latin typeface="隶书" panose="02010509060101010101" pitchFamily="49" charset="-122"/>
                  <a:ea typeface="隶书" panose="02010509060101010101" pitchFamily="49" charset="-122"/>
                </a:endParaRPr>
              </a:p>
              <a:p>
                <a:pPr marL="0" indent="0">
                  <a:lnSpc>
                    <a:spcPts val="2400"/>
                  </a:lnSpc>
                  <a:spcBef>
                    <a:spcPts val="0"/>
                  </a:spcBef>
                  <a:buNone/>
                </a:pPr>
                <a14:m>
                  <m:oMath xmlns:m="http://schemas.openxmlformats.org/officeDocument/2006/math">
                    <m:r>
                      <a:rPr lang="en-US" altLang="zh-CN" sz="1800" b="0" i="0" smtClean="0">
                        <a:latin typeface="Cambria Math" panose="02040503050406030204" pitchFamily="18" charset="0"/>
                      </a:rPr>
                      <m:t>        </m:t>
                    </m:r>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个关键字序列</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𝑘</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𝑘</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𝑘</m:t>
                        </m:r>
                      </m:e>
                      <m:sub>
                        <m:r>
                          <a:rPr lang="en-US" altLang="zh-CN" sz="1800" i="1">
                            <a:latin typeface="Cambria Math" panose="02040503050406030204" pitchFamily="18" charset="0"/>
                          </a:rPr>
                          <m:t>𝑛</m:t>
                        </m:r>
                      </m:sub>
                    </m:sSub>
                  </m:oMath>
                </a14:m>
                <a:r>
                  <a:rPr lang="zh-CN" altLang="zh-CN" sz="1800" dirty="0">
                    <a:latin typeface="隶书" panose="02010509060101010101" pitchFamily="49" charset="-122"/>
                    <a:ea typeface="隶书" panose="02010509060101010101" pitchFamily="49" charset="-122"/>
                  </a:rPr>
                  <a:t>，当且仅当该序列满足如下性质称为堆：</a:t>
                </a:r>
              </a:p>
              <a:p>
                <a:pPr marL="0" indent="0">
                  <a:lnSpc>
                    <a:spcPts val="2400"/>
                  </a:lnSpc>
                  <a:spcBef>
                    <a:spcPts val="0"/>
                  </a:spcBef>
                  <a:buNone/>
                </a:pPr>
                <a:r>
                  <a:rPr lang="zh-CN" altLang="zh-CN" sz="1800" dirty="0">
                    <a:latin typeface="隶书" panose="02010509060101010101" pitchFamily="49" charset="-122"/>
                    <a:ea typeface="隶书" panose="02010509060101010101" pitchFamily="49" charset="-122"/>
                  </a:rPr>
                  <a:t>对于</a:t>
                </a:r>
                <a14:m>
                  <m:oMath xmlns:m="http://schemas.openxmlformats.org/officeDocument/2006/math">
                    <m:r>
                      <a:rPr lang="en-US" altLang="zh-CN" sz="1800">
                        <a:latin typeface="Cambria Math" panose="02040503050406030204" pitchFamily="18" charset="0"/>
                      </a:rPr>
                      <m:t>∀</m:t>
                    </m:r>
                    <m:r>
                      <m:rPr>
                        <m:sty m:val="p"/>
                      </m:rPr>
                      <a:rPr lang="en-US" altLang="zh-CN" sz="1800">
                        <a:latin typeface="Cambria Math" panose="02040503050406030204" pitchFamily="18" charset="0"/>
                      </a:rPr>
                      <m:t>i</m:t>
                    </m:r>
                    <m:r>
                      <a:rPr lang="en-US" altLang="zh-CN" sz="1800">
                        <a:latin typeface="Cambria Math" panose="02040503050406030204" pitchFamily="18" charset="0"/>
                      </a:rPr>
                      <m:t>∈[1..</m:t>
                    </m:r>
                    <m:d>
                      <m:dPr>
                        <m:begChr m:val="⌊"/>
                        <m:endChr m:val="⌋"/>
                        <m:ctrlPr>
                          <a:rPr lang="zh-CN" altLang="zh-CN" sz="1800" i="1">
                            <a:latin typeface="Cambria Math" panose="02040503050406030204" pitchFamily="18" charset="0"/>
                          </a:rPr>
                        </m:ctrlPr>
                      </m:dPr>
                      <m:e>
                        <m:f>
                          <m:fPr>
                            <m:ctrlPr>
                              <a:rPr lang="zh-CN" altLang="zh-CN" sz="1800" i="1">
                                <a:latin typeface="Cambria Math" panose="02040503050406030204" pitchFamily="18" charset="0"/>
                              </a:rPr>
                            </m:ctrlPr>
                          </m:fPr>
                          <m:num>
                            <m:r>
                              <a:rPr lang="en-US" altLang="zh-CN" sz="1800" i="1">
                                <a:latin typeface="Cambria Math" panose="02040503050406030204" pitchFamily="18" charset="0"/>
                              </a:rPr>
                              <m:t>𝑛</m:t>
                            </m:r>
                          </m:num>
                          <m:den>
                            <m:r>
                              <a:rPr lang="en-US" altLang="zh-CN" sz="1800" i="1">
                                <a:latin typeface="Cambria Math" panose="02040503050406030204" pitchFamily="18" charset="0"/>
                              </a:rPr>
                              <m:t>2</m:t>
                            </m:r>
                          </m:den>
                        </m:f>
                      </m:e>
                    </m:d>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有</a:t>
                </a:r>
              </a:p>
              <a:p>
                <a:pPr marL="0" indent="0" algn="ctr">
                  <a:lnSpc>
                    <a:spcPts val="2400"/>
                  </a:lnSpc>
                  <a:spcBef>
                    <a:spcPts val="0"/>
                  </a:spcBef>
                  <a:buNone/>
                </a:pPr>
                <a14:m>
                  <m:oMath xmlns:m="http://schemas.openxmlformats.org/officeDocument/2006/math">
                    <m:sSub>
                      <m:sSubPr>
                        <m:ctrlPr>
                          <a:rPr lang="zh-CN" altLang="zh-CN" sz="1800" i="1" smtClean="0">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𝑘</m:t>
                        </m:r>
                      </m:e>
                      <m:sub>
                        <m:r>
                          <a:rPr lang="en-US" altLang="zh-CN" sz="1800" i="1">
                            <a:solidFill>
                              <a:srgbClr val="C00000"/>
                            </a:solidFill>
                            <a:latin typeface="Cambria Math" panose="02040503050406030204" pitchFamily="18" charset="0"/>
                          </a:rPr>
                          <m:t>𝑖</m:t>
                        </m:r>
                      </m:sub>
                    </m:sSub>
                    <m:r>
                      <a:rPr lang="en-US" altLang="zh-CN" sz="1800" i="1">
                        <a:solidFill>
                          <a:srgbClr val="C00000"/>
                        </a:solidFill>
                        <a:latin typeface="Cambria Math" panose="02040503050406030204" pitchFamily="18" charset="0"/>
                      </a:rPr>
                      <m:t>≤</m:t>
                    </m:r>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𝑘</m:t>
                        </m:r>
                      </m:e>
                      <m:sub>
                        <m:r>
                          <a:rPr lang="en-US" altLang="zh-CN" sz="1800" i="1">
                            <a:solidFill>
                              <a:srgbClr val="C00000"/>
                            </a:solidFill>
                            <a:latin typeface="Cambria Math" panose="02040503050406030204" pitchFamily="18" charset="0"/>
                          </a:rPr>
                          <m:t>2</m:t>
                        </m:r>
                        <m:r>
                          <a:rPr lang="en-US" altLang="zh-CN" sz="1800" i="1">
                            <a:solidFill>
                              <a:srgbClr val="C00000"/>
                            </a:solidFill>
                            <a:latin typeface="Cambria Math" panose="02040503050406030204" pitchFamily="18" charset="0"/>
                          </a:rPr>
                          <m:t>𝑖</m:t>
                        </m:r>
                      </m:sub>
                    </m:sSub>
                  </m:oMath>
                </a14:m>
                <a:r>
                  <a:rPr lang="zh-CN" altLang="zh-CN" sz="1800" dirty="0">
                    <a:solidFill>
                      <a:srgbClr val="C00000"/>
                    </a:solidFill>
                    <a:latin typeface="隶书" panose="02010509060101010101" pitchFamily="49" charset="-122"/>
                    <a:ea typeface="隶书" panose="02010509060101010101" pitchFamily="49" charset="-122"/>
                  </a:rPr>
                  <a:t>且</a:t>
                </a:r>
                <a14:m>
                  <m:oMath xmlns:m="http://schemas.openxmlformats.org/officeDocument/2006/math">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𝑘</m:t>
                        </m:r>
                      </m:e>
                      <m:sub>
                        <m:r>
                          <a:rPr lang="en-US" altLang="zh-CN" sz="1800" i="1">
                            <a:solidFill>
                              <a:srgbClr val="C00000"/>
                            </a:solidFill>
                            <a:latin typeface="Cambria Math" panose="02040503050406030204" pitchFamily="18" charset="0"/>
                          </a:rPr>
                          <m:t>𝑖</m:t>
                        </m:r>
                      </m:sub>
                    </m:sSub>
                    <m:r>
                      <a:rPr lang="en-US" altLang="zh-CN" sz="1800" i="1">
                        <a:solidFill>
                          <a:srgbClr val="C00000"/>
                        </a:solidFill>
                        <a:latin typeface="Cambria Math" panose="02040503050406030204" pitchFamily="18" charset="0"/>
                      </a:rPr>
                      <m:t>≤</m:t>
                    </m:r>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𝑘</m:t>
                        </m:r>
                      </m:e>
                      <m:sub>
                        <m:r>
                          <a:rPr lang="en-US" altLang="zh-CN" sz="1800" i="1">
                            <a:solidFill>
                              <a:srgbClr val="C00000"/>
                            </a:solidFill>
                            <a:latin typeface="Cambria Math" panose="02040503050406030204" pitchFamily="18" charset="0"/>
                          </a:rPr>
                          <m:t>2</m:t>
                        </m:r>
                        <m:r>
                          <a:rPr lang="en-US" altLang="zh-CN" sz="1800" i="1">
                            <a:solidFill>
                              <a:srgbClr val="C00000"/>
                            </a:solidFill>
                            <a:latin typeface="Cambria Math" panose="02040503050406030204" pitchFamily="18" charset="0"/>
                          </a:rPr>
                          <m:t>𝑖</m:t>
                        </m:r>
                        <m:r>
                          <a:rPr lang="en-US" altLang="zh-CN" sz="1800" i="1">
                            <a:solidFill>
                              <a:srgbClr val="C00000"/>
                            </a:solidFill>
                            <a:latin typeface="Cambria Math" panose="02040503050406030204" pitchFamily="18" charset="0"/>
                          </a:rPr>
                          <m:t>+1</m:t>
                        </m:r>
                      </m:sub>
                    </m:sSub>
                  </m:oMath>
                </a14:m>
                <a:endParaRPr lang="zh-CN" altLang="zh-CN" sz="1800" dirty="0">
                  <a:latin typeface="隶书" panose="02010509060101010101" pitchFamily="49" charset="-122"/>
                  <a:ea typeface="隶书" panose="02010509060101010101" pitchFamily="49" charset="-122"/>
                </a:endParaRPr>
              </a:p>
              <a:p>
                <a:pPr marL="0" indent="0">
                  <a:lnSpc>
                    <a:spcPts val="2400"/>
                  </a:lnSpc>
                  <a:spcBef>
                    <a:spcPts val="0"/>
                  </a:spcBef>
                  <a:buNone/>
                </a:pPr>
                <a:r>
                  <a:rPr lang="zh-CN" altLang="zh-CN" sz="1800" dirty="0">
                    <a:latin typeface="隶书" panose="02010509060101010101" pitchFamily="49" charset="-122"/>
                    <a:ea typeface="隶书" panose="02010509060101010101" pitchFamily="49" charset="-122"/>
                  </a:rPr>
                  <a:t>或</a:t>
                </a:r>
              </a:p>
              <a:p>
                <a:pPr marL="0" indent="0" algn="ctr">
                  <a:lnSpc>
                    <a:spcPts val="2400"/>
                  </a:lnSpc>
                  <a:spcBef>
                    <a:spcPts val="0"/>
                  </a:spcBef>
                  <a:buNone/>
                </a:pPr>
                <a14:m>
                  <m:oMath xmlns:m="http://schemas.openxmlformats.org/officeDocument/2006/math">
                    <m:sSub>
                      <m:sSubPr>
                        <m:ctrlPr>
                          <a:rPr lang="zh-CN" altLang="zh-CN" sz="1800" i="1" smtClean="0">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𝑘</m:t>
                        </m:r>
                      </m:e>
                      <m:sub>
                        <m:r>
                          <a:rPr lang="en-US" altLang="zh-CN" sz="1800" i="1">
                            <a:solidFill>
                              <a:srgbClr val="7030A0"/>
                            </a:solidFill>
                            <a:latin typeface="Cambria Math" panose="02040503050406030204" pitchFamily="18" charset="0"/>
                          </a:rPr>
                          <m:t>𝑖</m:t>
                        </m:r>
                      </m:sub>
                    </m:sSub>
                    <m:r>
                      <a:rPr lang="en-US" altLang="zh-CN" sz="1800" i="1">
                        <a:solidFill>
                          <a:srgbClr val="7030A0"/>
                        </a:solidFill>
                        <a:latin typeface="Cambria Math" panose="02040503050406030204" pitchFamily="18" charset="0"/>
                      </a:rPr>
                      <m:t>≥</m:t>
                    </m:r>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𝑘</m:t>
                        </m:r>
                      </m:e>
                      <m:sub>
                        <m:r>
                          <a:rPr lang="en-US" altLang="zh-CN" sz="1800" i="1">
                            <a:solidFill>
                              <a:srgbClr val="7030A0"/>
                            </a:solidFill>
                            <a:latin typeface="Cambria Math" panose="02040503050406030204" pitchFamily="18" charset="0"/>
                          </a:rPr>
                          <m:t>2</m:t>
                        </m:r>
                        <m:r>
                          <a:rPr lang="en-US" altLang="zh-CN" sz="1800" i="1">
                            <a:solidFill>
                              <a:srgbClr val="7030A0"/>
                            </a:solidFill>
                            <a:latin typeface="Cambria Math" panose="02040503050406030204" pitchFamily="18" charset="0"/>
                          </a:rPr>
                          <m:t>𝑖</m:t>
                        </m:r>
                      </m:sub>
                    </m:sSub>
                  </m:oMath>
                </a14:m>
                <a:r>
                  <a:rPr lang="zh-CN" altLang="zh-CN" sz="1800" dirty="0">
                    <a:solidFill>
                      <a:srgbClr val="7030A0"/>
                    </a:solidFill>
                    <a:latin typeface="隶书" panose="02010509060101010101" pitchFamily="49" charset="-122"/>
                    <a:ea typeface="隶书" panose="02010509060101010101" pitchFamily="49" charset="-122"/>
                  </a:rPr>
                  <a:t>且</a:t>
                </a:r>
                <a14:m>
                  <m:oMath xmlns:m="http://schemas.openxmlformats.org/officeDocument/2006/math">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𝑘</m:t>
                        </m:r>
                      </m:e>
                      <m:sub>
                        <m:r>
                          <a:rPr lang="en-US" altLang="zh-CN" sz="1800" i="1">
                            <a:solidFill>
                              <a:srgbClr val="7030A0"/>
                            </a:solidFill>
                            <a:latin typeface="Cambria Math" panose="02040503050406030204" pitchFamily="18" charset="0"/>
                          </a:rPr>
                          <m:t>𝑖</m:t>
                        </m:r>
                      </m:sub>
                    </m:sSub>
                    <m:r>
                      <a:rPr lang="en-US" altLang="zh-CN" sz="1800" i="1">
                        <a:solidFill>
                          <a:srgbClr val="7030A0"/>
                        </a:solidFill>
                        <a:latin typeface="Cambria Math" panose="02040503050406030204" pitchFamily="18" charset="0"/>
                      </a:rPr>
                      <m:t>≥</m:t>
                    </m:r>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𝑘</m:t>
                        </m:r>
                      </m:e>
                      <m:sub>
                        <m:r>
                          <a:rPr lang="en-US" altLang="zh-CN" sz="1800" i="1">
                            <a:solidFill>
                              <a:srgbClr val="7030A0"/>
                            </a:solidFill>
                            <a:latin typeface="Cambria Math" panose="02040503050406030204" pitchFamily="18" charset="0"/>
                          </a:rPr>
                          <m:t>2</m:t>
                        </m:r>
                        <m:r>
                          <a:rPr lang="en-US" altLang="zh-CN" sz="1800" i="1">
                            <a:solidFill>
                              <a:srgbClr val="7030A0"/>
                            </a:solidFill>
                            <a:latin typeface="Cambria Math" panose="02040503050406030204" pitchFamily="18" charset="0"/>
                          </a:rPr>
                          <m:t>𝑖</m:t>
                        </m:r>
                        <m:r>
                          <a:rPr lang="en-US" altLang="zh-CN" sz="1800" i="1">
                            <a:solidFill>
                              <a:srgbClr val="7030A0"/>
                            </a:solidFill>
                            <a:latin typeface="Cambria Math" panose="02040503050406030204" pitchFamily="18" charset="0"/>
                          </a:rPr>
                          <m:t>+1</m:t>
                        </m:r>
                      </m:sub>
                    </m:sSub>
                  </m:oMath>
                </a14:m>
                <a:endParaRPr lang="zh-CN" altLang="zh-CN" sz="1800" dirty="0">
                  <a:latin typeface="隶书" panose="02010509060101010101" pitchFamily="49" charset="-122"/>
                  <a:ea typeface="隶书" panose="02010509060101010101" pitchFamily="49" charset="-122"/>
                </a:endParaRPr>
              </a:p>
              <a:p>
                <a:pPr marL="0" indent="0">
                  <a:lnSpc>
                    <a:spcPts val="2400"/>
                  </a:lnSpc>
                  <a:spcBef>
                    <a:spcPts val="0"/>
                  </a:spcBef>
                  <a:buNone/>
                </a:pPr>
                <a:r>
                  <a:rPr lang="zh-CN" altLang="zh-CN" sz="1800" dirty="0">
                    <a:latin typeface="隶书" panose="02010509060101010101" pitchFamily="49" charset="-122"/>
                    <a:ea typeface="隶书" panose="02010509060101010101" pitchFamily="49" charset="-122"/>
                  </a:rPr>
                  <a:t>其中，第一种情形称为</a:t>
                </a:r>
                <a:r>
                  <a:rPr lang="zh-CN" altLang="zh-CN" sz="1800" dirty="0">
                    <a:solidFill>
                      <a:srgbClr val="C00000"/>
                    </a:solidFill>
                    <a:latin typeface="隶书" panose="02010509060101010101" pitchFamily="49" charset="-122"/>
                    <a:ea typeface="隶书" panose="02010509060101010101" pitchFamily="49" charset="-122"/>
                  </a:rPr>
                  <a:t>小顶堆</a:t>
                </a:r>
                <a:r>
                  <a:rPr lang="zh-CN" altLang="zh-CN" sz="1800" dirty="0">
                    <a:latin typeface="隶书" panose="02010509060101010101" pitchFamily="49" charset="-122"/>
                    <a:ea typeface="隶书" panose="02010509060101010101" pitchFamily="49" charset="-122"/>
                  </a:rPr>
                  <a:t>，第二种情形称为</a:t>
                </a:r>
                <a:r>
                  <a:rPr lang="zh-CN" altLang="zh-CN" sz="1800" dirty="0">
                    <a:solidFill>
                      <a:srgbClr val="7030A0"/>
                    </a:solidFill>
                    <a:latin typeface="隶书" panose="02010509060101010101" pitchFamily="49" charset="-122"/>
                    <a:ea typeface="隶书" panose="02010509060101010101" pitchFamily="49" charset="-122"/>
                  </a:rPr>
                  <a:t>大顶堆</a:t>
                </a:r>
                <a:r>
                  <a:rPr lang="zh-CN" altLang="zh-CN" sz="1800" dirty="0">
                    <a:latin typeface="隶书" panose="02010509060101010101" pitchFamily="49" charset="-122"/>
                    <a:ea typeface="隶书" panose="02010509060101010101" pitchFamily="49" charset="-122"/>
                  </a:rPr>
                  <a:t>。</a:t>
                </a: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51520" y="1064124"/>
                <a:ext cx="8712968" cy="3507876"/>
              </a:xfrm>
              <a:blipFill rotWithShape="0">
                <a:blip r:embed="rId2"/>
                <a:stretch>
                  <a:fillRect l="-839" t="-1565" r="-8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709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堆示例</a:t>
            </a:r>
          </a:p>
        </p:txBody>
      </p:sp>
      <p:sp>
        <p:nvSpPr>
          <p:cNvPr id="3" name="内容占位符 2"/>
          <p:cNvSpPr>
            <a:spLocks noGrp="1"/>
          </p:cNvSpPr>
          <p:nvPr>
            <p:ph sz="quarter" idx="11"/>
          </p:nvPr>
        </p:nvSpPr>
        <p:spPr>
          <a:xfrm>
            <a:off x="179512" y="1064124"/>
            <a:ext cx="8784976" cy="1147586"/>
          </a:xfrm>
        </p:spPr>
        <p:txBody>
          <a:bodyPr/>
          <a:lstStyle/>
          <a:p>
            <a:pPr algn="just">
              <a:lnSpc>
                <a:spcPts val="2400"/>
              </a:lnSpc>
              <a:spcBef>
                <a:spcPts val="0"/>
              </a:spcBef>
            </a:pPr>
            <a:r>
              <a:rPr lang="zh-CN" altLang="en-US" sz="1800" dirty="0">
                <a:latin typeface="隶书" panose="02010509060101010101" pitchFamily="49" charset="-122"/>
                <a:ea typeface="隶书" panose="02010509060101010101" pitchFamily="49" charset="-122"/>
              </a:rPr>
              <a:t>例如</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关键字序列</a:t>
            </a:r>
            <a:r>
              <a:rPr lang="en-US" altLang="zh-CN" sz="1800" dirty="0">
                <a:latin typeface="隶书" panose="02010509060101010101" pitchFamily="49" charset="-122"/>
                <a:ea typeface="隶书" panose="02010509060101010101" pitchFamily="49" charset="-122"/>
              </a:rPr>
              <a:t>{30, 55, 60, 78, 58, 65, 90, 86, 80}</a:t>
            </a:r>
            <a:r>
              <a:rPr lang="zh-CN" altLang="en-US" sz="1800" dirty="0">
                <a:latin typeface="隶书" panose="02010509060101010101" pitchFamily="49" charset="-122"/>
                <a:ea typeface="隶书" panose="02010509060101010101" pitchFamily="49" charset="-122"/>
              </a:rPr>
              <a:t>为小顶堆</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关键字序列 </a:t>
            </a:r>
            <a:r>
              <a:rPr lang="en-US" altLang="zh-CN" sz="1800" dirty="0">
                <a:latin typeface="隶书" panose="02010509060101010101" pitchFamily="49" charset="-122"/>
                <a:ea typeface="隶书" panose="02010509060101010101" pitchFamily="49" charset="-122"/>
              </a:rPr>
              <a:t>{90, 86, 88, 76, 58, 81, 40, 20, 30}</a:t>
            </a:r>
            <a:r>
              <a:rPr lang="zh-CN" altLang="en-US" sz="1800" dirty="0">
                <a:latin typeface="隶书" panose="02010509060101010101" pitchFamily="49" charset="-122"/>
                <a:ea typeface="隶书" panose="02010509060101010101" pitchFamily="49" charset="-122"/>
              </a:rPr>
              <a:t>为大顶堆。 它们对应的完全二叉树表示如下图所示。</a:t>
            </a:r>
          </a:p>
        </p:txBody>
      </p:sp>
      <p:pic>
        <p:nvPicPr>
          <p:cNvPr id="4" name="图片 3"/>
          <p:cNvPicPr>
            <a:picLocks noChangeAspect="1"/>
          </p:cNvPicPr>
          <p:nvPr/>
        </p:nvPicPr>
        <p:blipFill>
          <a:blip r:embed="rId2"/>
          <a:stretch>
            <a:fillRect/>
          </a:stretch>
        </p:blipFill>
        <p:spPr>
          <a:xfrm>
            <a:off x="1186636" y="2427734"/>
            <a:ext cx="2376264" cy="2055760"/>
          </a:xfrm>
          <a:prstGeom prst="rect">
            <a:avLst/>
          </a:prstGeom>
        </p:spPr>
      </p:pic>
      <p:pic>
        <p:nvPicPr>
          <p:cNvPr id="5" name="图片 4"/>
          <p:cNvPicPr>
            <a:picLocks noChangeAspect="1"/>
          </p:cNvPicPr>
          <p:nvPr/>
        </p:nvPicPr>
        <p:blipFill>
          <a:blip r:embed="rId3"/>
          <a:stretch>
            <a:fillRect/>
          </a:stretch>
        </p:blipFill>
        <p:spPr>
          <a:xfrm>
            <a:off x="4067944" y="2524578"/>
            <a:ext cx="2241673" cy="1939322"/>
          </a:xfrm>
          <a:prstGeom prst="rect">
            <a:avLst/>
          </a:prstGeom>
        </p:spPr>
      </p:pic>
    </p:spTree>
    <p:extLst>
      <p:ext uri="{BB962C8B-B14F-4D97-AF65-F5344CB8AC3E}">
        <p14:creationId xmlns:p14="http://schemas.microsoft.com/office/powerpoint/2010/main" val="115481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排序思想</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8784976" cy="3507876"/>
              </a:xfrm>
            </p:spPr>
            <p:txBody>
              <a:bodyPr/>
              <a:lstStyle/>
              <a:p>
                <a:pPr marL="0" indent="0" algn="just">
                  <a:lnSpc>
                    <a:spcPts val="24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solidFill>
                      <a:srgbClr val="7030A0"/>
                    </a:solidFill>
                    <a:latin typeface="隶书" panose="02010509060101010101" pitchFamily="49" charset="-122"/>
                    <a:ea typeface="隶书" panose="02010509060101010101" pitchFamily="49" charset="-122"/>
                  </a:rPr>
                  <a:t>堆排序</a:t>
                </a:r>
                <a:r>
                  <a:rPr lang="zh-CN" altLang="zh-CN" sz="1800" dirty="0">
                    <a:latin typeface="隶书" panose="02010509060101010101" pitchFamily="49" charset="-122"/>
                    <a:ea typeface="隶书" panose="02010509060101010101" pitchFamily="49" charset="-122"/>
                  </a:rPr>
                  <a:t>的关键是用</a:t>
                </a:r>
                <a:r>
                  <a:rPr lang="zh-CN" altLang="zh-CN" sz="1800" dirty="0">
                    <a:solidFill>
                      <a:srgbClr val="7030A0"/>
                    </a:solidFill>
                    <a:latin typeface="隶书" panose="02010509060101010101" pitchFamily="49" charset="-122"/>
                    <a:ea typeface="隶书" panose="02010509060101010101" pitchFamily="49" charset="-122"/>
                  </a:rPr>
                  <a:t>筛选法建立堆</a:t>
                </a:r>
                <a:r>
                  <a:rPr lang="zh-CN" altLang="zh-CN" sz="1800" dirty="0">
                    <a:latin typeface="隶书" panose="02010509060101010101" pitchFamily="49" charset="-122"/>
                    <a:ea typeface="隶书" panose="02010509060101010101" pitchFamily="49" charset="-122"/>
                  </a:rPr>
                  <a:t>，首先对待排序的数据元素序列构造出一个堆，此时选出了堆中所有数据元素的最小者（以小顶堆为例）为堆顶，随后将它从堆中移走（通常是将堆顶数据元素和堆中最后一个数据元素交换），并将剩余的数据元素再调整成堆，这样又找出了次小的数据元素，依次类推，直到堆中只有一个数据元素为止。</a:t>
                </a:r>
              </a:p>
              <a:p>
                <a:pPr marL="0" indent="0" algn="just">
                  <a:lnSpc>
                    <a:spcPts val="24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筛选法建堆过程如下</a:t>
                </a:r>
                <a:r>
                  <a:rPr lang="zh-CN" altLang="zh-CN" sz="1800" dirty="0">
                    <a:latin typeface="隶书" panose="02010509060101010101" pitchFamily="49" charset="-122"/>
                    <a:ea typeface="隶书" panose="02010509060101010101" pitchFamily="49" charset="-122"/>
                  </a:rPr>
                  <a:t>：</a:t>
                </a:r>
              </a:p>
              <a:p>
                <a:pPr marL="0" indent="0" algn="just">
                  <a:lnSpc>
                    <a:spcPts val="24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假设完全二叉树的某个结点</a:t>
                </a:r>
                <a14:m>
                  <m:oMath xmlns:m="http://schemas.openxmlformats.org/officeDocument/2006/math">
                    <m:r>
                      <m:rPr>
                        <m:sty m:val="p"/>
                      </m:rPr>
                      <a:rPr lang="en-US" altLang="zh-CN" sz="1800">
                        <a:latin typeface="Cambria Math" panose="02040503050406030204" pitchFamily="18" charset="0"/>
                      </a:rPr>
                      <m:t>i</m:t>
                    </m:r>
                  </m:oMath>
                </a14:m>
                <a:r>
                  <a:rPr lang="zh-CN" altLang="zh-CN" sz="1800" dirty="0">
                    <a:latin typeface="隶书" panose="02010509060101010101" pitchFamily="49" charset="-122"/>
                    <a:ea typeface="隶书" panose="02010509060101010101" pitchFamily="49" charset="-122"/>
                  </a:rPr>
                  <a:t>，它的左子树和右子树已是堆，此时将</a:t>
                </a:r>
                <a14:m>
                  <m:oMath xmlns:m="http://schemas.openxmlformats.org/officeDocument/2006/math">
                    <m:r>
                      <m:rPr>
                        <m:sty m:val="p"/>
                      </m:rPr>
                      <a:rPr lang="en-US" altLang="zh-CN" sz="1800">
                        <a:latin typeface="Cambria Math" panose="02040503050406030204" pitchFamily="18" charset="0"/>
                      </a:rPr>
                      <m:t>r</m:t>
                    </m:r>
                    <m:d>
                      <m:dPr>
                        <m:begChr m:val="["/>
                        <m:endChr m:val="]"/>
                        <m:ctrlPr>
                          <a:rPr lang="zh-CN" altLang="zh-CN" sz="1800" i="1">
                            <a:latin typeface="Cambria Math" panose="02040503050406030204" pitchFamily="18" charset="0"/>
                          </a:rPr>
                        </m:ctrlPr>
                      </m:dPr>
                      <m:e>
                        <m:r>
                          <a:rPr lang="en-US" altLang="zh-CN" sz="1800">
                            <a:latin typeface="Cambria Math" panose="02040503050406030204" pitchFamily="18" charset="0"/>
                          </a:rPr>
                          <m:t>2</m:t>
                        </m:r>
                        <m:r>
                          <m:rPr>
                            <m:sty m:val="p"/>
                          </m:rPr>
                          <a:rPr lang="en-US" altLang="zh-CN" sz="1800">
                            <a:latin typeface="Cambria Math" panose="02040503050406030204" pitchFamily="18" charset="0"/>
                          </a:rPr>
                          <m:t>i</m:t>
                        </m:r>
                      </m:e>
                    </m:d>
                    <m:r>
                      <a:rPr lang="en-US" altLang="zh-CN" sz="1800">
                        <a:latin typeface="Cambria Math" panose="02040503050406030204" pitchFamily="18" charset="0"/>
                      </a:rPr>
                      <m:t>.</m:t>
                    </m:r>
                    <m:r>
                      <m:rPr>
                        <m:sty m:val="p"/>
                      </m:rPr>
                      <a:rPr lang="en-US" altLang="zh-CN" sz="1800">
                        <a:latin typeface="Cambria Math" panose="02040503050406030204" pitchFamily="18" charset="0"/>
                      </a:rPr>
                      <m:t>key</m:t>
                    </m:r>
                  </m:oMath>
                </a14:m>
                <a:r>
                  <a:rPr lang="zh-CN" altLang="zh-CN" sz="1800" dirty="0">
                    <a:latin typeface="隶书" panose="02010509060101010101" pitchFamily="49" charset="-122"/>
                    <a:ea typeface="隶书" panose="02010509060101010101" pitchFamily="49" charset="-122"/>
                  </a:rPr>
                  <a:t>与</a:t>
                </a:r>
                <a14:m>
                  <m:oMath xmlns:m="http://schemas.openxmlformats.org/officeDocument/2006/math">
                    <m:r>
                      <m:rPr>
                        <m:sty m:val="p"/>
                      </m:rPr>
                      <a:rPr lang="en-US" altLang="zh-CN" sz="1800">
                        <a:latin typeface="Cambria Math" panose="02040503050406030204" pitchFamily="18" charset="0"/>
                      </a:rPr>
                      <m:t>r</m:t>
                    </m:r>
                    <m:d>
                      <m:dPr>
                        <m:begChr m:val="["/>
                        <m:endChr m:val="]"/>
                        <m:ctrlPr>
                          <a:rPr lang="zh-CN" altLang="zh-CN" sz="1800" i="1">
                            <a:latin typeface="Cambria Math" panose="02040503050406030204" pitchFamily="18" charset="0"/>
                          </a:rPr>
                        </m:ctrlPr>
                      </m:dPr>
                      <m:e>
                        <m:r>
                          <a:rPr lang="en-US" altLang="zh-CN" sz="1800">
                            <a:latin typeface="Cambria Math" panose="02040503050406030204" pitchFamily="18" charset="0"/>
                          </a:rPr>
                          <m:t>2</m:t>
                        </m:r>
                        <m:r>
                          <m:rPr>
                            <m:sty m:val="p"/>
                          </m:rPr>
                          <a:rPr lang="en-US" altLang="zh-CN" sz="1800">
                            <a:latin typeface="Cambria Math" panose="02040503050406030204" pitchFamily="18" charset="0"/>
                          </a:rPr>
                          <m:t>i</m:t>
                        </m:r>
                        <m:r>
                          <a:rPr lang="en-US" altLang="zh-CN" sz="1800">
                            <a:latin typeface="Cambria Math" panose="02040503050406030204" pitchFamily="18" charset="0"/>
                          </a:rPr>
                          <m:t>+1</m:t>
                        </m:r>
                      </m:e>
                    </m:d>
                    <m:r>
                      <a:rPr lang="en-US" altLang="zh-CN" sz="1800">
                        <a:latin typeface="Cambria Math" panose="02040503050406030204" pitchFamily="18" charset="0"/>
                      </a:rPr>
                      <m:t>.</m:t>
                    </m:r>
                    <m:r>
                      <m:rPr>
                        <m:sty m:val="p"/>
                      </m:rPr>
                      <a:rPr lang="en-US" altLang="zh-CN" sz="1800">
                        <a:latin typeface="Cambria Math" panose="02040503050406030204" pitchFamily="18" charset="0"/>
                      </a:rPr>
                      <m:t>key</m:t>
                    </m:r>
                  </m:oMath>
                </a14:m>
                <a:r>
                  <a:rPr lang="zh-CN" altLang="zh-CN" sz="1800" dirty="0">
                    <a:latin typeface="隶书" panose="02010509060101010101" pitchFamily="49" charset="-122"/>
                    <a:ea typeface="隶书" panose="02010509060101010101" pitchFamily="49" charset="-122"/>
                  </a:rPr>
                  <a:t>的较小者与</a:t>
                </a:r>
                <a14:m>
                  <m:oMath xmlns:m="http://schemas.openxmlformats.org/officeDocument/2006/math">
                    <m:r>
                      <m:rPr>
                        <m:sty m:val="p"/>
                      </m:rPr>
                      <a:rPr lang="en-US" altLang="zh-CN" sz="1800">
                        <a:latin typeface="Cambria Math" panose="02040503050406030204" pitchFamily="18" charset="0"/>
                      </a:rPr>
                      <m:t>r</m:t>
                    </m:r>
                    <m:d>
                      <m:dPr>
                        <m:begChr m:val="["/>
                        <m:endChr m:val="]"/>
                        <m:ctrlPr>
                          <a:rPr lang="zh-CN" altLang="zh-CN" sz="1800" i="1">
                            <a:latin typeface="Cambria Math" panose="02040503050406030204" pitchFamily="18" charset="0"/>
                          </a:rPr>
                        </m:ctrlPr>
                      </m:dPr>
                      <m:e>
                        <m:r>
                          <m:rPr>
                            <m:sty m:val="p"/>
                          </m:rPr>
                          <a:rPr lang="en-US" altLang="zh-CN" sz="1800">
                            <a:latin typeface="Cambria Math" panose="02040503050406030204" pitchFamily="18" charset="0"/>
                          </a:rPr>
                          <m:t>i</m:t>
                        </m:r>
                      </m:e>
                    </m:d>
                    <m:r>
                      <a:rPr lang="en-US" altLang="zh-CN" sz="1800">
                        <a:latin typeface="Cambria Math" panose="02040503050406030204" pitchFamily="18" charset="0"/>
                      </a:rPr>
                      <m:t>.</m:t>
                    </m:r>
                    <m:r>
                      <m:rPr>
                        <m:sty m:val="p"/>
                      </m:rPr>
                      <a:rPr lang="en-US" altLang="zh-CN" sz="1800">
                        <a:latin typeface="Cambria Math" panose="02040503050406030204" pitchFamily="18" charset="0"/>
                      </a:rPr>
                      <m:t>key</m:t>
                    </m:r>
                  </m:oMath>
                </a14:m>
                <a:r>
                  <a:rPr lang="zh-CN" altLang="zh-CN" sz="1800" dirty="0">
                    <a:latin typeface="隶书" panose="02010509060101010101" pitchFamily="49" charset="-122"/>
                    <a:ea typeface="隶书" panose="02010509060101010101" pitchFamily="49" charset="-122"/>
                  </a:rPr>
                  <a:t>进行比较，若</a:t>
                </a:r>
                <a14:m>
                  <m:oMath xmlns:m="http://schemas.openxmlformats.org/officeDocument/2006/math">
                    <m:r>
                      <m:rPr>
                        <m:sty m:val="p"/>
                      </m:rPr>
                      <a:rPr lang="en-US" altLang="zh-CN" sz="1800">
                        <a:latin typeface="Cambria Math" panose="02040503050406030204" pitchFamily="18" charset="0"/>
                      </a:rPr>
                      <m:t>r</m:t>
                    </m:r>
                    <m:d>
                      <m:dPr>
                        <m:begChr m:val="["/>
                        <m:endChr m:val="]"/>
                        <m:ctrlPr>
                          <a:rPr lang="zh-CN" altLang="zh-CN" sz="1800" i="1">
                            <a:latin typeface="Cambria Math" panose="02040503050406030204" pitchFamily="18" charset="0"/>
                          </a:rPr>
                        </m:ctrlPr>
                      </m:dPr>
                      <m:e>
                        <m:r>
                          <m:rPr>
                            <m:sty m:val="p"/>
                          </m:rPr>
                          <a:rPr lang="en-US" altLang="zh-CN" sz="1800">
                            <a:latin typeface="Cambria Math" panose="02040503050406030204" pitchFamily="18" charset="0"/>
                          </a:rPr>
                          <m:t>i</m:t>
                        </m:r>
                      </m:e>
                    </m:d>
                    <m:r>
                      <a:rPr lang="en-US" altLang="zh-CN" sz="1800">
                        <a:latin typeface="Cambria Math" panose="02040503050406030204" pitchFamily="18" charset="0"/>
                      </a:rPr>
                      <m:t>.</m:t>
                    </m:r>
                    <m:r>
                      <m:rPr>
                        <m:sty m:val="p"/>
                      </m:rPr>
                      <a:rPr lang="en-US" altLang="zh-CN" sz="1800">
                        <a:latin typeface="Cambria Math" panose="02040503050406030204" pitchFamily="18" charset="0"/>
                      </a:rPr>
                      <m:t>key</m:t>
                    </m:r>
                  </m:oMath>
                </a14:m>
                <a:r>
                  <a:rPr lang="zh-CN" altLang="zh-CN" sz="1800" dirty="0">
                    <a:latin typeface="隶书" panose="02010509060101010101" pitchFamily="49" charset="-122"/>
                    <a:ea typeface="隶书" panose="02010509060101010101" pitchFamily="49" charset="-122"/>
                  </a:rPr>
                  <a:t>大，则将其与较小孩子的数据元素进行交换。这样有可能影响下一级的堆，继续采用上述方法构造下一级的堆，直到完全二叉树中结点</a:t>
                </a:r>
                <a14:m>
                  <m:oMath xmlns:m="http://schemas.openxmlformats.org/officeDocument/2006/math">
                    <m:r>
                      <m:rPr>
                        <m:sty m:val="p"/>
                      </m:rPr>
                      <a:rPr lang="en-US" altLang="zh-CN" sz="1800">
                        <a:latin typeface="Cambria Math" panose="02040503050406030204" pitchFamily="18" charset="0"/>
                      </a:rPr>
                      <m:t>i</m:t>
                    </m:r>
                  </m:oMath>
                </a14:m>
                <a:r>
                  <a:rPr lang="zh-CN" altLang="zh-CN" sz="1800" dirty="0">
                    <a:latin typeface="隶书" panose="02010509060101010101" pitchFamily="49" charset="-122"/>
                    <a:ea typeface="隶书" panose="02010509060101010101" pitchFamily="49" charset="-122"/>
                  </a:rPr>
                  <a:t>构成堆为止。</a:t>
                </a:r>
              </a:p>
              <a:p>
                <a:pPr marL="0" indent="0" algn="just">
                  <a:lnSpc>
                    <a:spcPts val="24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对于任何一棵完全二叉树，从</a:t>
                </a:r>
                <a14:m>
                  <m:oMath xmlns:m="http://schemas.openxmlformats.org/officeDocument/2006/math">
                    <m:r>
                      <m:rPr>
                        <m:sty m:val="p"/>
                      </m:rPr>
                      <a:rPr lang="en-US" altLang="zh-CN" sz="1800">
                        <a:latin typeface="Cambria Math" panose="02040503050406030204" pitchFamily="18" charset="0"/>
                      </a:rPr>
                      <m:t>i</m:t>
                    </m:r>
                    <m:r>
                      <a:rPr lang="en-US" altLang="zh-CN" sz="1800">
                        <a:latin typeface="Cambria Math" panose="02040503050406030204" pitchFamily="18" charset="0"/>
                      </a:rPr>
                      <m:t>=</m:t>
                    </m:r>
                    <m:d>
                      <m:dPr>
                        <m:begChr m:val="⌊"/>
                        <m:endChr m:val="⌋"/>
                        <m:ctrlPr>
                          <a:rPr lang="zh-CN" altLang="zh-CN" sz="1800" i="1">
                            <a:latin typeface="Cambria Math" panose="02040503050406030204" pitchFamily="18" charset="0"/>
                          </a:rPr>
                        </m:ctrlPr>
                      </m:dPr>
                      <m:e>
                        <m:f>
                          <m:fPr>
                            <m:ctrlPr>
                              <a:rPr lang="zh-CN" altLang="zh-CN" sz="1800" i="1">
                                <a:latin typeface="Cambria Math" panose="02040503050406030204" pitchFamily="18" charset="0"/>
                              </a:rPr>
                            </m:ctrlPr>
                          </m:fPr>
                          <m:num>
                            <m:r>
                              <a:rPr lang="en-US" altLang="zh-CN" sz="1800" i="1">
                                <a:latin typeface="Cambria Math" panose="02040503050406030204" pitchFamily="18" charset="0"/>
                              </a:rPr>
                              <m:t>𝑛</m:t>
                            </m:r>
                          </m:num>
                          <m:den>
                            <m:r>
                              <a:rPr lang="en-US" altLang="zh-CN" sz="1800" i="1">
                                <a:latin typeface="Cambria Math" panose="02040503050406030204" pitchFamily="18" charset="0"/>
                              </a:rPr>
                              <m:t>2</m:t>
                            </m:r>
                          </m:den>
                        </m:f>
                      </m:e>
                    </m:d>
                  </m:oMath>
                </a14:m>
                <a:r>
                  <a:rPr lang="zh-CN" altLang="zh-CN" sz="1800" dirty="0">
                    <a:latin typeface="隶书" panose="02010509060101010101" pitchFamily="49" charset="-122"/>
                    <a:ea typeface="隶书" panose="02010509060101010101" pitchFamily="49" charset="-122"/>
                  </a:rPr>
                  <a:t>到</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，反复利用上述思想建立堆。</a:t>
                </a:r>
              </a:p>
              <a:p>
                <a:pPr>
                  <a:lnSpc>
                    <a:spcPts val="24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8784976" cy="3507876"/>
              </a:xfrm>
              <a:blipFill rotWithShape="0">
                <a:blip r:embed="rId2"/>
                <a:stretch>
                  <a:fillRect l="-902" t="-1565" r="-7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551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排序算法</a:t>
            </a:r>
          </a:p>
        </p:txBody>
      </p:sp>
      <p:sp>
        <p:nvSpPr>
          <p:cNvPr id="3" name="内容占位符 2"/>
          <p:cNvSpPr>
            <a:spLocks noGrp="1"/>
          </p:cNvSpPr>
          <p:nvPr>
            <p:ph sz="quarter" idx="11"/>
          </p:nvPr>
        </p:nvSpPr>
        <p:spPr>
          <a:xfrm>
            <a:off x="274048" y="987574"/>
            <a:ext cx="7137400" cy="3507876"/>
          </a:xfrm>
        </p:spPr>
        <p:txBody>
          <a:bodyPr/>
          <a:lstStyle/>
          <a:p>
            <a:pPr>
              <a:lnSpc>
                <a:spcPts val="2000"/>
              </a:lnSpc>
              <a:spcBef>
                <a:spcPts val="0"/>
              </a:spcBef>
            </a:pPr>
            <a:r>
              <a:rPr lang="en-US" altLang="zh-CN" sz="1600" dirty="0">
                <a:latin typeface="Times New Roman" panose="02020603050405020304" pitchFamily="18" charset="0"/>
                <a:cs typeface="Times New Roman" panose="02020603050405020304" pitchFamily="18" charset="0"/>
              </a:rPr>
              <a:t>void </a:t>
            </a:r>
            <a:r>
              <a:rPr lang="en-US" altLang="zh-CN" sz="1600" dirty="0" err="1">
                <a:latin typeface="Times New Roman" panose="02020603050405020304" pitchFamily="18" charset="0"/>
                <a:cs typeface="Times New Roman" panose="02020603050405020304" pitchFamily="18" charset="0"/>
              </a:rPr>
              <a:t>SiftAdjust</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Sqlist</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l,int</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s,int</a:t>
            </a:r>
            <a:r>
              <a:rPr lang="en-US" altLang="zh-CN" sz="1600" dirty="0">
                <a:latin typeface="Times New Roman" panose="02020603050405020304" pitchFamily="18" charset="0"/>
                <a:cs typeface="Times New Roman" panose="02020603050405020304" pitchFamily="18" charset="0"/>
              </a:rPr>
              <a:t> t){           //</a:t>
            </a:r>
            <a:r>
              <a:rPr lang="zh-CN" altLang="zh-CN" sz="1600" dirty="0">
                <a:latin typeface="Times New Roman" panose="02020603050405020304" pitchFamily="18" charset="0"/>
                <a:cs typeface="Times New Roman" panose="02020603050405020304" pitchFamily="18" charset="0"/>
              </a:rPr>
              <a:t>筛选算法</a:t>
            </a:r>
          </a:p>
          <a:p>
            <a:pPr>
              <a:lnSpc>
                <a:spcPts val="2000"/>
              </a:lnSpc>
              <a:spcBef>
                <a:spcPts val="0"/>
              </a:spcBef>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int</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s,j</a:t>
            </a:r>
            <a:r>
              <a:rPr lang="en-US" altLang="zh-CN" sz="1600" dirty="0">
                <a:latin typeface="Times New Roman" panose="02020603050405020304" pitchFamily="18" charset="0"/>
                <a:cs typeface="Times New Roman" panose="02020603050405020304" pitchFamily="18" charset="0"/>
              </a:rPr>
              <a:t>=2*</a:t>
            </a:r>
            <a:r>
              <a:rPr lang="en-US" altLang="zh-CN" sz="1600" dirty="0" err="1">
                <a:latin typeface="Times New Roman" panose="02020603050405020304" pitchFamily="18" charset="0"/>
                <a:cs typeface="Times New Roman" panose="02020603050405020304" pitchFamily="18" charset="0"/>
              </a:rPr>
              <a:t>i</a:t>
            </a:r>
            <a:r>
              <a:rPr lang="en-US" altLang="zh-CN" sz="1600" dirty="0">
                <a:latin typeface="Times New Roman" panose="02020603050405020304" pitchFamily="18" charset="0"/>
                <a:cs typeface="Times New Roman" panose="02020603050405020304" pitchFamily="18" charset="0"/>
              </a:rPr>
              <a:t>;                         //r[j]</a:t>
            </a:r>
            <a:r>
              <a:rPr lang="zh-CN" altLang="zh-CN" sz="1600" dirty="0">
                <a:latin typeface="Times New Roman" panose="02020603050405020304" pitchFamily="18" charset="0"/>
                <a:cs typeface="Times New Roman" panose="02020603050405020304" pitchFamily="18" charset="0"/>
              </a:rPr>
              <a:t>是</a:t>
            </a:r>
            <a:r>
              <a:rPr lang="en-US" altLang="zh-CN" sz="1600" dirty="0">
                <a:latin typeface="Times New Roman" panose="02020603050405020304" pitchFamily="18" charset="0"/>
                <a:cs typeface="Times New Roman" panose="02020603050405020304" pitchFamily="18" charset="0"/>
              </a:rPr>
              <a:t>r[</a:t>
            </a:r>
            <a:r>
              <a:rPr lang="en-US" altLang="zh-CN" sz="1600" dirty="0" err="1">
                <a:latin typeface="Times New Roman" panose="02020603050405020304" pitchFamily="18" charset="0"/>
                <a:cs typeface="Times New Roman" panose="02020603050405020304" pitchFamily="18" charset="0"/>
              </a:rPr>
              <a:t>i</a:t>
            </a:r>
            <a:r>
              <a:rPr lang="en-US" altLang="zh-CN" sz="1600" dirty="0">
                <a:latin typeface="Times New Roman" panose="02020603050405020304" pitchFamily="18" charset="0"/>
                <a:cs typeface="Times New Roman" panose="02020603050405020304" pitchFamily="18" charset="0"/>
              </a:rPr>
              <a:t>]</a:t>
            </a:r>
            <a:r>
              <a:rPr lang="zh-CN" altLang="zh-CN" sz="1600" dirty="0">
                <a:latin typeface="Times New Roman" panose="02020603050405020304" pitchFamily="18" charset="0"/>
                <a:cs typeface="Times New Roman" panose="02020603050405020304" pitchFamily="18" charset="0"/>
              </a:rPr>
              <a:t>的左孩子</a:t>
            </a:r>
          </a:p>
          <a:p>
            <a:pPr>
              <a:lnSpc>
                <a:spcPts val="2000"/>
              </a:lnSpc>
              <a:spcBef>
                <a:spcPts val="0"/>
              </a:spcBef>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ElemType</a:t>
            </a:r>
            <a:r>
              <a:rPr lang="en-US" altLang="zh-CN" sz="1600" dirty="0">
                <a:latin typeface="Times New Roman" panose="02020603050405020304" pitchFamily="18" charset="0"/>
                <a:cs typeface="Times New Roman" panose="02020603050405020304" pitchFamily="18" charset="0"/>
              </a:rPr>
              <a:t> temp=</a:t>
            </a:r>
            <a:r>
              <a:rPr lang="en-US" altLang="zh-CN" sz="1600" dirty="0" err="1">
                <a:latin typeface="Times New Roman" panose="02020603050405020304" pitchFamily="18" charset="0"/>
                <a:cs typeface="Times New Roman" panose="02020603050405020304" pitchFamily="18" charset="0"/>
              </a:rPr>
              <a:t>l.r</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i</a:t>
            </a:r>
            <a:r>
              <a:rPr lang="en-US" altLang="zh-CN" sz="1600" dirty="0">
                <a:latin typeface="Times New Roman" panose="02020603050405020304" pitchFamily="18" charset="0"/>
                <a:cs typeface="Times New Roman" panose="02020603050405020304" pitchFamily="18" charset="0"/>
              </a:rPr>
              <a:t>];</a:t>
            </a:r>
            <a:endParaRPr lang="zh-CN" altLang="zh-CN" sz="1600" dirty="0">
              <a:latin typeface="Times New Roman" panose="02020603050405020304" pitchFamily="18" charset="0"/>
              <a:cs typeface="Times New Roman" panose="02020603050405020304" pitchFamily="18" charset="0"/>
            </a:endParaRPr>
          </a:p>
          <a:p>
            <a:pPr>
              <a:lnSpc>
                <a:spcPts val="2000"/>
              </a:lnSpc>
              <a:spcBef>
                <a:spcPts val="0"/>
              </a:spcBef>
            </a:pPr>
            <a:r>
              <a:rPr lang="en-US" altLang="zh-CN" sz="1600" dirty="0">
                <a:latin typeface="Times New Roman" panose="02020603050405020304" pitchFamily="18" charset="0"/>
                <a:cs typeface="Times New Roman" panose="02020603050405020304" pitchFamily="18" charset="0"/>
              </a:rPr>
              <a:t>   while(j&lt;=t){</a:t>
            </a:r>
            <a:endParaRPr lang="zh-CN" altLang="zh-CN" sz="1600" dirty="0">
              <a:latin typeface="Times New Roman" panose="02020603050405020304" pitchFamily="18" charset="0"/>
              <a:cs typeface="Times New Roman" panose="02020603050405020304" pitchFamily="18" charset="0"/>
            </a:endParaRPr>
          </a:p>
          <a:p>
            <a:pPr>
              <a:lnSpc>
                <a:spcPts val="2000"/>
              </a:lnSpc>
              <a:spcBef>
                <a:spcPts val="0"/>
              </a:spcBef>
            </a:pPr>
            <a:r>
              <a:rPr lang="en-US" altLang="zh-CN" sz="1600" dirty="0">
                <a:latin typeface="Times New Roman" panose="02020603050405020304" pitchFamily="18" charset="0"/>
                <a:cs typeface="Times New Roman" panose="02020603050405020304" pitchFamily="18" charset="0"/>
              </a:rPr>
              <a:t>      if(j&lt;t&amp;&amp;</a:t>
            </a:r>
            <a:r>
              <a:rPr lang="en-US" altLang="zh-CN" sz="1600" dirty="0" err="1">
                <a:latin typeface="Times New Roman" panose="02020603050405020304" pitchFamily="18" charset="0"/>
                <a:cs typeface="Times New Roman" panose="02020603050405020304" pitchFamily="18" charset="0"/>
              </a:rPr>
              <a:t>l.r</a:t>
            </a:r>
            <a:r>
              <a:rPr lang="en-US" altLang="zh-CN" sz="1600" dirty="0">
                <a:latin typeface="Times New Roman" panose="02020603050405020304" pitchFamily="18" charset="0"/>
                <a:cs typeface="Times New Roman" panose="02020603050405020304" pitchFamily="18" charset="0"/>
              </a:rPr>
              <a:t>[j].key&gt;</a:t>
            </a:r>
            <a:r>
              <a:rPr lang="en-US" altLang="zh-CN" sz="1600" dirty="0" err="1">
                <a:latin typeface="Times New Roman" panose="02020603050405020304" pitchFamily="18" charset="0"/>
                <a:cs typeface="Times New Roman" panose="02020603050405020304" pitchFamily="18" charset="0"/>
              </a:rPr>
              <a:t>l.r</a:t>
            </a:r>
            <a:r>
              <a:rPr lang="en-US" altLang="zh-CN" sz="1600" dirty="0">
                <a:latin typeface="Times New Roman" panose="02020603050405020304" pitchFamily="18" charset="0"/>
                <a:cs typeface="Times New Roman" panose="02020603050405020304" pitchFamily="18" charset="0"/>
              </a:rPr>
              <a:t>[j+1].key)       //</a:t>
            </a:r>
            <a:r>
              <a:rPr lang="zh-CN" altLang="zh-CN" sz="1600" dirty="0">
                <a:latin typeface="Times New Roman" panose="02020603050405020304" pitchFamily="18" charset="0"/>
                <a:cs typeface="Times New Roman" panose="02020603050405020304" pitchFamily="18" charset="0"/>
              </a:rPr>
              <a:t>若右孩子小，则</a:t>
            </a:r>
            <a:r>
              <a:rPr lang="en-US" altLang="zh-CN" sz="1600" dirty="0">
                <a:latin typeface="Times New Roman" panose="02020603050405020304" pitchFamily="18" charset="0"/>
                <a:cs typeface="Times New Roman" panose="02020603050405020304" pitchFamily="18" charset="0"/>
              </a:rPr>
              <a:t>j</a:t>
            </a:r>
            <a:r>
              <a:rPr lang="zh-CN" altLang="zh-CN" sz="1600" dirty="0">
                <a:latin typeface="Times New Roman" panose="02020603050405020304" pitchFamily="18" charset="0"/>
                <a:cs typeface="Times New Roman" panose="02020603050405020304" pitchFamily="18" charset="0"/>
              </a:rPr>
              <a:t>指向右孩子</a:t>
            </a:r>
          </a:p>
          <a:p>
            <a:pPr>
              <a:lnSpc>
                <a:spcPts val="2000"/>
              </a:lnSpc>
              <a:spcBef>
                <a:spcPts val="0"/>
              </a:spcBef>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j++</a:t>
            </a:r>
            <a:r>
              <a:rPr lang="en-US" altLang="zh-CN" sz="1600" dirty="0">
                <a:latin typeface="Times New Roman" panose="02020603050405020304" pitchFamily="18" charset="0"/>
                <a:cs typeface="Times New Roman" panose="02020603050405020304" pitchFamily="18" charset="0"/>
              </a:rPr>
              <a:t>;</a:t>
            </a:r>
            <a:endParaRPr lang="zh-CN" altLang="zh-CN" sz="1600" dirty="0">
              <a:latin typeface="Times New Roman" panose="02020603050405020304" pitchFamily="18" charset="0"/>
              <a:cs typeface="Times New Roman" panose="02020603050405020304" pitchFamily="18" charset="0"/>
            </a:endParaRPr>
          </a:p>
          <a:p>
            <a:pPr>
              <a:lnSpc>
                <a:spcPts val="2000"/>
              </a:lnSpc>
              <a:spcBef>
                <a:spcPts val="0"/>
              </a:spcBef>
            </a:pPr>
            <a:r>
              <a:rPr lang="en-US" altLang="zh-CN" sz="1600" dirty="0">
                <a:latin typeface="Times New Roman" panose="02020603050405020304" pitchFamily="18" charset="0"/>
                <a:cs typeface="Times New Roman" panose="02020603050405020304" pitchFamily="18" charset="0"/>
              </a:rPr>
              <a:t>      if(</a:t>
            </a:r>
            <a:r>
              <a:rPr lang="en-US" altLang="zh-CN" sz="1600" dirty="0" err="1">
                <a:latin typeface="Times New Roman" panose="02020603050405020304" pitchFamily="18" charset="0"/>
                <a:cs typeface="Times New Roman" panose="02020603050405020304" pitchFamily="18" charset="0"/>
              </a:rPr>
              <a:t>temp.key</a:t>
            </a:r>
            <a:r>
              <a:rPr lang="en-US" altLang="zh-CN" sz="1600" dirty="0">
                <a:latin typeface="Times New Roman" panose="02020603050405020304" pitchFamily="18" charset="0"/>
                <a:cs typeface="Times New Roman" panose="02020603050405020304" pitchFamily="18" charset="0"/>
              </a:rPr>
              <a:t>&gt;</a:t>
            </a:r>
            <a:r>
              <a:rPr lang="en-US" altLang="zh-CN" sz="1600" dirty="0" err="1">
                <a:latin typeface="Times New Roman" panose="02020603050405020304" pitchFamily="18" charset="0"/>
                <a:cs typeface="Times New Roman" panose="02020603050405020304" pitchFamily="18" charset="0"/>
              </a:rPr>
              <a:t>l.r</a:t>
            </a:r>
            <a:r>
              <a:rPr lang="en-US" altLang="zh-CN" sz="1600" dirty="0">
                <a:latin typeface="Times New Roman" panose="02020603050405020304" pitchFamily="18" charset="0"/>
                <a:cs typeface="Times New Roman" panose="02020603050405020304" pitchFamily="18" charset="0"/>
              </a:rPr>
              <a:t>[j].key){             //</a:t>
            </a:r>
            <a:r>
              <a:rPr lang="zh-CN" altLang="zh-CN" sz="1600" dirty="0">
                <a:latin typeface="Times New Roman" panose="02020603050405020304" pitchFamily="18" charset="0"/>
                <a:cs typeface="Times New Roman" panose="02020603050405020304" pitchFamily="18" charset="0"/>
              </a:rPr>
              <a:t>将</a:t>
            </a:r>
            <a:r>
              <a:rPr lang="en-US" altLang="zh-CN" sz="1600" dirty="0">
                <a:latin typeface="Times New Roman" panose="02020603050405020304" pitchFamily="18" charset="0"/>
                <a:cs typeface="Times New Roman" panose="02020603050405020304" pitchFamily="18" charset="0"/>
              </a:rPr>
              <a:t>r[j]</a:t>
            </a:r>
            <a:r>
              <a:rPr lang="zh-CN" altLang="zh-CN" sz="1600" dirty="0">
                <a:latin typeface="Times New Roman" panose="02020603050405020304" pitchFamily="18" charset="0"/>
                <a:cs typeface="Times New Roman" panose="02020603050405020304" pitchFamily="18" charset="0"/>
              </a:rPr>
              <a:t>调整到双亲结点位置</a:t>
            </a:r>
          </a:p>
          <a:p>
            <a:pPr>
              <a:lnSpc>
                <a:spcPts val="2000"/>
              </a:lnSpc>
              <a:spcBef>
                <a:spcPts val="0"/>
              </a:spcBef>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l.r</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i</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l.r</a:t>
            </a:r>
            <a:r>
              <a:rPr lang="en-US" altLang="zh-CN" sz="1600" dirty="0">
                <a:latin typeface="Times New Roman" panose="02020603050405020304" pitchFamily="18" charset="0"/>
                <a:cs typeface="Times New Roman" panose="02020603050405020304" pitchFamily="18" charset="0"/>
              </a:rPr>
              <a:t>[j];</a:t>
            </a:r>
            <a:endParaRPr lang="zh-CN" altLang="zh-CN" sz="1600" dirty="0">
              <a:latin typeface="Times New Roman" panose="02020603050405020304" pitchFamily="18" charset="0"/>
              <a:cs typeface="Times New Roman" panose="02020603050405020304" pitchFamily="18" charset="0"/>
            </a:endParaRPr>
          </a:p>
          <a:p>
            <a:pPr>
              <a:lnSpc>
                <a:spcPts val="2000"/>
              </a:lnSpc>
              <a:spcBef>
                <a:spcPts val="0"/>
              </a:spcBef>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i</a:t>
            </a:r>
            <a:r>
              <a:rPr lang="en-US" altLang="zh-CN" sz="1600" dirty="0">
                <a:latin typeface="Times New Roman" panose="02020603050405020304" pitchFamily="18" charset="0"/>
                <a:cs typeface="Times New Roman" panose="02020603050405020304" pitchFamily="18" charset="0"/>
              </a:rPr>
              <a:t>=j;                          //</a:t>
            </a:r>
            <a:r>
              <a:rPr lang="zh-CN" altLang="zh-CN" sz="1600" dirty="0">
                <a:latin typeface="Times New Roman" panose="02020603050405020304" pitchFamily="18" charset="0"/>
                <a:cs typeface="Times New Roman" panose="02020603050405020304" pitchFamily="18" charset="0"/>
              </a:rPr>
              <a:t>修改</a:t>
            </a:r>
            <a:r>
              <a:rPr lang="en-US" altLang="zh-CN" sz="1600" dirty="0" err="1">
                <a:latin typeface="Times New Roman" panose="02020603050405020304" pitchFamily="18" charset="0"/>
                <a:cs typeface="Times New Roman" panose="02020603050405020304" pitchFamily="18" charset="0"/>
              </a:rPr>
              <a:t>i</a:t>
            </a:r>
            <a:r>
              <a:rPr lang="zh-CN" altLang="zh-CN" sz="1600" dirty="0">
                <a:latin typeface="Times New Roman" panose="02020603050405020304" pitchFamily="18" charset="0"/>
                <a:cs typeface="Times New Roman" panose="02020603050405020304" pitchFamily="18" charset="0"/>
              </a:rPr>
              <a:t>和</a:t>
            </a:r>
            <a:r>
              <a:rPr lang="en-US" altLang="zh-CN" sz="1600" dirty="0">
                <a:latin typeface="Times New Roman" panose="02020603050405020304" pitchFamily="18" charset="0"/>
                <a:cs typeface="Times New Roman" panose="02020603050405020304" pitchFamily="18" charset="0"/>
              </a:rPr>
              <a:t>j</a:t>
            </a:r>
            <a:r>
              <a:rPr lang="zh-CN" altLang="zh-CN" sz="1600" dirty="0">
                <a:latin typeface="Times New Roman" panose="02020603050405020304" pitchFamily="18" charset="0"/>
                <a:cs typeface="Times New Roman" panose="02020603050405020304" pitchFamily="18" charset="0"/>
              </a:rPr>
              <a:t>，继续向下筛选</a:t>
            </a:r>
          </a:p>
          <a:p>
            <a:pPr>
              <a:lnSpc>
                <a:spcPts val="2000"/>
              </a:lnSpc>
              <a:spcBef>
                <a:spcPts val="0"/>
              </a:spcBef>
            </a:pPr>
            <a:r>
              <a:rPr lang="en-US" altLang="zh-CN" sz="1600" dirty="0">
                <a:latin typeface="Times New Roman" panose="02020603050405020304" pitchFamily="18" charset="0"/>
                <a:cs typeface="Times New Roman" panose="02020603050405020304" pitchFamily="18" charset="0"/>
              </a:rPr>
              <a:t>         j=2*</a:t>
            </a:r>
            <a:r>
              <a:rPr lang="en-US" altLang="zh-CN" sz="1600" dirty="0" err="1">
                <a:latin typeface="Times New Roman" panose="02020603050405020304" pitchFamily="18" charset="0"/>
                <a:cs typeface="Times New Roman" panose="02020603050405020304" pitchFamily="18" charset="0"/>
              </a:rPr>
              <a:t>i</a:t>
            </a:r>
            <a:r>
              <a:rPr lang="en-US" altLang="zh-CN" sz="1600" dirty="0">
                <a:latin typeface="Times New Roman" panose="02020603050405020304" pitchFamily="18" charset="0"/>
                <a:cs typeface="Times New Roman" panose="02020603050405020304" pitchFamily="18" charset="0"/>
              </a:rPr>
              <a:t>;</a:t>
            </a:r>
            <a:endParaRPr lang="zh-CN" altLang="zh-CN" sz="1600" dirty="0">
              <a:latin typeface="Times New Roman" panose="02020603050405020304" pitchFamily="18" charset="0"/>
              <a:cs typeface="Times New Roman" panose="02020603050405020304" pitchFamily="18" charset="0"/>
            </a:endParaRPr>
          </a:p>
          <a:p>
            <a:pPr>
              <a:lnSpc>
                <a:spcPts val="2000"/>
              </a:lnSpc>
              <a:spcBef>
                <a:spcPts val="0"/>
              </a:spcBef>
            </a:pPr>
            <a:r>
              <a:rPr lang="en-US" altLang="zh-CN" sz="1600" dirty="0">
                <a:latin typeface="Times New Roman" panose="02020603050405020304" pitchFamily="18" charset="0"/>
                <a:cs typeface="Times New Roman" panose="02020603050405020304" pitchFamily="18" charset="0"/>
              </a:rPr>
              <a:t>      }</a:t>
            </a:r>
            <a:endParaRPr lang="zh-CN" altLang="zh-CN" sz="1600" dirty="0">
              <a:latin typeface="Times New Roman" panose="02020603050405020304" pitchFamily="18" charset="0"/>
              <a:cs typeface="Times New Roman" panose="02020603050405020304" pitchFamily="18" charset="0"/>
            </a:endParaRPr>
          </a:p>
          <a:p>
            <a:pPr>
              <a:lnSpc>
                <a:spcPts val="2000"/>
              </a:lnSpc>
              <a:spcBef>
                <a:spcPts val="0"/>
              </a:spcBef>
            </a:pPr>
            <a:r>
              <a:rPr lang="en-US" altLang="zh-CN" sz="1600" dirty="0">
                <a:latin typeface="Times New Roman" panose="02020603050405020304" pitchFamily="18" charset="0"/>
                <a:cs typeface="Times New Roman" panose="02020603050405020304" pitchFamily="18" charset="0"/>
              </a:rPr>
              <a:t>      else break;                       //</a:t>
            </a:r>
            <a:r>
              <a:rPr lang="zh-CN" altLang="zh-CN" sz="1600" dirty="0">
                <a:latin typeface="Times New Roman" panose="02020603050405020304" pitchFamily="18" charset="0"/>
                <a:cs typeface="Times New Roman" panose="02020603050405020304" pitchFamily="18" charset="0"/>
              </a:rPr>
              <a:t>筛选结束</a:t>
            </a:r>
          </a:p>
          <a:p>
            <a:pPr>
              <a:lnSpc>
                <a:spcPts val="2000"/>
              </a:lnSpc>
              <a:spcBef>
                <a:spcPts val="0"/>
              </a:spcBef>
            </a:pPr>
            <a:r>
              <a:rPr lang="en-US" altLang="zh-CN" sz="1600" dirty="0">
                <a:latin typeface="Times New Roman" panose="02020603050405020304" pitchFamily="18" charset="0"/>
                <a:cs typeface="Times New Roman" panose="02020603050405020304" pitchFamily="18" charset="0"/>
              </a:rPr>
              <a:t>   }</a:t>
            </a:r>
            <a:endParaRPr lang="zh-CN" altLang="zh-CN" sz="1600" dirty="0">
              <a:latin typeface="Times New Roman" panose="02020603050405020304" pitchFamily="18" charset="0"/>
              <a:cs typeface="Times New Roman" panose="02020603050405020304" pitchFamily="18" charset="0"/>
            </a:endParaRPr>
          </a:p>
          <a:p>
            <a:pPr>
              <a:lnSpc>
                <a:spcPts val="2000"/>
              </a:lnSpc>
              <a:spcBef>
                <a:spcPts val="0"/>
              </a:spcBef>
            </a:pP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l.r</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i</a:t>
            </a:r>
            <a:r>
              <a:rPr lang="en-US" altLang="zh-CN" sz="1600" dirty="0">
                <a:latin typeface="Times New Roman" panose="02020603050405020304" pitchFamily="18" charset="0"/>
                <a:cs typeface="Times New Roman" panose="02020603050405020304" pitchFamily="18" charset="0"/>
              </a:rPr>
              <a:t>]=temp;                         //</a:t>
            </a:r>
            <a:r>
              <a:rPr lang="zh-CN" altLang="zh-CN" sz="1600" dirty="0">
                <a:latin typeface="Times New Roman" panose="02020603050405020304" pitchFamily="18" charset="0"/>
                <a:cs typeface="Times New Roman" panose="02020603050405020304" pitchFamily="18" charset="0"/>
              </a:rPr>
              <a:t>被筛选结点的值放在最终位置</a:t>
            </a:r>
          </a:p>
          <a:p>
            <a:pPr>
              <a:lnSpc>
                <a:spcPts val="2000"/>
              </a:lnSpc>
              <a:spcBef>
                <a:spcPts val="0"/>
              </a:spcBef>
            </a:pPr>
            <a:r>
              <a:rPr lang="en-US" altLang="zh-CN" sz="1600" dirty="0">
                <a:latin typeface="Times New Roman" panose="02020603050405020304" pitchFamily="18" charset="0"/>
                <a:cs typeface="Times New Roman" panose="02020603050405020304" pitchFamily="18" charset="0"/>
              </a:rPr>
              <a:t>}</a:t>
            </a:r>
            <a:endParaRPr lang="zh-CN" altLang="zh-CN" sz="1600" dirty="0">
              <a:latin typeface="Times New Roman" panose="02020603050405020304" pitchFamily="18" charset="0"/>
              <a:cs typeface="Times New Roman" panose="02020603050405020304" pitchFamily="18" charset="0"/>
            </a:endParaRPr>
          </a:p>
          <a:p>
            <a:pPr marL="0" indent="0">
              <a:lnSpc>
                <a:spcPts val="2000"/>
              </a:lnSpc>
              <a:spcBef>
                <a:spcPts val="0"/>
              </a:spcBef>
              <a:buNone/>
            </a:pPr>
            <a:endParaRPr lang="zh-CN" altLang="en-US" sz="16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3707904" y="987574"/>
            <a:ext cx="5328592" cy="3724096"/>
          </a:xfrm>
          <a:prstGeom prst="rect">
            <a:avLst/>
          </a:prstGeom>
          <a:solidFill>
            <a:schemeClr val="accent2"/>
          </a:solidFill>
        </p:spPr>
        <p:txBody>
          <a:bodyPr wrap="square" rtlCol="0">
            <a:spAutoFit/>
          </a:bodyPr>
          <a:lstStyle/>
          <a:p>
            <a:pPr>
              <a:lnSpc>
                <a:spcPts val="2000"/>
              </a:lnSpc>
              <a:spcBef>
                <a:spcPts val="0"/>
              </a:spcBef>
            </a:pPr>
            <a:r>
              <a:rPr lang="en-US" altLang="zh-CN" dirty="0">
                <a:latin typeface="Times New Roman" panose="02020603050405020304" pitchFamily="18" charset="0"/>
                <a:cs typeface="Times New Roman" panose="02020603050405020304" pitchFamily="18" charset="0"/>
              </a:rPr>
              <a:t>void </a:t>
            </a:r>
            <a:r>
              <a:rPr lang="en-US" altLang="zh-CN" dirty="0" err="1">
                <a:latin typeface="Times New Roman" panose="02020603050405020304" pitchFamily="18" charset="0"/>
                <a:cs typeface="Times New Roman" panose="02020603050405020304" pitchFamily="18" charset="0"/>
              </a:rPr>
              <a:t>HeadSort</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Sqlist</a:t>
            </a:r>
            <a:r>
              <a:rPr lang="en-US" altLang="zh-CN" dirty="0">
                <a:latin typeface="Times New Roman" panose="02020603050405020304" pitchFamily="18" charset="0"/>
                <a:cs typeface="Times New Roman" panose="02020603050405020304" pitchFamily="18" charset="0"/>
              </a:rPr>
              <a:t> &amp;l){</a:t>
            </a:r>
            <a:endParaRPr lang="zh-CN" altLang="zh-CN" dirty="0">
              <a:latin typeface="Times New Roman" panose="02020603050405020304" pitchFamily="18" charset="0"/>
              <a:cs typeface="Times New Roman" panose="02020603050405020304" pitchFamily="18" charset="0"/>
            </a:endParaRPr>
          </a:p>
          <a:p>
            <a:pPr>
              <a:lnSpc>
                <a:spcPts val="2000"/>
              </a:lnSpc>
              <a:spcBef>
                <a:spcPts val="0"/>
              </a:spcBef>
            </a:pP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pPr>
              <a:lnSpc>
                <a:spcPts val="2000"/>
              </a:lnSpc>
              <a:spcBef>
                <a:spcPts val="0"/>
              </a:spcBef>
            </a:pP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ElemType</a:t>
            </a:r>
            <a:r>
              <a:rPr lang="en-US" altLang="zh-CN" dirty="0">
                <a:latin typeface="Times New Roman" panose="02020603050405020304" pitchFamily="18" charset="0"/>
                <a:cs typeface="Times New Roman" panose="02020603050405020304" pitchFamily="18" charset="0"/>
              </a:rPr>
              <a:t> temp;</a:t>
            </a:r>
            <a:endParaRPr lang="zh-CN" altLang="zh-CN" dirty="0">
              <a:latin typeface="Times New Roman" panose="02020603050405020304" pitchFamily="18" charset="0"/>
              <a:cs typeface="Times New Roman" panose="02020603050405020304" pitchFamily="18" charset="0"/>
            </a:endParaRPr>
          </a:p>
          <a:p>
            <a:pPr>
              <a:lnSpc>
                <a:spcPts val="2000"/>
              </a:lnSpc>
              <a:spcBef>
                <a:spcPts val="0"/>
              </a:spcBef>
            </a:pPr>
            <a:r>
              <a:rPr lang="en-US" altLang="zh-CN" dirty="0">
                <a:latin typeface="Times New Roman" panose="02020603050405020304" pitchFamily="18" charset="0"/>
                <a:cs typeface="Times New Roman" panose="02020603050405020304" pitchFamily="18" charset="0"/>
              </a:rPr>
              <a:t>   for(</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l.length</a:t>
            </a:r>
            <a:r>
              <a:rPr lang="en-US" altLang="zh-CN" dirty="0">
                <a:latin typeface="Times New Roman" panose="02020603050405020304" pitchFamily="18" charset="0"/>
                <a:cs typeface="Times New Roman" panose="02020603050405020304" pitchFamily="18" charset="0"/>
              </a:rPr>
              <a:t>/2;i&gt;=1;i--)    //</a:t>
            </a:r>
            <a:r>
              <a:rPr lang="zh-CN" altLang="zh-CN" dirty="0">
                <a:latin typeface="Times New Roman" panose="02020603050405020304" pitchFamily="18" charset="0"/>
                <a:cs typeface="Times New Roman" panose="02020603050405020304" pitchFamily="18" charset="0"/>
              </a:rPr>
              <a:t>循环建立初始堆</a:t>
            </a:r>
          </a:p>
          <a:p>
            <a:pPr>
              <a:lnSpc>
                <a:spcPts val="2000"/>
              </a:lnSpc>
              <a:spcBef>
                <a:spcPts val="0"/>
              </a:spcBef>
            </a:pP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SiftAdjust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l,i,l.length</a:t>
            </a:r>
            <a:r>
              <a:rPr lang="en-US"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pPr>
              <a:lnSpc>
                <a:spcPts val="2000"/>
              </a:lnSpc>
              <a:spcBef>
                <a:spcPts val="0"/>
              </a:spcBef>
            </a:pPr>
            <a:r>
              <a:rPr lang="en-US" altLang="zh-CN" dirty="0">
                <a:latin typeface="Times New Roman" panose="02020603050405020304" pitchFamily="18" charset="0"/>
                <a:cs typeface="Times New Roman" panose="02020603050405020304" pitchFamily="18" charset="0"/>
              </a:rPr>
              <a:t>   for(</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l.length;i</a:t>
            </a:r>
            <a:r>
              <a:rPr lang="en-US" altLang="zh-CN" dirty="0">
                <a:latin typeface="Times New Roman" panose="02020603050405020304" pitchFamily="18" charset="0"/>
                <a:cs typeface="Times New Roman" panose="02020603050405020304" pitchFamily="18" charset="0"/>
              </a:rPr>
              <a:t>&gt;1;i--){ //</a:t>
            </a:r>
            <a:r>
              <a:rPr lang="zh-CN" altLang="zh-CN" dirty="0">
                <a:latin typeface="Times New Roman" panose="02020603050405020304" pitchFamily="18" charset="0"/>
                <a:cs typeface="Times New Roman" panose="02020603050405020304" pitchFamily="18" charset="0"/>
              </a:rPr>
              <a:t>进行</a:t>
            </a:r>
            <a:r>
              <a:rPr lang="en-US" altLang="zh-CN" dirty="0" err="1">
                <a:latin typeface="Times New Roman" panose="02020603050405020304" pitchFamily="18" charset="0"/>
                <a:cs typeface="Times New Roman" panose="02020603050405020304" pitchFamily="18" charset="0"/>
              </a:rPr>
              <a:t>l.length</a:t>
            </a:r>
            <a:r>
              <a:rPr lang="en-US" altLang="zh-CN" dirty="0">
                <a:latin typeface="Times New Roman" panose="02020603050405020304" pitchFamily="18" charset="0"/>
                <a:cs typeface="Times New Roman" panose="02020603050405020304" pitchFamily="18" charset="0"/>
              </a:rPr>
              <a:t> -1</a:t>
            </a:r>
            <a:r>
              <a:rPr lang="zh-CN" altLang="zh-CN" dirty="0">
                <a:latin typeface="Times New Roman" panose="02020603050405020304" pitchFamily="18" charset="0"/>
                <a:cs typeface="Times New Roman" panose="02020603050405020304" pitchFamily="18" charset="0"/>
              </a:rPr>
              <a:t>趟堆排序</a:t>
            </a:r>
          </a:p>
          <a:p>
            <a:pPr>
              <a:lnSpc>
                <a:spcPts val="2000"/>
              </a:lnSpc>
              <a:spcBef>
                <a:spcPts val="0"/>
              </a:spcBef>
            </a:pPr>
            <a:r>
              <a:rPr lang="en-US" altLang="zh-CN" dirty="0">
                <a:latin typeface="Times New Roman" panose="02020603050405020304" pitchFamily="18" charset="0"/>
                <a:cs typeface="Times New Roman" panose="02020603050405020304" pitchFamily="18" charset="0"/>
              </a:rPr>
              <a:t>      temp=</a:t>
            </a:r>
            <a:r>
              <a:rPr lang="en-US" altLang="zh-CN" dirty="0" err="1">
                <a:latin typeface="Times New Roman" panose="02020603050405020304" pitchFamily="18" charset="0"/>
                <a:cs typeface="Times New Roman" panose="02020603050405020304" pitchFamily="18" charset="0"/>
              </a:rPr>
              <a:t>l.r</a:t>
            </a:r>
            <a:r>
              <a:rPr lang="en-US" altLang="zh-CN" dirty="0">
                <a:latin typeface="Times New Roman" panose="02020603050405020304" pitchFamily="18" charset="0"/>
                <a:cs typeface="Times New Roman" panose="02020603050405020304" pitchFamily="18" charset="0"/>
              </a:rPr>
              <a:t>[1];  </a:t>
            </a:r>
            <a:r>
              <a:rPr lang="en-US" altLang="zh-CN" sz="1400" dirty="0">
                <a:latin typeface="Times New Roman" panose="02020603050405020304" pitchFamily="18" charset="0"/>
                <a:cs typeface="Times New Roman" panose="02020603050405020304" pitchFamily="18" charset="0"/>
              </a:rPr>
              <a:t>//</a:t>
            </a:r>
            <a:r>
              <a:rPr lang="zh-CN" altLang="zh-CN" sz="1400" dirty="0">
                <a:latin typeface="Times New Roman" panose="02020603050405020304" pitchFamily="18" charset="0"/>
                <a:cs typeface="Times New Roman" panose="02020603050405020304" pitchFamily="18" charset="0"/>
              </a:rPr>
              <a:t>将最后一个元素与当前区间内的</a:t>
            </a:r>
            <a:r>
              <a:rPr lang="en-US" altLang="zh-CN" sz="1400" dirty="0">
                <a:latin typeface="Times New Roman" panose="02020603050405020304" pitchFamily="18" charset="0"/>
                <a:cs typeface="Times New Roman" panose="02020603050405020304" pitchFamily="18" charset="0"/>
              </a:rPr>
              <a:t>r[1]</a:t>
            </a:r>
            <a:r>
              <a:rPr lang="zh-CN" altLang="zh-CN" sz="1400" dirty="0">
                <a:latin typeface="Times New Roman" panose="02020603050405020304" pitchFamily="18" charset="0"/>
                <a:cs typeface="Times New Roman" panose="02020603050405020304" pitchFamily="18" charset="0"/>
              </a:rPr>
              <a:t>交换</a:t>
            </a:r>
          </a:p>
          <a:p>
            <a:pPr>
              <a:lnSpc>
                <a:spcPts val="2000"/>
              </a:lnSpc>
              <a:spcBef>
                <a:spcPts val="0"/>
              </a:spcBef>
            </a:pP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l.r</a:t>
            </a:r>
            <a:r>
              <a:rPr lang="en-US" altLang="zh-CN" dirty="0">
                <a:latin typeface="Times New Roman" panose="02020603050405020304" pitchFamily="18" charset="0"/>
                <a:cs typeface="Times New Roman" panose="02020603050405020304" pitchFamily="18" charset="0"/>
              </a:rPr>
              <a:t>[1]=</a:t>
            </a:r>
            <a:r>
              <a:rPr lang="en-US" altLang="zh-CN" dirty="0" err="1">
                <a:latin typeface="Times New Roman" panose="02020603050405020304" pitchFamily="18" charset="0"/>
                <a:cs typeface="Times New Roman" panose="02020603050405020304" pitchFamily="18" charset="0"/>
              </a:rPr>
              <a:t>l.r</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pPr>
              <a:lnSpc>
                <a:spcPts val="2000"/>
              </a:lnSpc>
              <a:spcBef>
                <a:spcPts val="0"/>
              </a:spcBef>
            </a:pP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l.r</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]=temp;</a:t>
            </a:r>
            <a:endParaRPr lang="zh-CN" altLang="zh-CN" dirty="0">
              <a:latin typeface="Times New Roman" panose="02020603050405020304" pitchFamily="18" charset="0"/>
              <a:cs typeface="Times New Roman" panose="02020603050405020304" pitchFamily="18" charset="0"/>
            </a:endParaRPr>
          </a:p>
          <a:p>
            <a:pPr>
              <a:lnSpc>
                <a:spcPts val="2000"/>
              </a:lnSpc>
              <a:spcBef>
                <a:spcPts val="0"/>
              </a:spcBef>
            </a:pP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SiftAdjust</a:t>
            </a:r>
            <a:r>
              <a:rPr lang="en-US" altLang="zh-CN" dirty="0">
                <a:latin typeface="Times New Roman" panose="02020603050405020304" pitchFamily="18" charset="0"/>
                <a:cs typeface="Times New Roman" panose="02020603050405020304" pitchFamily="18" charset="0"/>
              </a:rPr>
              <a:t> (l,1,i-1);</a:t>
            </a:r>
            <a:endParaRPr lang="zh-CN" altLang="zh-CN" dirty="0">
              <a:latin typeface="Times New Roman" panose="02020603050405020304" pitchFamily="18" charset="0"/>
              <a:cs typeface="Times New Roman" panose="02020603050405020304" pitchFamily="18" charset="0"/>
            </a:endParaRPr>
          </a:p>
          <a:p>
            <a:pPr>
              <a:lnSpc>
                <a:spcPts val="2000"/>
              </a:lnSpc>
              <a:spcBef>
                <a:spcPts val="0"/>
              </a:spcBef>
            </a:pPr>
            <a:r>
              <a:rPr lang="en-US" altLang="zh-CN" dirty="0">
                <a:latin typeface="Times New Roman" panose="02020603050405020304" pitchFamily="18" charset="0"/>
                <a:cs typeface="Times New Roman" panose="02020603050405020304" pitchFamily="18" charset="0"/>
              </a:rPr>
              <a:t>   }</a:t>
            </a:r>
            <a:endParaRPr lang="zh-CN" altLang="zh-CN" dirty="0">
              <a:latin typeface="Times New Roman" panose="02020603050405020304" pitchFamily="18" charset="0"/>
              <a:cs typeface="Times New Roman" panose="02020603050405020304" pitchFamily="18" charset="0"/>
            </a:endParaRPr>
          </a:p>
          <a:p>
            <a:pPr>
              <a:lnSpc>
                <a:spcPts val="2000"/>
              </a:lnSpc>
              <a:spcBef>
                <a:spcPts val="0"/>
              </a:spcBef>
            </a:pPr>
            <a:r>
              <a:rPr lang="en-US" altLang="zh-CN" dirty="0">
                <a:latin typeface="Times New Roman" panose="02020603050405020304" pitchFamily="18" charset="0"/>
                <a:cs typeface="Times New Roman" panose="02020603050405020304" pitchFamily="18" charset="0"/>
              </a:rPr>
              <a:t>}</a:t>
            </a:r>
            <a:endParaRPr lang="zh-CN" altLang="zh-CN" dirty="0">
              <a:latin typeface="Times New Roman" panose="02020603050405020304" pitchFamily="18" charset="0"/>
              <a:cs typeface="Times New Roman" panose="02020603050405020304" pitchFamily="18" charset="0"/>
            </a:endParaRPr>
          </a:p>
          <a:p>
            <a:endParaRPr lang="en-US" altLang="zh-CN" dirty="0"/>
          </a:p>
          <a:p>
            <a:endParaRPr lang="en-US" altLang="zh-CN" dirty="0"/>
          </a:p>
        </p:txBody>
      </p:sp>
    </p:spTree>
    <p:extLst>
      <p:ext uri="{BB962C8B-B14F-4D97-AF65-F5344CB8AC3E}">
        <p14:creationId xmlns:p14="http://schemas.microsoft.com/office/powerpoint/2010/main" val="114428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1000"/>
                                        <p:tgtEl>
                                          <p:spTgt spid="4"/>
                                        </p:tgtEl>
                                      </p:cBhvr>
                                    </p:animEffect>
                                    <p:anim calcmode="lin" valueType="num">
                                      <p:cBhvr>
                                        <p:cTn id="98" dur="1000" fill="hold"/>
                                        <p:tgtEl>
                                          <p:spTgt spid="4"/>
                                        </p:tgtEl>
                                        <p:attrNameLst>
                                          <p:attrName>ppt_x</p:attrName>
                                        </p:attrNameLst>
                                      </p:cBhvr>
                                      <p:tavLst>
                                        <p:tav tm="0">
                                          <p:val>
                                            <p:strVal val="#ppt_x"/>
                                          </p:val>
                                        </p:tav>
                                        <p:tav tm="100000">
                                          <p:val>
                                            <p:strVal val="#ppt_x"/>
                                          </p:val>
                                        </p:tav>
                                      </p:tavLst>
                                    </p:anim>
                                    <p:anim calcmode="lin" valueType="num">
                                      <p:cBhvr>
                                        <p:cTn id="9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4">
                                            <p:txEl>
                                              <p:pRg st="0" end="0"/>
                                            </p:txEl>
                                          </p:spTgt>
                                        </p:tgtEl>
                                        <p:attrNameLst>
                                          <p:attrName>style.visibility</p:attrName>
                                        </p:attrNameLst>
                                      </p:cBhvr>
                                      <p:to>
                                        <p:strVal val="visible"/>
                                      </p:to>
                                    </p:set>
                                    <p:animEffect transition="in" filter="fade">
                                      <p:cBhvr>
                                        <p:cTn id="104" dur="1000"/>
                                        <p:tgtEl>
                                          <p:spTgt spid="4">
                                            <p:txEl>
                                              <p:pRg st="0" end="0"/>
                                            </p:txEl>
                                          </p:spTgt>
                                        </p:tgtEl>
                                      </p:cBhvr>
                                    </p:animEffect>
                                    <p:anim calcmode="lin" valueType="num">
                                      <p:cBhvr>
                                        <p:cTn id="10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0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4">
                                            <p:txEl>
                                              <p:pRg st="1" end="1"/>
                                            </p:txEl>
                                          </p:spTgt>
                                        </p:tgtEl>
                                        <p:attrNameLst>
                                          <p:attrName>style.visibility</p:attrName>
                                        </p:attrNameLst>
                                      </p:cBhvr>
                                      <p:to>
                                        <p:strVal val="visible"/>
                                      </p:to>
                                    </p:set>
                                    <p:animEffect transition="in" filter="fade">
                                      <p:cBhvr>
                                        <p:cTn id="111" dur="1000"/>
                                        <p:tgtEl>
                                          <p:spTgt spid="4">
                                            <p:txEl>
                                              <p:pRg st="1" end="1"/>
                                            </p:txEl>
                                          </p:spTgt>
                                        </p:tgtEl>
                                      </p:cBhvr>
                                    </p:animEffect>
                                    <p:anim calcmode="lin" valueType="num">
                                      <p:cBhvr>
                                        <p:cTn id="11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13"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4">
                                            <p:txEl>
                                              <p:pRg st="2" end="2"/>
                                            </p:txEl>
                                          </p:spTgt>
                                        </p:tgtEl>
                                        <p:attrNameLst>
                                          <p:attrName>style.visibility</p:attrName>
                                        </p:attrNameLst>
                                      </p:cBhvr>
                                      <p:to>
                                        <p:strVal val="visible"/>
                                      </p:to>
                                    </p:set>
                                    <p:animEffect transition="in" filter="fade">
                                      <p:cBhvr>
                                        <p:cTn id="116" dur="1000"/>
                                        <p:tgtEl>
                                          <p:spTgt spid="4">
                                            <p:txEl>
                                              <p:pRg st="2" end="2"/>
                                            </p:txEl>
                                          </p:spTgt>
                                        </p:tgtEl>
                                      </p:cBhvr>
                                    </p:animEffect>
                                    <p:anim calcmode="lin" valueType="num">
                                      <p:cBhvr>
                                        <p:cTn id="11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18"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nodeType="clickEffect">
                                  <p:stCondLst>
                                    <p:cond delay="0"/>
                                  </p:stCondLst>
                                  <p:childTnLst>
                                    <p:set>
                                      <p:cBhvr>
                                        <p:cTn id="122" dur="1" fill="hold">
                                          <p:stCondLst>
                                            <p:cond delay="0"/>
                                          </p:stCondLst>
                                        </p:cTn>
                                        <p:tgtEl>
                                          <p:spTgt spid="4">
                                            <p:txEl>
                                              <p:pRg st="3" end="3"/>
                                            </p:txEl>
                                          </p:spTgt>
                                        </p:tgtEl>
                                        <p:attrNameLst>
                                          <p:attrName>style.visibility</p:attrName>
                                        </p:attrNameLst>
                                      </p:cBhvr>
                                      <p:to>
                                        <p:strVal val="visible"/>
                                      </p:to>
                                    </p:set>
                                    <p:animEffect transition="in" filter="fade">
                                      <p:cBhvr>
                                        <p:cTn id="123" dur="1000"/>
                                        <p:tgtEl>
                                          <p:spTgt spid="4">
                                            <p:txEl>
                                              <p:pRg st="3" end="3"/>
                                            </p:txEl>
                                          </p:spTgt>
                                        </p:tgtEl>
                                      </p:cBhvr>
                                    </p:animEffect>
                                    <p:anim calcmode="lin" valueType="num">
                                      <p:cBhvr>
                                        <p:cTn id="124"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25"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4">
                                            <p:txEl>
                                              <p:pRg st="4" end="4"/>
                                            </p:txEl>
                                          </p:spTgt>
                                        </p:tgtEl>
                                        <p:attrNameLst>
                                          <p:attrName>style.visibility</p:attrName>
                                        </p:attrNameLst>
                                      </p:cBhvr>
                                      <p:to>
                                        <p:strVal val="visible"/>
                                      </p:to>
                                    </p:set>
                                    <p:animEffect transition="in" filter="fade">
                                      <p:cBhvr>
                                        <p:cTn id="128" dur="1000"/>
                                        <p:tgtEl>
                                          <p:spTgt spid="4">
                                            <p:txEl>
                                              <p:pRg st="4" end="4"/>
                                            </p:txEl>
                                          </p:spTgt>
                                        </p:tgtEl>
                                      </p:cBhvr>
                                    </p:animEffect>
                                    <p:anim calcmode="lin" valueType="num">
                                      <p:cBhvr>
                                        <p:cTn id="1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42" presetClass="entr" presetSubtype="0" fill="hold" nodeType="clickEffect">
                                  <p:stCondLst>
                                    <p:cond delay="0"/>
                                  </p:stCondLst>
                                  <p:childTnLst>
                                    <p:set>
                                      <p:cBhvr>
                                        <p:cTn id="134" dur="1" fill="hold">
                                          <p:stCondLst>
                                            <p:cond delay="0"/>
                                          </p:stCondLst>
                                        </p:cTn>
                                        <p:tgtEl>
                                          <p:spTgt spid="4">
                                            <p:txEl>
                                              <p:pRg st="5" end="5"/>
                                            </p:txEl>
                                          </p:spTgt>
                                        </p:tgtEl>
                                        <p:attrNameLst>
                                          <p:attrName>style.visibility</p:attrName>
                                        </p:attrNameLst>
                                      </p:cBhvr>
                                      <p:to>
                                        <p:strVal val="visible"/>
                                      </p:to>
                                    </p:set>
                                    <p:animEffect transition="in" filter="fade">
                                      <p:cBhvr>
                                        <p:cTn id="135" dur="1000"/>
                                        <p:tgtEl>
                                          <p:spTgt spid="4">
                                            <p:txEl>
                                              <p:pRg st="5" end="5"/>
                                            </p:txEl>
                                          </p:spTgt>
                                        </p:tgtEl>
                                      </p:cBhvr>
                                    </p:animEffect>
                                    <p:anim calcmode="lin" valueType="num">
                                      <p:cBhvr>
                                        <p:cTn id="13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37"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42" presetClass="entr" presetSubtype="0" fill="hold" nodeType="clickEffect">
                                  <p:stCondLst>
                                    <p:cond delay="0"/>
                                  </p:stCondLst>
                                  <p:childTnLst>
                                    <p:set>
                                      <p:cBhvr>
                                        <p:cTn id="141" dur="1" fill="hold">
                                          <p:stCondLst>
                                            <p:cond delay="0"/>
                                          </p:stCondLst>
                                        </p:cTn>
                                        <p:tgtEl>
                                          <p:spTgt spid="4">
                                            <p:txEl>
                                              <p:pRg st="6" end="6"/>
                                            </p:txEl>
                                          </p:spTgt>
                                        </p:tgtEl>
                                        <p:attrNameLst>
                                          <p:attrName>style.visibility</p:attrName>
                                        </p:attrNameLst>
                                      </p:cBhvr>
                                      <p:to>
                                        <p:strVal val="visible"/>
                                      </p:to>
                                    </p:set>
                                    <p:animEffect transition="in" filter="fade">
                                      <p:cBhvr>
                                        <p:cTn id="142" dur="1000"/>
                                        <p:tgtEl>
                                          <p:spTgt spid="4">
                                            <p:txEl>
                                              <p:pRg st="6" end="6"/>
                                            </p:txEl>
                                          </p:spTgt>
                                        </p:tgtEl>
                                      </p:cBhvr>
                                    </p:animEffect>
                                    <p:anim calcmode="lin" valueType="num">
                                      <p:cBhvr>
                                        <p:cTn id="14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144" dur="1000" fill="hold"/>
                                        <p:tgtEl>
                                          <p:spTgt spid="4">
                                            <p:txEl>
                                              <p:pRg st="6" end="6"/>
                                            </p:txEl>
                                          </p:spTgt>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4">
                                            <p:txEl>
                                              <p:pRg st="7" end="7"/>
                                            </p:txEl>
                                          </p:spTgt>
                                        </p:tgtEl>
                                        <p:attrNameLst>
                                          <p:attrName>style.visibility</p:attrName>
                                        </p:attrNameLst>
                                      </p:cBhvr>
                                      <p:to>
                                        <p:strVal val="visible"/>
                                      </p:to>
                                    </p:set>
                                    <p:animEffect transition="in" filter="fade">
                                      <p:cBhvr>
                                        <p:cTn id="147" dur="1000"/>
                                        <p:tgtEl>
                                          <p:spTgt spid="4">
                                            <p:txEl>
                                              <p:pRg st="7" end="7"/>
                                            </p:txEl>
                                          </p:spTgt>
                                        </p:tgtEl>
                                      </p:cBhvr>
                                    </p:animEffect>
                                    <p:anim calcmode="lin" valueType="num">
                                      <p:cBhvr>
                                        <p:cTn id="148"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49" dur="1000" fill="hold"/>
                                        <p:tgtEl>
                                          <p:spTgt spid="4">
                                            <p:txEl>
                                              <p:pRg st="7" end="7"/>
                                            </p:txEl>
                                          </p:spTgt>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0"/>
                                  </p:stCondLst>
                                  <p:childTnLst>
                                    <p:set>
                                      <p:cBhvr>
                                        <p:cTn id="151" dur="1" fill="hold">
                                          <p:stCondLst>
                                            <p:cond delay="0"/>
                                          </p:stCondLst>
                                        </p:cTn>
                                        <p:tgtEl>
                                          <p:spTgt spid="4">
                                            <p:txEl>
                                              <p:pRg st="8" end="8"/>
                                            </p:txEl>
                                          </p:spTgt>
                                        </p:tgtEl>
                                        <p:attrNameLst>
                                          <p:attrName>style.visibility</p:attrName>
                                        </p:attrNameLst>
                                      </p:cBhvr>
                                      <p:to>
                                        <p:strVal val="visible"/>
                                      </p:to>
                                    </p:set>
                                    <p:animEffect transition="in" filter="fade">
                                      <p:cBhvr>
                                        <p:cTn id="152" dur="1000"/>
                                        <p:tgtEl>
                                          <p:spTgt spid="4">
                                            <p:txEl>
                                              <p:pRg st="8" end="8"/>
                                            </p:txEl>
                                          </p:spTgt>
                                        </p:tgtEl>
                                      </p:cBhvr>
                                    </p:animEffect>
                                    <p:anim calcmode="lin" valueType="num">
                                      <p:cBhvr>
                                        <p:cTn id="153"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54"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4">
                                            <p:txEl>
                                              <p:pRg st="9" end="9"/>
                                            </p:txEl>
                                          </p:spTgt>
                                        </p:tgtEl>
                                        <p:attrNameLst>
                                          <p:attrName>style.visibility</p:attrName>
                                        </p:attrNameLst>
                                      </p:cBhvr>
                                      <p:to>
                                        <p:strVal val="visible"/>
                                      </p:to>
                                    </p:set>
                                    <p:anim calcmode="lin" valueType="num">
                                      <p:cBhvr additive="base">
                                        <p:cTn id="159"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160" dur="500" fill="hold"/>
                                        <p:tgtEl>
                                          <p:spTgt spid="4">
                                            <p:txEl>
                                              <p:pRg st="9" end="9"/>
                                            </p:txEl>
                                          </p:spTgt>
                                        </p:tgtEl>
                                        <p:attrNameLst>
                                          <p:attrName>ppt_y</p:attrName>
                                        </p:attrNameLst>
                                      </p:cBhvr>
                                      <p:tavLst>
                                        <p:tav tm="0">
                                          <p:val>
                                            <p:strVal val="1+#ppt_h/2"/>
                                          </p:val>
                                        </p:tav>
                                        <p:tav tm="100000">
                                          <p:val>
                                            <p:strVal val="#ppt_y"/>
                                          </p:val>
                                        </p:tav>
                                      </p:tavLst>
                                    </p:anim>
                                  </p:childTnLst>
                                </p:cTn>
                              </p:par>
                              <p:par>
                                <p:cTn id="161" presetID="2" presetClass="entr" presetSubtype="4" fill="hold" nodeType="withEffect">
                                  <p:stCondLst>
                                    <p:cond delay="0"/>
                                  </p:stCondLst>
                                  <p:childTnLst>
                                    <p:set>
                                      <p:cBhvr>
                                        <p:cTn id="162" dur="1" fill="hold">
                                          <p:stCondLst>
                                            <p:cond delay="0"/>
                                          </p:stCondLst>
                                        </p:cTn>
                                        <p:tgtEl>
                                          <p:spTgt spid="4">
                                            <p:txEl>
                                              <p:pRg st="10" end="10"/>
                                            </p:txEl>
                                          </p:spTgt>
                                        </p:tgtEl>
                                        <p:attrNameLst>
                                          <p:attrName>style.visibility</p:attrName>
                                        </p:attrNameLst>
                                      </p:cBhvr>
                                      <p:to>
                                        <p:strVal val="visible"/>
                                      </p:to>
                                    </p:set>
                                    <p:anim calcmode="lin" valueType="num">
                                      <p:cBhvr additive="base">
                                        <p:cTn id="163"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164"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4">
                                            <p:txEl>
                                              <p:pRg st="11" end="11"/>
                                            </p:txEl>
                                          </p:spTgt>
                                        </p:tgtEl>
                                        <p:attrNameLst>
                                          <p:attrName>style.visibility</p:attrName>
                                        </p:attrNameLst>
                                      </p:cBhvr>
                                      <p:to>
                                        <p:strVal val="visible"/>
                                      </p:to>
                                    </p:set>
                                    <p:anim calcmode="lin" valueType="num">
                                      <p:cBhvr additive="base">
                                        <p:cTn id="16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168"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8928992" cy="715538"/>
              </a:xfrm>
            </p:spPr>
            <p:txBody>
              <a:bodyPr/>
              <a:lstStyle/>
              <a:p>
                <a:pPr>
                  <a:lnSpc>
                    <a:spcPts val="2400"/>
                  </a:lnSpc>
                  <a:spcBef>
                    <a:spcPts val="0"/>
                  </a:spcBef>
                </a:pPr>
                <a:r>
                  <a:rPr lang="zh-CN" altLang="zh-CN" sz="1800" dirty="0">
                    <a:solidFill>
                      <a:srgbClr val="C00000"/>
                    </a:solidFill>
                    <a:latin typeface="隶书" panose="02010509060101010101" pitchFamily="49" charset="-122"/>
                    <a:ea typeface="隶书" panose="02010509060101010101" pitchFamily="49" charset="-122"/>
                  </a:rPr>
                  <a:t>例</a:t>
                </a:r>
                <a:r>
                  <a:rPr lang="en-US" altLang="zh-CN" sz="1800" dirty="0">
                    <a:solidFill>
                      <a:srgbClr val="C00000"/>
                    </a:solidFill>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待排序的表有</a:t>
                </a:r>
                <a:r>
                  <a:rPr lang="en-US" altLang="zh-CN" sz="1800" dirty="0">
                    <a:solidFill>
                      <a:srgbClr val="C00000"/>
                    </a:solidFill>
                    <a:latin typeface="隶书" panose="02010509060101010101" pitchFamily="49" charset="-122"/>
                    <a:ea typeface="隶书" panose="02010509060101010101" pitchFamily="49" charset="-122"/>
                  </a:rPr>
                  <a:t>10</a:t>
                </a:r>
                <a:r>
                  <a:rPr lang="zh-CN" altLang="zh-CN" sz="1800" dirty="0">
                    <a:solidFill>
                      <a:srgbClr val="C00000"/>
                    </a:solidFill>
                    <a:latin typeface="隶书" panose="02010509060101010101" pitchFamily="49" charset="-122"/>
                    <a:ea typeface="隶书" panose="02010509060101010101" pitchFamily="49" charset="-122"/>
                  </a:rPr>
                  <a:t>个元素，其关键字集合为</a:t>
                </a:r>
                <a14:m>
                  <m:oMath xmlns:m="http://schemas.openxmlformats.org/officeDocument/2006/math">
                    <m:r>
                      <a:rPr lang="en-US" altLang="zh-CN" sz="1800">
                        <a:solidFill>
                          <a:srgbClr val="C00000"/>
                        </a:solidFill>
                        <a:latin typeface="Cambria Math" panose="02040503050406030204" pitchFamily="18" charset="0"/>
                      </a:rPr>
                      <m:t>{38,30,8,16,35,76,48,44,2,20}</m:t>
                    </m:r>
                  </m:oMath>
                </a14:m>
                <a:r>
                  <a:rPr lang="zh-CN" altLang="zh-CN" sz="1800" dirty="0">
                    <a:solidFill>
                      <a:srgbClr val="C00000"/>
                    </a:solidFill>
                    <a:latin typeface="隶书" panose="02010509060101010101" pitchFamily="49" charset="-122"/>
                    <a:ea typeface="隶书" panose="02010509060101010101" pitchFamily="49" charset="-122"/>
                  </a:rPr>
                  <a:t>，试写出建立初始堆过程及堆排序过程。</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8928992" cy="715538"/>
              </a:xfrm>
              <a:blipFill rotWithShape="0">
                <a:blip r:embed="rId2"/>
                <a:stretch>
                  <a:fillRect l="-751" t="-7692" b="-5128"/>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395536" y="1704961"/>
            <a:ext cx="2016224" cy="1744281"/>
          </a:xfrm>
          <a:prstGeom prst="rect">
            <a:avLst/>
          </a:prstGeom>
        </p:spPr>
      </p:pic>
      <p:pic>
        <p:nvPicPr>
          <p:cNvPr id="5" name="图片 4"/>
          <p:cNvPicPr>
            <a:picLocks noChangeAspect="1"/>
          </p:cNvPicPr>
          <p:nvPr/>
        </p:nvPicPr>
        <p:blipFill>
          <a:blip r:embed="rId4"/>
          <a:stretch>
            <a:fillRect/>
          </a:stretch>
        </p:blipFill>
        <p:spPr>
          <a:xfrm>
            <a:off x="2699792" y="1948392"/>
            <a:ext cx="1739167" cy="1504593"/>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6101476" y="6477"/>
                <a:ext cx="2592288" cy="1335815"/>
              </a:xfrm>
              <a:prstGeom prst="rect">
                <a:avLst/>
              </a:prstGeom>
              <a:noFill/>
            </p:spPr>
            <p:txBody>
              <a:bodyPr wrap="square" rtlCol="0">
                <a:spAutoFit/>
              </a:bodyPr>
              <a:lstStyle/>
              <a:p>
                <a:r>
                  <a:rPr lang="zh-CN" altLang="zh-CN" dirty="0">
                    <a:solidFill>
                      <a:srgbClr val="7030A0"/>
                    </a:solidFill>
                    <a:latin typeface="隶书" panose="02010509060101010101" pitchFamily="49" charset="-122"/>
                    <a:ea typeface="隶书" panose="02010509060101010101" pitchFamily="49" charset="-122"/>
                  </a:rPr>
                  <a:t>对于任何一棵完全二叉树，从</a:t>
                </a:r>
                <a14:m>
                  <m:oMath xmlns:m="http://schemas.openxmlformats.org/officeDocument/2006/math">
                    <m:r>
                      <m:rPr>
                        <m:sty m:val="p"/>
                      </m:rPr>
                      <a:rPr lang="en-US" altLang="zh-CN">
                        <a:solidFill>
                          <a:srgbClr val="7030A0"/>
                        </a:solidFill>
                        <a:latin typeface="Cambria Math" panose="02040503050406030204" pitchFamily="18" charset="0"/>
                      </a:rPr>
                      <m:t>i</m:t>
                    </m:r>
                    <m:r>
                      <a:rPr lang="en-US" altLang="zh-CN">
                        <a:solidFill>
                          <a:srgbClr val="7030A0"/>
                        </a:solidFill>
                        <a:latin typeface="Cambria Math" panose="02040503050406030204" pitchFamily="18" charset="0"/>
                      </a:rPr>
                      <m:t>=</m:t>
                    </m:r>
                    <m:d>
                      <m:dPr>
                        <m:begChr m:val="⌊"/>
                        <m:endChr m:val="⌋"/>
                        <m:ctrlPr>
                          <a:rPr lang="zh-CN" altLang="zh-CN" i="1">
                            <a:solidFill>
                              <a:srgbClr val="7030A0"/>
                            </a:solidFill>
                            <a:latin typeface="Cambria Math" panose="02040503050406030204" pitchFamily="18" charset="0"/>
                          </a:rPr>
                        </m:ctrlPr>
                      </m:dPr>
                      <m:e>
                        <m:f>
                          <m:fPr>
                            <m:ctrlPr>
                              <a:rPr lang="zh-CN" altLang="zh-CN" i="1">
                                <a:solidFill>
                                  <a:srgbClr val="7030A0"/>
                                </a:solidFill>
                                <a:latin typeface="Cambria Math" panose="02040503050406030204" pitchFamily="18" charset="0"/>
                              </a:rPr>
                            </m:ctrlPr>
                          </m:fPr>
                          <m:num>
                            <m:r>
                              <a:rPr lang="en-US" altLang="zh-CN" i="1">
                                <a:solidFill>
                                  <a:srgbClr val="7030A0"/>
                                </a:solidFill>
                                <a:latin typeface="Cambria Math" panose="02040503050406030204" pitchFamily="18" charset="0"/>
                              </a:rPr>
                              <m:t>𝑛</m:t>
                            </m:r>
                          </m:num>
                          <m:den>
                            <m:r>
                              <a:rPr lang="en-US" altLang="zh-CN" i="1">
                                <a:solidFill>
                                  <a:srgbClr val="7030A0"/>
                                </a:solidFill>
                                <a:latin typeface="Cambria Math" panose="02040503050406030204" pitchFamily="18" charset="0"/>
                              </a:rPr>
                              <m:t>2</m:t>
                            </m:r>
                          </m:den>
                        </m:f>
                      </m:e>
                    </m:d>
                  </m:oMath>
                </a14:m>
                <a:r>
                  <a:rPr lang="zh-CN" altLang="zh-CN" dirty="0">
                    <a:solidFill>
                      <a:srgbClr val="7030A0"/>
                    </a:solidFill>
                    <a:latin typeface="隶书" panose="02010509060101010101" pitchFamily="49" charset="-122"/>
                    <a:ea typeface="隶书" panose="02010509060101010101" pitchFamily="49" charset="-122"/>
                  </a:rPr>
                  <a:t>到</a:t>
                </a:r>
                <a:r>
                  <a:rPr lang="en-US" altLang="zh-CN" dirty="0">
                    <a:solidFill>
                      <a:srgbClr val="7030A0"/>
                    </a:solidFill>
                    <a:latin typeface="隶书" panose="02010509060101010101" pitchFamily="49" charset="-122"/>
                    <a:ea typeface="隶书" panose="02010509060101010101" pitchFamily="49" charset="-122"/>
                  </a:rPr>
                  <a:t>1</a:t>
                </a:r>
                <a:r>
                  <a:rPr lang="zh-CN" altLang="zh-CN" dirty="0">
                    <a:solidFill>
                      <a:srgbClr val="7030A0"/>
                    </a:solidFill>
                    <a:latin typeface="隶书" panose="02010509060101010101" pitchFamily="49" charset="-122"/>
                    <a:ea typeface="隶书" panose="02010509060101010101" pitchFamily="49" charset="-122"/>
                  </a:rPr>
                  <a:t>，反复利用上述思想建立堆。</a:t>
                </a:r>
              </a:p>
              <a:p>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6101476" y="6477"/>
                <a:ext cx="2592288" cy="1335815"/>
              </a:xfrm>
              <a:prstGeom prst="rect">
                <a:avLst/>
              </a:prstGeom>
              <a:blipFill rotWithShape="0">
                <a:blip r:embed="rId5"/>
                <a:stretch>
                  <a:fillRect l="-2118" t="-2283"/>
                </a:stretch>
              </a:blipFill>
            </p:spPr>
            <p:txBody>
              <a:bodyPr/>
              <a:lstStyle/>
              <a:p>
                <a:r>
                  <a:rPr lang="zh-CN" altLang="en-US">
                    <a:noFill/>
                  </a:rPr>
                  <a:t> </a:t>
                </a:r>
              </a:p>
            </p:txBody>
          </p:sp>
        </mc:Fallback>
      </mc:AlternateContent>
      <p:pic>
        <p:nvPicPr>
          <p:cNvPr id="7" name="图片 6"/>
          <p:cNvPicPr>
            <a:picLocks noChangeAspect="1"/>
          </p:cNvPicPr>
          <p:nvPr/>
        </p:nvPicPr>
        <p:blipFill>
          <a:blip r:embed="rId6"/>
          <a:stretch>
            <a:fillRect/>
          </a:stretch>
        </p:blipFill>
        <p:spPr>
          <a:xfrm>
            <a:off x="4726991" y="1779662"/>
            <a:ext cx="1920387" cy="1661370"/>
          </a:xfrm>
          <a:prstGeom prst="rect">
            <a:avLst/>
          </a:prstGeom>
        </p:spPr>
      </p:pic>
      <p:pic>
        <p:nvPicPr>
          <p:cNvPr id="8" name="图片 7"/>
          <p:cNvPicPr>
            <a:picLocks noChangeAspect="1"/>
          </p:cNvPicPr>
          <p:nvPr/>
        </p:nvPicPr>
        <p:blipFill>
          <a:blip r:embed="rId7"/>
          <a:stretch>
            <a:fillRect/>
          </a:stretch>
        </p:blipFill>
        <p:spPr>
          <a:xfrm>
            <a:off x="410090" y="3441032"/>
            <a:ext cx="1840998" cy="1592689"/>
          </a:xfrm>
          <a:prstGeom prst="rect">
            <a:avLst/>
          </a:prstGeom>
        </p:spPr>
      </p:pic>
      <p:pic>
        <p:nvPicPr>
          <p:cNvPr id="9" name="图片 8"/>
          <p:cNvPicPr>
            <a:picLocks noChangeAspect="1"/>
          </p:cNvPicPr>
          <p:nvPr/>
        </p:nvPicPr>
        <p:blipFill>
          <a:blip r:embed="rId8"/>
          <a:stretch>
            <a:fillRect/>
          </a:stretch>
        </p:blipFill>
        <p:spPr>
          <a:xfrm>
            <a:off x="2631827" y="3476327"/>
            <a:ext cx="1800200" cy="1557394"/>
          </a:xfrm>
          <a:prstGeom prst="rect">
            <a:avLst/>
          </a:prstGeom>
        </p:spPr>
      </p:pic>
      <p:pic>
        <p:nvPicPr>
          <p:cNvPr id="10" name="图片 9"/>
          <p:cNvPicPr>
            <a:picLocks noChangeAspect="1"/>
          </p:cNvPicPr>
          <p:nvPr/>
        </p:nvPicPr>
        <p:blipFill>
          <a:blip r:embed="rId9"/>
          <a:stretch>
            <a:fillRect/>
          </a:stretch>
        </p:blipFill>
        <p:spPr>
          <a:xfrm>
            <a:off x="4812766" y="3414032"/>
            <a:ext cx="1872208" cy="1619689"/>
          </a:xfrm>
          <a:prstGeom prst="rect">
            <a:avLst/>
          </a:prstGeom>
        </p:spPr>
      </p:pic>
    </p:spTree>
    <p:extLst>
      <p:ext uri="{BB962C8B-B14F-4D97-AF65-F5344CB8AC3E}">
        <p14:creationId xmlns:p14="http://schemas.microsoft.com/office/powerpoint/2010/main" val="147740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部分堆排序过程</a:t>
            </a:r>
          </a:p>
        </p:txBody>
      </p:sp>
      <p:pic>
        <p:nvPicPr>
          <p:cNvPr id="4" name="图片 3"/>
          <p:cNvPicPr>
            <a:picLocks noChangeAspect="1"/>
          </p:cNvPicPr>
          <p:nvPr/>
        </p:nvPicPr>
        <p:blipFill>
          <a:blip r:embed="rId2"/>
          <a:stretch>
            <a:fillRect/>
          </a:stretch>
        </p:blipFill>
        <p:spPr>
          <a:xfrm>
            <a:off x="374358" y="843163"/>
            <a:ext cx="1944216" cy="1681985"/>
          </a:xfrm>
          <a:prstGeom prst="rect">
            <a:avLst/>
          </a:prstGeom>
        </p:spPr>
      </p:pic>
      <p:pic>
        <p:nvPicPr>
          <p:cNvPr id="8" name="图片 7"/>
          <p:cNvPicPr>
            <a:picLocks noChangeAspect="1"/>
          </p:cNvPicPr>
          <p:nvPr/>
        </p:nvPicPr>
        <p:blipFill>
          <a:blip r:embed="rId3"/>
          <a:stretch>
            <a:fillRect/>
          </a:stretch>
        </p:blipFill>
        <p:spPr>
          <a:xfrm>
            <a:off x="2540641" y="829141"/>
            <a:ext cx="2016224" cy="1707431"/>
          </a:xfrm>
          <a:prstGeom prst="rect">
            <a:avLst/>
          </a:prstGeom>
        </p:spPr>
      </p:pic>
      <p:pic>
        <p:nvPicPr>
          <p:cNvPr id="10" name="图片 9"/>
          <p:cNvPicPr>
            <a:picLocks noChangeAspect="1"/>
          </p:cNvPicPr>
          <p:nvPr/>
        </p:nvPicPr>
        <p:blipFill>
          <a:blip r:embed="rId4"/>
          <a:stretch>
            <a:fillRect/>
          </a:stretch>
        </p:blipFill>
        <p:spPr>
          <a:xfrm>
            <a:off x="6973211" y="818734"/>
            <a:ext cx="1971652" cy="1669685"/>
          </a:xfrm>
          <a:prstGeom prst="rect">
            <a:avLst/>
          </a:prstGeom>
        </p:spPr>
      </p:pic>
      <p:pic>
        <p:nvPicPr>
          <p:cNvPr id="11" name="图片 10"/>
          <p:cNvPicPr>
            <a:picLocks noChangeAspect="1"/>
          </p:cNvPicPr>
          <p:nvPr/>
        </p:nvPicPr>
        <p:blipFill>
          <a:blip r:embed="rId5"/>
          <a:stretch>
            <a:fillRect/>
          </a:stretch>
        </p:blipFill>
        <p:spPr>
          <a:xfrm>
            <a:off x="4756098" y="797548"/>
            <a:ext cx="1995046" cy="1689496"/>
          </a:xfrm>
          <a:prstGeom prst="rect">
            <a:avLst/>
          </a:prstGeom>
        </p:spPr>
      </p:pic>
      <p:pic>
        <p:nvPicPr>
          <p:cNvPr id="12" name="图片 11"/>
          <p:cNvPicPr>
            <a:picLocks noChangeAspect="1"/>
          </p:cNvPicPr>
          <p:nvPr/>
        </p:nvPicPr>
        <p:blipFill>
          <a:blip r:embed="rId6"/>
          <a:stretch>
            <a:fillRect/>
          </a:stretch>
        </p:blipFill>
        <p:spPr>
          <a:xfrm>
            <a:off x="334845" y="2613685"/>
            <a:ext cx="2065597" cy="1749242"/>
          </a:xfrm>
          <a:prstGeom prst="rect">
            <a:avLst/>
          </a:prstGeom>
        </p:spPr>
      </p:pic>
      <p:pic>
        <p:nvPicPr>
          <p:cNvPr id="13" name="图片 12"/>
          <p:cNvPicPr>
            <a:picLocks noChangeAspect="1"/>
          </p:cNvPicPr>
          <p:nvPr/>
        </p:nvPicPr>
        <p:blipFill>
          <a:blip r:embed="rId7"/>
          <a:stretch>
            <a:fillRect/>
          </a:stretch>
        </p:blipFill>
        <p:spPr>
          <a:xfrm>
            <a:off x="2551064" y="2918780"/>
            <a:ext cx="2070764" cy="1444147"/>
          </a:xfrm>
          <a:prstGeom prst="rect">
            <a:avLst/>
          </a:prstGeom>
        </p:spPr>
      </p:pic>
      <p:pic>
        <p:nvPicPr>
          <p:cNvPr id="14" name="图片 13"/>
          <p:cNvPicPr>
            <a:picLocks noChangeAspect="1"/>
          </p:cNvPicPr>
          <p:nvPr/>
        </p:nvPicPr>
        <p:blipFill>
          <a:blip r:embed="rId8"/>
          <a:stretch>
            <a:fillRect/>
          </a:stretch>
        </p:blipFill>
        <p:spPr>
          <a:xfrm>
            <a:off x="4819604" y="3007851"/>
            <a:ext cx="1943045" cy="1355076"/>
          </a:xfrm>
          <a:prstGeom prst="rect">
            <a:avLst/>
          </a:prstGeom>
        </p:spPr>
      </p:pic>
      <p:pic>
        <p:nvPicPr>
          <p:cNvPr id="15" name="图片 14"/>
          <p:cNvPicPr>
            <a:picLocks noChangeAspect="1"/>
          </p:cNvPicPr>
          <p:nvPr/>
        </p:nvPicPr>
        <p:blipFill>
          <a:blip r:embed="rId9"/>
          <a:stretch>
            <a:fillRect/>
          </a:stretch>
        </p:blipFill>
        <p:spPr>
          <a:xfrm>
            <a:off x="6973211" y="3097904"/>
            <a:ext cx="1573740" cy="1265023"/>
          </a:xfrm>
          <a:prstGeom prst="rect">
            <a:avLst/>
          </a:prstGeom>
        </p:spPr>
      </p:pic>
    </p:spTree>
    <p:extLst>
      <p:ext uri="{BB962C8B-B14F-4D97-AF65-F5344CB8AC3E}">
        <p14:creationId xmlns:p14="http://schemas.microsoft.com/office/powerpoint/2010/main" val="101648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500" fill="hold"/>
                                        <p:tgtEl>
                                          <p:spTgt spid="15"/>
                                        </p:tgtEl>
                                        <p:attrNameLst>
                                          <p:attrName>ppt_x</p:attrName>
                                        </p:attrNameLst>
                                      </p:cBhvr>
                                      <p:tavLst>
                                        <p:tav tm="0">
                                          <p:val>
                                            <p:strVal val="#ppt_x"/>
                                          </p:val>
                                        </p:tav>
                                        <p:tav tm="100000">
                                          <p:val>
                                            <p:strVal val="#ppt_x"/>
                                          </p:val>
                                        </p:tav>
                                      </p:tavLst>
                                    </p:anim>
                                    <p:anim calcmode="lin" valueType="num">
                                      <p:cBhvr additive="base">
                                        <p:cTn id="5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B584158C-22F6-4B7D-BAA4-DFDAABCE52ED}"/>
              </a:ext>
            </a:extLst>
          </p:cNvPr>
          <p:cNvSpPr>
            <a:spLocks noGrp="1"/>
          </p:cNvSpPr>
          <p:nvPr>
            <p:ph type="body" sz="quarter" idx="10"/>
          </p:nvPr>
        </p:nvSpPr>
        <p:spPr>
          <a:xfrm>
            <a:off x="1151467" y="217337"/>
            <a:ext cx="6246153" cy="457048"/>
          </a:xfrm>
        </p:spPr>
        <p:txBody>
          <a:bodyPr/>
          <a:lstStyle/>
          <a:p>
            <a:r>
              <a:rPr lang="zh-CN" altLang="en-US" dirty="0"/>
              <a:t>排序的定义</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 xmlns:a16="http://schemas.microsoft.com/office/drawing/2014/main" id="{DE0BACB9-2923-47AF-875D-C5C782548029}"/>
                  </a:ext>
                </a:extLst>
              </p:cNvPr>
              <p:cNvSpPr>
                <a:spLocks noGrp="1"/>
              </p:cNvSpPr>
              <p:nvPr>
                <p:ph sz="quarter" idx="11"/>
              </p:nvPr>
            </p:nvSpPr>
            <p:spPr>
              <a:xfrm>
                <a:off x="107504" y="915565"/>
                <a:ext cx="8856984" cy="4010597"/>
              </a:xfrm>
            </p:spPr>
            <p:txBody>
              <a:bodyPr/>
              <a:lstStyle/>
              <a:p>
                <a:pPr marL="0" indent="0" algn="just" eaLnBrk="0" hangingPunct="0">
                  <a:lnSpc>
                    <a:spcPts val="2500"/>
                  </a:lnSpc>
                  <a:spcBef>
                    <a:spcPts val="0"/>
                  </a:spcBef>
                  <a:buNone/>
                </a:pPr>
                <a:r>
                  <a:rPr lang="zh-CN" altLang="en-US" sz="1800" dirty="0">
                    <a:latin typeface="隶书" panose="02010509060101010101" pitchFamily="49" charset="-122"/>
                    <a:ea typeface="隶书" panose="02010509060101010101" pitchFamily="49" charset="-122"/>
                  </a:rPr>
                  <a:t>    排序是计算机程序设计中的重要操作</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它将一组数据元素的任意序列</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排列成按关键字有序的序列。 其确切定义如下</a:t>
                </a:r>
                <a:r>
                  <a:rPr lang="en-US" altLang="zh-CN" sz="1800" dirty="0">
                    <a:latin typeface="隶书" panose="02010509060101010101" pitchFamily="49" charset="-122"/>
                    <a:ea typeface="隶书" panose="02010509060101010101" pitchFamily="49" charset="-122"/>
                  </a:rPr>
                  <a:t>:</a:t>
                </a:r>
              </a:p>
              <a:p>
                <a:pPr algn="just">
                  <a:lnSpc>
                    <a:spcPts val="2400"/>
                  </a:lnSpc>
                  <a:spcBef>
                    <a:spcPts val="0"/>
                  </a:spcBef>
                </a:pPr>
                <a:r>
                  <a:rPr lang="en-US" altLang="zh-CN" sz="1800" dirty="0">
                    <a:solidFill>
                      <a:srgbClr val="FF0000"/>
                    </a:solidFill>
                    <a:latin typeface="隶书" panose="02010509060101010101" pitchFamily="49" charset="-122"/>
                    <a:ea typeface="隶书" panose="02010509060101010101" pitchFamily="49" charset="-122"/>
                  </a:rPr>
                  <a:t>  </a:t>
                </a:r>
                <a:r>
                  <a:rPr lang="zh-CN" altLang="zh-CN" sz="1800" dirty="0">
                    <a:solidFill>
                      <a:srgbClr val="FF0000"/>
                    </a:solidFill>
                    <a:latin typeface="隶书" panose="02010509060101010101" pitchFamily="49" charset="-122"/>
                    <a:ea typeface="隶书" panose="02010509060101010101" pitchFamily="49" charset="-122"/>
                  </a:rPr>
                  <a:t>设有</a:t>
                </a:r>
                <a14:m>
                  <m:oMath xmlns:m="http://schemas.openxmlformats.org/officeDocument/2006/math">
                    <m:r>
                      <a:rPr lang="en-US" altLang="zh-CN" sz="1800" i="1">
                        <a:solidFill>
                          <a:srgbClr val="FF0000"/>
                        </a:solidFill>
                        <a:latin typeface="Cambria Math" panose="02040503050406030204" pitchFamily="18" charset="0"/>
                      </a:rPr>
                      <m:t>𝑛</m:t>
                    </m:r>
                  </m:oMath>
                </a14:m>
                <a:r>
                  <a:rPr lang="zh-CN" altLang="zh-CN" sz="1800" dirty="0">
                    <a:solidFill>
                      <a:srgbClr val="FF0000"/>
                    </a:solidFill>
                    <a:latin typeface="隶书" panose="02010509060101010101" pitchFamily="49" charset="-122"/>
                    <a:ea typeface="隶书" panose="02010509060101010101" pitchFamily="49" charset="-122"/>
                  </a:rPr>
                  <a:t>个数据元素的序列为</a:t>
                </a:r>
                <a14:m>
                  <m:oMath xmlns:m="http://schemas.openxmlformats.org/officeDocument/2006/math">
                    <m:sSub>
                      <m:sSubPr>
                        <m:ctrlPr>
                          <a:rPr lang="zh-CN"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𝑅</m:t>
                        </m:r>
                      </m:e>
                      <m:sub>
                        <m:r>
                          <a:rPr lang="en-US" altLang="zh-CN" sz="1800" i="1">
                            <a:solidFill>
                              <a:srgbClr val="FF0000"/>
                            </a:solidFill>
                            <a:latin typeface="Cambria Math" panose="02040503050406030204" pitchFamily="18" charset="0"/>
                          </a:rPr>
                          <m:t>1</m:t>
                        </m:r>
                      </m:sub>
                    </m:sSub>
                    <m:r>
                      <a:rPr lang="en-US" altLang="zh-CN" sz="1800" i="1">
                        <a:solidFill>
                          <a:srgbClr val="FF0000"/>
                        </a:solidFill>
                        <a:latin typeface="Cambria Math" panose="02040503050406030204" pitchFamily="18" charset="0"/>
                      </a:rPr>
                      <m:t>,</m:t>
                    </m:r>
                    <m:sSub>
                      <m:sSubPr>
                        <m:ctrlPr>
                          <a:rPr lang="zh-CN"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𝑅</m:t>
                        </m:r>
                      </m:e>
                      <m:sub>
                        <m:r>
                          <a:rPr lang="en-US" altLang="zh-CN" sz="1800" i="1">
                            <a:solidFill>
                              <a:srgbClr val="FF0000"/>
                            </a:solidFill>
                            <a:latin typeface="Cambria Math" panose="02040503050406030204" pitchFamily="18" charset="0"/>
                          </a:rPr>
                          <m:t>2</m:t>
                        </m:r>
                      </m:sub>
                    </m:sSub>
                    <m:r>
                      <a:rPr lang="en-US" altLang="zh-CN" sz="1800" i="1">
                        <a:solidFill>
                          <a:srgbClr val="FF0000"/>
                        </a:solidFill>
                        <a:latin typeface="Cambria Math" panose="02040503050406030204" pitchFamily="18" charset="0"/>
                      </a:rPr>
                      <m:t>,⋯,</m:t>
                    </m:r>
                    <m:sSub>
                      <m:sSubPr>
                        <m:ctrlPr>
                          <a:rPr lang="zh-CN"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𝑅</m:t>
                        </m:r>
                      </m:e>
                      <m:sub>
                        <m:r>
                          <a:rPr lang="en-US" altLang="zh-CN" sz="1800" i="1">
                            <a:solidFill>
                              <a:srgbClr val="FF0000"/>
                            </a:solidFill>
                            <a:latin typeface="Cambria Math" panose="02040503050406030204" pitchFamily="18" charset="0"/>
                          </a:rPr>
                          <m:t>𝑛</m:t>
                        </m:r>
                      </m:sub>
                    </m:sSub>
                    <m:r>
                      <a:rPr lang="en-US" altLang="zh-CN" sz="1800">
                        <a:solidFill>
                          <a:srgbClr val="FF0000"/>
                        </a:solidFill>
                        <a:latin typeface="Cambria Math" panose="02040503050406030204" pitchFamily="18" charset="0"/>
                      </a:rPr>
                      <m:t>}</m:t>
                    </m:r>
                  </m:oMath>
                </a14:m>
                <a:r>
                  <a:rPr lang="zh-CN" altLang="en-US" sz="1800" dirty="0">
                    <a:solidFill>
                      <a:srgbClr val="FF0000"/>
                    </a:solidFill>
                    <a:latin typeface="隶书" panose="02010509060101010101" pitchFamily="49" charset="-122"/>
                    <a:ea typeface="隶书" panose="02010509060101010101" pitchFamily="49" charset="-122"/>
                  </a:rPr>
                  <a:t>，</a:t>
                </a:r>
                <a:r>
                  <a:rPr lang="zh-CN" altLang="zh-CN" sz="1800" dirty="0">
                    <a:solidFill>
                      <a:srgbClr val="FF0000"/>
                    </a:solidFill>
                    <a:latin typeface="隶书" panose="02010509060101010101" pitchFamily="49" charset="-122"/>
                    <a:ea typeface="隶书" panose="02010509060101010101" pitchFamily="49" charset="-122"/>
                  </a:rPr>
                  <a:t>其关键字序列为</a:t>
                </a:r>
                <a14:m>
                  <m:oMath xmlns:m="http://schemas.openxmlformats.org/officeDocument/2006/math">
                    <m:r>
                      <a:rPr lang="en-US" altLang="zh-CN" sz="1800" i="1">
                        <a:solidFill>
                          <a:srgbClr val="FF0000"/>
                        </a:solidFill>
                        <a:latin typeface="Cambria Math" panose="02040503050406030204" pitchFamily="18" charset="0"/>
                      </a:rPr>
                      <m:t>{</m:t>
                    </m:r>
                    <m:sSub>
                      <m:sSubPr>
                        <m:ctrlPr>
                          <a:rPr lang="zh-CN"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𝑘</m:t>
                        </m:r>
                      </m:e>
                      <m:sub>
                        <m:r>
                          <a:rPr lang="en-US" altLang="zh-CN" sz="1800" i="1">
                            <a:solidFill>
                              <a:srgbClr val="FF0000"/>
                            </a:solidFill>
                            <a:latin typeface="Cambria Math" panose="02040503050406030204" pitchFamily="18" charset="0"/>
                          </a:rPr>
                          <m:t>1</m:t>
                        </m:r>
                      </m:sub>
                    </m:sSub>
                    <m:r>
                      <a:rPr lang="en-US" altLang="zh-CN" sz="1800" i="1">
                        <a:solidFill>
                          <a:srgbClr val="FF0000"/>
                        </a:solidFill>
                        <a:latin typeface="Cambria Math" panose="02040503050406030204" pitchFamily="18" charset="0"/>
                      </a:rPr>
                      <m:t>,</m:t>
                    </m:r>
                    <m:sSub>
                      <m:sSubPr>
                        <m:ctrlPr>
                          <a:rPr lang="zh-CN"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𝑘</m:t>
                        </m:r>
                      </m:e>
                      <m:sub>
                        <m:r>
                          <a:rPr lang="en-US" altLang="zh-CN" sz="1800" i="1">
                            <a:solidFill>
                              <a:srgbClr val="FF0000"/>
                            </a:solidFill>
                            <a:latin typeface="Cambria Math" panose="02040503050406030204" pitchFamily="18" charset="0"/>
                          </a:rPr>
                          <m:t>2</m:t>
                        </m:r>
                      </m:sub>
                    </m:sSub>
                    <m:r>
                      <a:rPr lang="en-US" altLang="zh-CN" sz="1800" i="1">
                        <a:solidFill>
                          <a:srgbClr val="FF0000"/>
                        </a:solidFill>
                        <a:latin typeface="Cambria Math" panose="02040503050406030204" pitchFamily="18" charset="0"/>
                      </a:rPr>
                      <m:t>,⋯,</m:t>
                    </m:r>
                    <m:sSub>
                      <m:sSubPr>
                        <m:ctrlPr>
                          <a:rPr lang="zh-CN"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𝑘</m:t>
                        </m:r>
                      </m:e>
                      <m:sub>
                        <m:r>
                          <a:rPr lang="en-US" altLang="zh-CN" sz="1800" i="1">
                            <a:solidFill>
                              <a:srgbClr val="FF0000"/>
                            </a:solidFill>
                            <a:latin typeface="Cambria Math" panose="02040503050406030204" pitchFamily="18" charset="0"/>
                          </a:rPr>
                          <m:t>𝑛</m:t>
                        </m:r>
                      </m:sub>
                    </m:sSub>
                    <m:r>
                      <a:rPr lang="en-US" altLang="zh-CN" sz="1800" i="1">
                        <a:solidFill>
                          <a:srgbClr val="FF0000"/>
                        </a:solidFill>
                        <a:latin typeface="Cambria Math" panose="02040503050406030204" pitchFamily="18" charset="0"/>
                      </a:rPr>
                      <m:t>}</m:t>
                    </m:r>
                  </m:oMath>
                </a14:m>
                <a:endParaRPr lang="zh-CN" altLang="zh-CN" sz="1800" dirty="0">
                  <a:solidFill>
                    <a:srgbClr val="FF0000"/>
                  </a:solidFill>
                  <a:latin typeface="隶书" panose="02010509060101010101" pitchFamily="49" charset="-122"/>
                  <a:ea typeface="隶书" panose="02010509060101010101" pitchFamily="49" charset="-122"/>
                </a:endParaRPr>
              </a:p>
              <a:p>
                <a:pPr algn="just">
                  <a:lnSpc>
                    <a:spcPts val="24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排序就是确定</a:t>
                </a:r>
                <a14:m>
                  <m:oMath xmlns:m="http://schemas.openxmlformats.org/officeDocument/2006/math">
                    <m:r>
                      <a:rPr lang="en-US" altLang="zh-CN" sz="1800">
                        <a:latin typeface="Cambria Math" panose="02040503050406030204" pitchFamily="18" charset="0"/>
                      </a:rPr>
                      <m:t>1,2,3,⋯,</m:t>
                    </m:r>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的一种排列</a:t>
                </a:r>
                <a14:m>
                  <m:oMath xmlns:m="http://schemas.openxmlformats.org/officeDocument/2006/math">
                    <m:sSub>
                      <m:sSubPr>
                        <m:ctrlPr>
                          <a:rPr lang="zh-CN" altLang="zh-CN" sz="1800" i="1" smtClean="0">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𝑝</m:t>
                        </m:r>
                      </m:e>
                      <m:sub>
                        <m:r>
                          <a:rPr lang="en-US" altLang="zh-CN" sz="1800" i="1">
                            <a:solidFill>
                              <a:srgbClr val="7030A0"/>
                            </a:solidFill>
                            <a:latin typeface="Cambria Math" panose="02040503050406030204" pitchFamily="18" charset="0"/>
                          </a:rPr>
                          <m:t>1</m:t>
                        </m:r>
                      </m:sub>
                    </m:sSub>
                    <m:r>
                      <a:rPr lang="en-US" altLang="zh-CN" sz="1800" i="1">
                        <a:solidFill>
                          <a:srgbClr val="7030A0"/>
                        </a:solidFill>
                        <a:latin typeface="Cambria Math" panose="02040503050406030204" pitchFamily="18" charset="0"/>
                      </a:rPr>
                      <m:t>,</m:t>
                    </m:r>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𝑝</m:t>
                        </m:r>
                      </m:e>
                      <m:sub>
                        <m:r>
                          <a:rPr lang="en-US" altLang="zh-CN" sz="1800" i="1">
                            <a:solidFill>
                              <a:srgbClr val="7030A0"/>
                            </a:solidFill>
                            <a:latin typeface="Cambria Math" panose="02040503050406030204" pitchFamily="18" charset="0"/>
                          </a:rPr>
                          <m:t>2</m:t>
                        </m:r>
                      </m:sub>
                    </m:sSub>
                    <m:r>
                      <a:rPr lang="en-US" altLang="zh-CN" sz="1800" i="1">
                        <a:solidFill>
                          <a:srgbClr val="7030A0"/>
                        </a:solidFill>
                        <a:latin typeface="Cambria Math" panose="02040503050406030204" pitchFamily="18" charset="0"/>
                      </a:rPr>
                      <m:t>,</m:t>
                    </m:r>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𝑝</m:t>
                        </m:r>
                      </m:e>
                      <m:sub>
                        <m:r>
                          <a:rPr lang="en-US" altLang="zh-CN" sz="1800" i="1">
                            <a:solidFill>
                              <a:srgbClr val="7030A0"/>
                            </a:solidFill>
                            <a:latin typeface="Cambria Math" panose="02040503050406030204" pitchFamily="18" charset="0"/>
                          </a:rPr>
                          <m:t>3</m:t>
                        </m:r>
                      </m:sub>
                    </m:sSub>
                    <m:r>
                      <a:rPr lang="en-US" altLang="zh-CN" sz="1800" i="1">
                        <a:solidFill>
                          <a:srgbClr val="7030A0"/>
                        </a:solidFill>
                        <a:latin typeface="Cambria Math" panose="02040503050406030204" pitchFamily="18" charset="0"/>
                      </a:rPr>
                      <m:t>,⋯,</m:t>
                    </m:r>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𝑝</m:t>
                        </m:r>
                      </m:e>
                      <m:sub>
                        <m:r>
                          <a:rPr lang="en-US" altLang="zh-CN" sz="1800" i="1">
                            <a:solidFill>
                              <a:srgbClr val="7030A0"/>
                            </a:solidFill>
                            <a:latin typeface="Cambria Math" panose="02040503050406030204" pitchFamily="18" charset="0"/>
                          </a:rPr>
                          <m:t>𝑛</m:t>
                        </m:r>
                      </m:sub>
                    </m:sSub>
                  </m:oMath>
                </a14:m>
                <a:r>
                  <a:rPr lang="zh-CN" altLang="zh-CN" sz="1800" dirty="0">
                    <a:latin typeface="隶书" panose="02010509060101010101" pitchFamily="49" charset="-122"/>
                    <a:ea typeface="隶书" panose="02010509060101010101" pitchFamily="49" charset="-122"/>
                  </a:rPr>
                  <a:t>，使表中元素相应的关键字满足非递减（或非递增）的关系</a:t>
                </a:r>
                <a14:m>
                  <m:oMath xmlns:m="http://schemas.openxmlformats.org/officeDocument/2006/math">
                    <m:r>
                      <a:rPr lang="en-US" altLang="zh-CN" sz="1800" b="0" i="0" smtClean="0">
                        <a:latin typeface="Cambria Math" panose="02040503050406030204" pitchFamily="18" charset="0"/>
                      </a:rPr>
                      <m:t>  </m:t>
                    </m:r>
                    <m:sSub>
                      <m:sSubPr>
                        <m:ctrlPr>
                          <a:rPr lang="zh-CN" altLang="zh-CN" sz="1800" i="1" smtClean="0">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𝑘</m:t>
                        </m:r>
                      </m:e>
                      <m:sub>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𝑝</m:t>
                            </m:r>
                          </m:e>
                          <m:sub>
                            <m:r>
                              <a:rPr lang="en-US" altLang="zh-CN" sz="1800" i="1">
                                <a:solidFill>
                                  <a:srgbClr val="7030A0"/>
                                </a:solidFill>
                                <a:latin typeface="Cambria Math" panose="02040503050406030204" pitchFamily="18" charset="0"/>
                              </a:rPr>
                              <m:t>1</m:t>
                            </m:r>
                          </m:sub>
                        </m:sSub>
                      </m:sub>
                    </m:sSub>
                    <m:r>
                      <a:rPr lang="en-US" altLang="zh-CN" sz="1800" i="1">
                        <a:solidFill>
                          <a:srgbClr val="7030A0"/>
                        </a:solidFill>
                        <a:latin typeface="Cambria Math" panose="02040503050406030204" pitchFamily="18" charset="0"/>
                      </a:rPr>
                      <m:t>≤</m:t>
                    </m:r>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𝑘</m:t>
                        </m:r>
                      </m:e>
                      <m:sub>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𝑝</m:t>
                            </m:r>
                          </m:e>
                          <m:sub>
                            <m:r>
                              <a:rPr lang="en-US" altLang="zh-CN" sz="1800" i="1">
                                <a:solidFill>
                                  <a:srgbClr val="7030A0"/>
                                </a:solidFill>
                                <a:latin typeface="Cambria Math" panose="02040503050406030204" pitchFamily="18" charset="0"/>
                              </a:rPr>
                              <m:t>2</m:t>
                            </m:r>
                          </m:sub>
                        </m:sSub>
                      </m:sub>
                    </m:sSub>
                    <m:r>
                      <a:rPr lang="en-US" altLang="zh-CN" sz="1800" i="1">
                        <a:solidFill>
                          <a:srgbClr val="7030A0"/>
                        </a:solidFill>
                        <a:latin typeface="Cambria Math" panose="02040503050406030204" pitchFamily="18" charset="0"/>
                      </a:rPr>
                      <m:t>≤</m:t>
                    </m:r>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𝑘</m:t>
                        </m:r>
                      </m:e>
                      <m:sub>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𝑝</m:t>
                            </m:r>
                          </m:e>
                          <m:sub>
                            <m:r>
                              <a:rPr lang="en-US" altLang="zh-CN" sz="1800" i="1">
                                <a:solidFill>
                                  <a:srgbClr val="7030A0"/>
                                </a:solidFill>
                                <a:latin typeface="Cambria Math" panose="02040503050406030204" pitchFamily="18" charset="0"/>
                              </a:rPr>
                              <m:t>3</m:t>
                            </m:r>
                          </m:sub>
                        </m:sSub>
                      </m:sub>
                    </m:sSub>
                    <m:r>
                      <a:rPr lang="en-US" altLang="zh-CN" sz="1800" i="1">
                        <a:solidFill>
                          <a:srgbClr val="7030A0"/>
                        </a:solidFill>
                        <a:latin typeface="Cambria Math" panose="02040503050406030204" pitchFamily="18" charset="0"/>
                      </a:rPr>
                      <m:t>≤⋯≤</m:t>
                    </m:r>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𝑘</m:t>
                        </m:r>
                      </m:e>
                      <m:sub>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𝑝</m:t>
                            </m:r>
                          </m:e>
                          <m:sub>
                            <m:r>
                              <a:rPr lang="en-US" altLang="zh-CN" sz="1800" i="1">
                                <a:solidFill>
                                  <a:srgbClr val="7030A0"/>
                                </a:solidFill>
                                <a:latin typeface="Cambria Math" panose="02040503050406030204" pitchFamily="18" charset="0"/>
                              </a:rPr>
                              <m:t>𝑛</m:t>
                            </m:r>
                          </m:sub>
                        </m:sSub>
                      </m:sub>
                    </m:sSub>
                  </m:oMath>
                </a14:m>
                <a:r>
                  <a:rPr lang="zh-CN" altLang="en-US"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使得序列</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m:t>
                        </m:r>
                        <m:r>
                          <a:rPr lang="en-US" altLang="zh-CN" sz="1800" i="1">
                            <a:latin typeface="Cambria Math" panose="02040503050406030204" pitchFamily="18" charset="0"/>
                          </a:rPr>
                          <m:t>𝑅</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𝑅</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𝑅</m:t>
                        </m:r>
                      </m:e>
                      <m:sub>
                        <m:r>
                          <a:rPr lang="en-US" altLang="zh-CN" sz="1800" i="1">
                            <a:latin typeface="Cambria Math" panose="02040503050406030204" pitchFamily="18" charset="0"/>
                          </a:rPr>
                          <m:t>𝑛</m:t>
                        </m:r>
                      </m:sub>
                    </m:sSub>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成为一个按关键字有序的序列</a:t>
                </a:r>
                <a14:m>
                  <m:oMath xmlns:m="http://schemas.openxmlformats.org/officeDocument/2006/math">
                    <m:sSub>
                      <m:sSubPr>
                        <m:ctrlPr>
                          <a:rPr lang="zh-CN" altLang="zh-CN" sz="1800" i="1" smtClean="0">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𝑅</m:t>
                        </m:r>
                      </m:e>
                      <m:sub>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𝑝</m:t>
                            </m:r>
                          </m:e>
                          <m:sub>
                            <m:r>
                              <a:rPr lang="en-US" altLang="zh-CN" sz="1800" i="1">
                                <a:solidFill>
                                  <a:srgbClr val="7030A0"/>
                                </a:solidFill>
                                <a:latin typeface="Cambria Math" panose="02040503050406030204" pitchFamily="18" charset="0"/>
                              </a:rPr>
                              <m:t>1</m:t>
                            </m:r>
                          </m:sub>
                        </m:sSub>
                      </m:sub>
                    </m:sSub>
                    <m:r>
                      <a:rPr lang="en-US" altLang="zh-CN" sz="1800" i="1">
                        <a:solidFill>
                          <a:srgbClr val="7030A0"/>
                        </a:solidFill>
                        <a:latin typeface="Cambria Math" panose="02040503050406030204" pitchFamily="18" charset="0"/>
                      </a:rPr>
                      <m:t>≤</m:t>
                    </m:r>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𝑅</m:t>
                        </m:r>
                      </m:e>
                      <m:sub>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𝑝</m:t>
                            </m:r>
                          </m:e>
                          <m:sub>
                            <m:r>
                              <a:rPr lang="en-US" altLang="zh-CN" sz="1800" i="1">
                                <a:solidFill>
                                  <a:srgbClr val="7030A0"/>
                                </a:solidFill>
                                <a:latin typeface="Cambria Math" panose="02040503050406030204" pitchFamily="18" charset="0"/>
                              </a:rPr>
                              <m:t>2</m:t>
                            </m:r>
                          </m:sub>
                        </m:sSub>
                      </m:sub>
                    </m:sSub>
                    <m:r>
                      <a:rPr lang="en-US" altLang="zh-CN" sz="1800" i="1">
                        <a:solidFill>
                          <a:srgbClr val="7030A0"/>
                        </a:solidFill>
                        <a:latin typeface="Cambria Math" panose="02040503050406030204" pitchFamily="18" charset="0"/>
                      </a:rPr>
                      <m:t>≤</m:t>
                    </m:r>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𝑅</m:t>
                        </m:r>
                      </m:e>
                      <m:sub>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𝑝</m:t>
                            </m:r>
                          </m:e>
                          <m:sub>
                            <m:r>
                              <a:rPr lang="en-US" altLang="zh-CN" sz="1800" i="1">
                                <a:solidFill>
                                  <a:srgbClr val="7030A0"/>
                                </a:solidFill>
                                <a:latin typeface="Cambria Math" panose="02040503050406030204" pitchFamily="18" charset="0"/>
                              </a:rPr>
                              <m:t>3</m:t>
                            </m:r>
                          </m:sub>
                        </m:sSub>
                      </m:sub>
                    </m:sSub>
                    <m:r>
                      <a:rPr lang="en-US" altLang="zh-CN" sz="1800" i="1">
                        <a:solidFill>
                          <a:srgbClr val="7030A0"/>
                        </a:solidFill>
                        <a:latin typeface="Cambria Math" panose="02040503050406030204" pitchFamily="18" charset="0"/>
                      </a:rPr>
                      <m:t>≤⋯≤</m:t>
                    </m:r>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𝑅</m:t>
                        </m:r>
                      </m:e>
                      <m:sub>
                        <m:sSub>
                          <m:sSubPr>
                            <m:ctrlPr>
                              <a:rPr lang="zh-CN" altLang="zh-CN" sz="1800" i="1">
                                <a:solidFill>
                                  <a:srgbClr val="7030A0"/>
                                </a:solidFill>
                                <a:latin typeface="Cambria Math" panose="02040503050406030204" pitchFamily="18" charset="0"/>
                              </a:rPr>
                            </m:ctrlPr>
                          </m:sSubPr>
                          <m:e>
                            <m:r>
                              <a:rPr lang="en-US" altLang="zh-CN" sz="1800" i="1">
                                <a:solidFill>
                                  <a:srgbClr val="7030A0"/>
                                </a:solidFill>
                                <a:latin typeface="Cambria Math" panose="02040503050406030204" pitchFamily="18" charset="0"/>
                              </a:rPr>
                              <m:t>𝑝</m:t>
                            </m:r>
                          </m:e>
                          <m:sub>
                            <m:r>
                              <a:rPr lang="en-US" altLang="zh-CN" sz="1800" i="1">
                                <a:solidFill>
                                  <a:srgbClr val="7030A0"/>
                                </a:solidFill>
                                <a:latin typeface="Cambria Math" panose="02040503050406030204" pitchFamily="18" charset="0"/>
                              </a:rPr>
                              <m:t>𝑛</m:t>
                            </m:r>
                          </m:sub>
                        </m:sSub>
                      </m:sub>
                    </m:sSub>
                  </m:oMath>
                </a14:m>
                <a:r>
                  <a:rPr lang="zh-CN" altLang="en-US"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这种操作称为</a:t>
                </a:r>
                <a:r>
                  <a:rPr lang="zh-CN" altLang="zh-CN" sz="1800" dirty="0">
                    <a:solidFill>
                      <a:srgbClr val="FF0000"/>
                    </a:solidFill>
                    <a:latin typeface="隶书" panose="02010509060101010101" pitchFamily="49" charset="-122"/>
                    <a:ea typeface="隶书" panose="02010509060101010101" pitchFamily="49" charset="-122"/>
                  </a:rPr>
                  <a:t>排序</a:t>
                </a:r>
                <a:r>
                  <a:rPr lang="zh-CN" altLang="zh-CN" sz="1800" dirty="0">
                    <a:latin typeface="隶书" panose="02010509060101010101" pitchFamily="49" charset="-122"/>
                    <a:ea typeface="隶书" panose="02010509060101010101" pitchFamily="49" charset="-122"/>
                  </a:rPr>
                  <a:t>。</a:t>
                </a:r>
              </a:p>
              <a:p>
                <a:pPr marL="0" indent="0" algn="just" eaLnBrk="0" hangingPunct="0">
                  <a:lnSpc>
                    <a:spcPts val="24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当数据元素</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𝑅</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(1≤</m:t>
                    </m:r>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的关键字</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𝑘</m:t>
                        </m:r>
                      </m:e>
                      <m:sub>
                        <m:r>
                          <a:rPr lang="en-US" altLang="zh-CN" sz="1800" i="1">
                            <a:latin typeface="Cambria Math" panose="02040503050406030204" pitchFamily="18" charset="0"/>
                          </a:rPr>
                          <m:t>𝑖</m:t>
                        </m:r>
                      </m:sub>
                    </m:sSub>
                  </m:oMath>
                </a14:m>
                <a:r>
                  <a:rPr lang="zh-CN" altLang="zh-CN" sz="1800" dirty="0">
                    <a:solidFill>
                      <a:srgbClr val="7030A0"/>
                    </a:solidFill>
                    <a:latin typeface="隶书" panose="02010509060101010101" pitchFamily="49" charset="-122"/>
                    <a:ea typeface="隶书" panose="02010509060101010101" pitchFamily="49" charset="-122"/>
                  </a:rPr>
                  <a:t>为主关键字</a:t>
                </a:r>
                <a:r>
                  <a:rPr lang="zh-CN" altLang="zh-CN" sz="1800" dirty="0">
                    <a:latin typeface="隶书" panose="02010509060101010101" pitchFamily="49" charset="-122"/>
                    <a:ea typeface="隶书" panose="02010509060101010101" pitchFamily="49" charset="-122"/>
                  </a:rPr>
                  <a:t>时，排序的结果是</a:t>
                </a:r>
                <a:r>
                  <a:rPr lang="zh-CN" altLang="zh-CN" sz="1800" dirty="0">
                    <a:solidFill>
                      <a:srgbClr val="7030A0"/>
                    </a:solidFill>
                    <a:latin typeface="隶书" panose="02010509060101010101" pitchFamily="49" charset="-122"/>
                    <a:ea typeface="隶书" panose="02010509060101010101" pitchFamily="49" charset="-122"/>
                  </a:rPr>
                  <a:t>唯一</a:t>
                </a:r>
                <a:r>
                  <a:rPr lang="zh-CN" altLang="zh-CN" sz="1800" dirty="0">
                    <a:latin typeface="隶书" panose="02010509060101010101" pitchFamily="49" charset="-122"/>
                    <a:ea typeface="隶书" panose="02010509060101010101" pitchFamily="49" charset="-122"/>
                  </a:rPr>
                  <a:t>的；当数据元素</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𝑅</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(1≤</m:t>
                    </m:r>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的关键字</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𝑘</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为次关键字时，排序结果不一定唯一。如果待排序的表中，存在多个关键字相同的数据元素，经过排序后这些具有相同关键字的元素之间的相对次序保持不变，则称这种排序方法是</a:t>
                </a:r>
                <a:r>
                  <a:rPr lang="zh-CN" altLang="zh-CN" sz="1800" dirty="0">
                    <a:solidFill>
                      <a:srgbClr val="7030A0"/>
                    </a:solidFill>
                    <a:latin typeface="隶书" panose="02010509060101010101" pitchFamily="49" charset="-122"/>
                    <a:ea typeface="隶书" panose="02010509060101010101" pitchFamily="49" charset="-122"/>
                  </a:rPr>
                  <a:t>稳定</a:t>
                </a:r>
                <a:r>
                  <a:rPr lang="zh-CN" altLang="zh-CN" sz="1800" dirty="0">
                    <a:latin typeface="隶书" panose="02010509060101010101" pitchFamily="49" charset="-122"/>
                    <a:ea typeface="隶书" panose="02010509060101010101" pitchFamily="49" charset="-122"/>
                  </a:rPr>
                  <a:t>的。</a:t>
                </a:r>
                <a:endParaRPr lang="en-US" altLang="zh-CN" sz="1800" dirty="0">
                  <a:latin typeface="隶书" panose="02010509060101010101" pitchFamily="49" charset="-122"/>
                  <a:ea typeface="隶书" panose="02010509060101010101" pitchFamily="49" charset="-122"/>
                </a:endParaRPr>
              </a:p>
              <a:p>
                <a:pPr marL="0" indent="0" algn="just" eaLnBrk="0" hangingPunct="0">
                  <a:lnSpc>
                    <a:spcPts val="24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若具有相同关键字的数据元素之间的相对次序发生变化，则称这种排序方法是</a:t>
                </a:r>
                <a:r>
                  <a:rPr lang="zh-CN" altLang="zh-CN" sz="1800" dirty="0">
                    <a:solidFill>
                      <a:srgbClr val="7030A0"/>
                    </a:solidFill>
                    <a:latin typeface="隶书" panose="02010509060101010101" pitchFamily="49" charset="-122"/>
                    <a:ea typeface="隶书" panose="02010509060101010101" pitchFamily="49" charset="-122"/>
                  </a:rPr>
                  <a:t>不稳定</a:t>
                </a:r>
                <a:r>
                  <a:rPr lang="zh-CN" altLang="zh-CN" sz="1800" dirty="0">
                    <a:latin typeface="隶书" panose="02010509060101010101" pitchFamily="49" charset="-122"/>
                    <a:ea typeface="隶书" panose="02010509060101010101" pitchFamily="49" charset="-122"/>
                  </a:rPr>
                  <a:t>的。</a:t>
                </a:r>
              </a:p>
              <a:p>
                <a:pPr marL="0" indent="0" algn="just" eaLnBrk="0" hangingPunct="0">
                  <a:lnSpc>
                    <a:spcPts val="2400"/>
                  </a:lnSpc>
                  <a:spcBef>
                    <a:spcPts val="0"/>
                  </a:spcBef>
                  <a:buNone/>
                </a:pPr>
                <a:endParaRPr lang="zh-CN" altLang="zh-CN" sz="1800" dirty="0">
                  <a:latin typeface="隶书" panose="02010509060101010101" pitchFamily="49" charset="-122"/>
                  <a:ea typeface="隶书" panose="02010509060101010101" pitchFamily="49" charset="-122"/>
                </a:endParaRPr>
              </a:p>
            </p:txBody>
          </p:sp>
        </mc:Choice>
        <mc:Fallback xmlns="">
          <p:sp>
            <p:nvSpPr>
              <p:cNvPr id="4" name="内容占位符 3">
                <a:extLst>
                  <a:ext uri="{FF2B5EF4-FFF2-40B4-BE49-F238E27FC236}">
                    <a16:creationId xmlns:a16="http://schemas.microsoft.com/office/drawing/2014/main" xmlns:a14="http://schemas.microsoft.com/office/drawing/2010/main" xmlns="" id="{DE0BACB9-2923-47AF-875D-C5C782548029}"/>
                  </a:ext>
                </a:extLst>
              </p:cNvPr>
              <p:cNvSpPr>
                <a:spLocks noGrp="1" noRot="1" noChangeAspect="1" noMove="1" noResize="1" noEditPoints="1" noAdjustHandles="1" noChangeArrowheads="1" noChangeShapeType="1" noTextEdit="1"/>
              </p:cNvSpPr>
              <p:nvPr>
                <p:ph sz="quarter" idx="11"/>
              </p:nvPr>
            </p:nvSpPr>
            <p:spPr>
              <a:xfrm>
                <a:off x="107504" y="915565"/>
                <a:ext cx="8856984" cy="4010597"/>
              </a:xfrm>
              <a:blipFill rotWithShape="0">
                <a:blip r:embed="rId3"/>
                <a:stretch>
                  <a:fillRect l="-895" t="-1064" r="-757"/>
                </a:stretch>
              </a:blipFill>
            </p:spPr>
            <p:txBody>
              <a:bodyPr/>
              <a:lstStyle/>
              <a:p>
                <a:r>
                  <a:rPr lang="zh-CN" altLang="en-US">
                    <a:noFill/>
                  </a:rPr>
                  <a:t> </a:t>
                </a:r>
              </a:p>
            </p:txBody>
          </p:sp>
        </mc:Fallback>
      </mc:AlternateContent>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1000"/>
                                        <p:tgtEl>
                                          <p:spTgt spid="4">
                                            <p:txEl>
                                              <p:pRg st="3" end="3"/>
                                            </p:txEl>
                                          </p:spTgt>
                                        </p:tgtEl>
                                      </p:cBhvr>
                                    </p:animEffect>
                                    <p:anim calcmode="lin" valueType="num">
                                      <p:cBhvr>
                                        <p:cTn id="2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1000"/>
                                        <p:tgtEl>
                                          <p:spTgt spid="4">
                                            <p:txEl>
                                              <p:pRg st="4" end="4"/>
                                            </p:txEl>
                                          </p:spTgt>
                                        </p:tgtEl>
                                      </p:cBhvr>
                                    </p:animEffect>
                                    <p:anim calcmode="lin" valueType="num">
                                      <p:cBhvr>
                                        <p:cTn id="3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算法分析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0" y="915566"/>
                <a:ext cx="9036496" cy="3507876"/>
              </a:xfrm>
            </p:spPr>
            <p:txBody>
              <a:bodyPr/>
              <a:lstStyle/>
              <a:p>
                <a:pPr marL="0" indent="0" algn="just">
                  <a:lnSpc>
                    <a:spcPts val="20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400" dirty="0">
                    <a:latin typeface="隶书" panose="02010509060101010101" pitchFamily="49" charset="-122"/>
                    <a:ea typeface="隶书" panose="02010509060101010101" pitchFamily="49" charset="-122"/>
                  </a:rPr>
                  <a:t>堆排序适合数据元素个数较大时的情形。堆排序的时间主要耗费在建立初始堆和调整建新堆的反复“筛选”上，它们均是通过调用</a:t>
                </a:r>
                <a:r>
                  <a:rPr lang="en-US" altLang="zh-CN" sz="1400" dirty="0" err="1">
                    <a:latin typeface="隶书" panose="02010509060101010101" pitchFamily="49" charset="-122"/>
                    <a:ea typeface="隶书" panose="02010509060101010101" pitchFamily="49" charset="-122"/>
                  </a:rPr>
                  <a:t>SiftAdjust</a:t>
                </a:r>
                <a:r>
                  <a:rPr lang="en-US" altLang="zh-CN" sz="1400" dirty="0">
                    <a:latin typeface="隶书" panose="02010509060101010101" pitchFamily="49" charset="-122"/>
                    <a:ea typeface="隶书" panose="02010509060101010101" pitchFamily="49" charset="-122"/>
                  </a:rPr>
                  <a:t> ()</a:t>
                </a:r>
                <a:r>
                  <a:rPr lang="zh-CN" altLang="zh-CN" sz="1400" dirty="0">
                    <a:latin typeface="隶书" panose="02010509060101010101" pitchFamily="49" charset="-122"/>
                    <a:ea typeface="隶书" panose="02010509060101010101" pitchFamily="49" charset="-122"/>
                  </a:rPr>
                  <a:t>实现。对于深度</a:t>
                </a:r>
                <a14:m>
                  <m:oMath xmlns:m="http://schemas.openxmlformats.org/officeDocument/2006/math">
                    <m:r>
                      <m:rPr>
                        <m:sty m:val="p"/>
                      </m:rPr>
                      <a:rPr lang="en-US" altLang="zh-CN" sz="1400">
                        <a:latin typeface="Cambria Math" panose="02040503050406030204" pitchFamily="18" charset="0"/>
                      </a:rPr>
                      <m:t>k</m:t>
                    </m:r>
                  </m:oMath>
                </a14:m>
                <a:r>
                  <a:rPr lang="zh-CN" altLang="zh-CN" sz="1400" dirty="0">
                    <a:latin typeface="隶书" panose="02010509060101010101" pitchFamily="49" charset="-122"/>
                    <a:ea typeface="隶书" panose="02010509060101010101" pitchFamily="49" charset="-122"/>
                  </a:rPr>
                  <a:t>的堆，筛选算法中进行的关键字比较次数最多为</a:t>
                </a:r>
                <a14:m>
                  <m:oMath xmlns:m="http://schemas.openxmlformats.org/officeDocument/2006/math">
                    <m:r>
                      <a:rPr lang="en-US" altLang="zh-CN" sz="1400" i="1">
                        <a:latin typeface="Cambria Math" panose="02040503050406030204" pitchFamily="18" charset="0"/>
                      </a:rPr>
                      <m:t>2(</m:t>
                    </m:r>
                    <m:r>
                      <m:rPr>
                        <m:sty m:val="p"/>
                      </m:rPr>
                      <a:rPr lang="en-US" altLang="zh-CN" sz="1400">
                        <a:latin typeface="Cambria Math" panose="02040503050406030204" pitchFamily="18" charset="0"/>
                      </a:rPr>
                      <m:t>k</m:t>
                    </m:r>
                    <m:r>
                      <a:rPr lang="en-US" altLang="zh-CN" sz="1400" i="1">
                        <a:latin typeface="Cambria Math" panose="02040503050406030204" pitchFamily="18" charset="0"/>
                      </a:rPr>
                      <m:t>−1)</m:t>
                    </m:r>
                  </m:oMath>
                </a14:m>
                <a:r>
                  <a:rPr lang="zh-CN" altLang="zh-CN" sz="1400" dirty="0">
                    <a:latin typeface="隶书" panose="02010509060101010101" pitchFamily="49" charset="-122"/>
                    <a:ea typeface="隶书" panose="02010509060101010101" pitchFamily="49" charset="-122"/>
                  </a:rPr>
                  <a:t>次，由于第</a:t>
                </a:r>
                <a14:m>
                  <m:oMath xmlns:m="http://schemas.openxmlformats.org/officeDocument/2006/math">
                    <m:r>
                      <m:rPr>
                        <m:sty m:val="p"/>
                      </m:rPr>
                      <a:rPr lang="en-US" altLang="zh-CN" sz="1400">
                        <a:latin typeface="Cambria Math" panose="02040503050406030204" pitchFamily="18" charset="0"/>
                      </a:rPr>
                      <m:t>i</m:t>
                    </m:r>
                  </m:oMath>
                </a14:m>
                <a:r>
                  <a:rPr lang="zh-CN" altLang="zh-CN" sz="1400" dirty="0">
                    <a:latin typeface="隶书" panose="02010509060101010101" pitchFamily="49" charset="-122"/>
                    <a:ea typeface="隶书" panose="02010509060101010101" pitchFamily="49" charset="-122"/>
                  </a:rPr>
                  <a:t>层上的结点数至多为</a:t>
                </a:r>
                <a14:m>
                  <m:oMath xmlns:m="http://schemas.openxmlformats.org/officeDocument/2006/math">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2</m:t>
                        </m:r>
                      </m:e>
                      <m:sup>
                        <m:r>
                          <a:rPr lang="en-US" altLang="zh-CN" sz="1400" i="1">
                            <a:latin typeface="Cambria Math" panose="02040503050406030204" pitchFamily="18" charset="0"/>
                          </a:rPr>
                          <m:t>𝑖</m:t>
                        </m:r>
                        <m:r>
                          <a:rPr lang="en-US" altLang="zh-CN" sz="1400" i="1">
                            <a:latin typeface="Cambria Math" panose="02040503050406030204" pitchFamily="18" charset="0"/>
                          </a:rPr>
                          <m:t>−1</m:t>
                        </m:r>
                      </m:sup>
                    </m:sSup>
                  </m:oMath>
                </a14:m>
                <a:r>
                  <a:rPr lang="zh-CN" altLang="zh-CN" sz="1400" dirty="0">
                    <a:latin typeface="隶书" panose="02010509060101010101" pitchFamily="49" charset="-122"/>
                    <a:ea typeface="隶书" panose="02010509060101010101" pitchFamily="49" charset="-122"/>
                  </a:rPr>
                  <a:t>，以它们为根的二叉树的深度为</a:t>
                </a:r>
                <a14:m>
                  <m:oMath xmlns:m="http://schemas.openxmlformats.org/officeDocument/2006/math">
                    <m:r>
                      <m:rPr>
                        <m:sty m:val="p"/>
                      </m:rPr>
                      <a:rPr lang="en-US" altLang="zh-CN" sz="1400">
                        <a:latin typeface="Cambria Math" panose="02040503050406030204" pitchFamily="18" charset="0"/>
                      </a:rPr>
                      <m:t>h</m:t>
                    </m:r>
                    <m:r>
                      <a:rPr lang="en-US" altLang="zh-CN" sz="1400" i="1">
                        <a:latin typeface="Cambria Math" panose="02040503050406030204" pitchFamily="18" charset="0"/>
                      </a:rPr>
                      <m:t>−</m:t>
                    </m:r>
                    <m:r>
                      <m:rPr>
                        <m:sty m:val="p"/>
                      </m:rPr>
                      <a:rPr lang="en-US" altLang="zh-CN" sz="1400">
                        <a:latin typeface="Cambria Math" panose="02040503050406030204" pitchFamily="18" charset="0"/>
                      </a:rPr>
                      <m:t>i</m:t>
                    </m:r>
                    <m:r>
                      <a:rPr lang="en-US" altLang="zh-CN" sz="1400">
                        <a:latin typeface="Cambria Math" panose="02040503050406030204" pitchFamily="18" charset="0"/>
                      </a:rPr>
                      <m:t>+1</m:t>
                    </m:r>
                  </m:oMath>
                </a14:m>
                <a:r>
                  <a:rPr lang="zh-CN" altLang="zh-CN" sz="1400" dirty="0">
                    <a:latin typeface="隶书" panose="02010509060101010101" pitchFamily="49" charset="-122"/>
                    <a:ea typeface="隶书" panose="02010509060101010101" pitchFamily="49" charset="-122"/>
                  </a:rPr>
                  <a:t>，则在建含</a:t>
                </a:r>
                <a14:m>
                  <m:oMath xmlns:m="http://schemas.openxmlformats.org/officeDocument/2006/math">
                    <m:r>
                      <m:rPr>
                        <m:sty m:val="p"/>
                      </m:rPr>
                      <a:rPr lang="en-US" altLang="zh-CN" sz="1400">
                        <a:latin typeface="Cambria Math" panose="02040503050406030204" pitchFamily="18" charset="0"/>
                      </a:rPr>
                      <m:t>n</m:t>
                    </m:r>
                  </m:oMath>
                </a14:m>
                <a:r>
                  <a:rPr lang="zh-CN" altLang="zh-CN" sz="1400" dirty="0">
                    <a:latin typeface="隶书" panose="02010509060101010101" pitchFamily="49" charset="-122"/>
                    <a:ea typeface="隶书" panose="02010509060101010101" pitchFamily="49" charset="-122"/>
                  </a:rPr>
                  <a:t>个元素且深度为</a:t>
                </a:r>
                <a14:m>
                  <m:oMath xmlns:m="http://schemas.openxmlformats.org/officeDocument/2006/math">
                    <m:r>
                      <m:rPr>
                        <m:sty m:val="p"/>
                      </m:rPr>
                      <a:rPr lang="en-US" altLang="zh-CN" sz="1400">
                        <a:latin typeface="Cambria Math" panose="02040503050406030204" pitchFamily="18" charset="0"/>
                      </a:rPr>
                      <m:t>h</m:t>
                    </m:r>
                  </m:oMath>
                </a14:m>
                <a:r>
                  <a:rPr lang="zh-CN" altLang="zh-CN" sz="1400" dirty="0">
                    <a:latin typeface="隶书" panose="02010509060101010101" pitchFamily="49" charset="-122"/>
                    <a:ea typeface="隶书" panose="02010509060101010101" pitchFamily="49" charset="-122"/>
                  </a:rPr>
                  <a:t>的初始堆时，调用</a:t>
                </a:r>
                <a14:m>
                  <m:oMath xmlns:m="http://schemas.openxmlformats.org/officeDocument/2006/math">
                    <m:d>
                      <m:dPr>
                        <m:begChr m:val="⌊"/>
                        <m:endChr m:val="⌋"/>
                        <m:ctrlPr>
                          <a:rPr lang="zh-CN" altLang="zh-CN" sz="1400" i="1">
                            <a:latin typeface="Cambria Math" panose="02040503050406030204" pitchFamily="18" charset="0"/>
                          </a:rPr>
                        </m:ctrlPr>
                      </m:dPr>
                      <m:e>
                        <m:f>
                          <m:fPr>
                            <m:ctrlPr>
                              <a:rPr lang="zh-CN" altLang="zh-CN" sz="1400" i="1">
                                <a:latin typeface="Cambria Math" panose="02040503050406030204" pitchFamily="18" charset="0"/>
                              </a:rPr>
                            </m:ctrlPr>
                          </m:fPr>
                          <m:num>
                            <m:r>
                              <a:rPr lang="en-US" altLang="zh-CN" sz="1400" i="1">
                                <a:latin typeface="Cambria Math" panose="02040503050406030204" pitchFamily="18" charset="0"/>
                              </a:rPr>
                              <m:t>𝑛</m:t>
                            </m:r>
                          </m:num>
                          <m:den>
                            <m:r>
                              <a:rPr lang="en-US" altLang="zh-CN" sz="1400" i="1">
                                <a:latin typeface="Cambria Math" panose="02040503050406030204" pitchFamily="18" charset="0"/>
                              </a:rPr>
                              <m:t>2</m:t>
                            </m:r>
                          </m:den>
                        </m:f>
                      </m:e>
                    </m:d>
                  </m:oMath>
                </a14:m>
                <a:r>
                  <a:rPr lang="zh-CN" altLang="zh-CN" sz="1400" dirty="0">
                    <a:latin typeface="隶书" panose="02010509060101010101" pitchFamily="49" charset="-122"/>
                    <a:ea typeface="隶书" panose="02010509060101010101" pitchFamily="49" charset="-122"/>
                  </a:rPr>
                  <a:t>次</a:t>
                </a:r>
                <a:r>
                  <a:rPr lang="en-US" altLang="zh-CN" sz="1400" dirty="0" err="1">
                    <a:latin typeface="隶书" panose="02010509060101010101" pitchFamily="49" charset="-122"/>
                    <a:ea typeface="隶书" panose="02010509060101010101" pitchFamily="49" charset="-122"/>
                  </a:rPr>
                  <a:t>SiftAdjust</a:t>
                </a:r>
                <a:r>
                  <a:rPr lang="en-US" altLang="zh-CN" sz="1400" dirty="0">
                    <a:latin typeface="隶书" panose="02010509060101010101" pitchFamily="49" charset="-122"/>
                    <a:ea typeface="隶书" panose="02010509060101010101" pitchFamily="49" charset="-122"/>
                  </a:rPr>
                  <a:t> ()</a:t>
                </a:r>
                <a:r>
                  <a:rPr lang="zh-CN" altLang="zh-CN" sz="1400" dirty="0">
                    <a:latin typeface="隶书" panose="02010509060101010101" pitchFamily="49" charset="-122"/>
                    <a:ea typeface="隶书" panose="02010509060101010101" pitchFamily="49" charset="-122"/>
                  </a:rPr>
                  <a:t>过程总共进行的关键字比较的次数不超过</a:t>
                </a:r>
              </a:p>
              <a:p>
                <a:pPr marL="0" indent="0" algn="just">
                  <a:lnSpc>
                    <a:spcPts val="2000"/>
                  </a:lnSpc>
                  <a:spcBef>
                    <a:spcPts val="0"/>
                  </a:spcBef>
                  <a:buNone/>
                </a:pPr>
                <a:endParaRPr lang="en-US" altLang="zh-CN" sz="1400" i="1" dirty="0"/>
              </a:p>
              <a:p>
                <a:pPr marL="0" indent="0" algn="just">
                  <a:lnSpc>
                    <a:spcPts val="2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1</m:t>
                          </m:r>
                        </m:sub>
                      </m:sSub>
                      <m:d>
                        <m:dPr>
                          <m:ctrlPr>
                            <a:rPr lang="zh-CN" altLang="zh-CN" sz="1400" i="1">
                              <a:latin typeface="Cambria Math" panose="02040503050406030204" pitchFamily="18" charset="0"/>
                            </a:rPr>
                          </m:ctrlPr>
                        </m:dPr>
                        <m:e>
                          <m:r>
                            <a:rPr lang="en-US" altLang="zh-CN" sz="1400" i="1">
                              <a:latin typeface="Cambria Math" panose="02040503050406030204" pitchFamily="18" charset="0"/>
                            </a:rPr>
                            <m:t>𝑛</m:t>
                          </m:r>
                        </m:e>
                      </m:d>
                      <m:r>
                        <a:rPr lang="en-US" altLang="zh-CN" sz="1400">
                          <a:latin typeface="Cambria Math" panose="02040503050406030204" pitchFamily="18" charset="0"/>
                        </a:rPr>
                        <m:t>=</m:t>
                      </m:r>
                      <m:nary>
                        <m:naryPr>
                          <m:chr m:val="∑"/>
                          <m:limLoc m:val="undOvr"/>
                          <m:ctrlPr>
                            <a:rPr lang="zh-CN" altLang="zh-CN" sz="1400" i="1">
                              <a:latin typeface="Cambria Math" panose="02040503050406030204" pitchFamily="18" charset="0"/>
                            </a:rPr>
                          </m:ctrlPr>
                        </m:naryPr>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h</m:t>
                          </m:r>
                          <m:r>
                            <a:rPr lang="en-US" altLang="zh-CN" sz="1400" i="1">
                              <a:latin typeface="Cambria Math" panose="02040503050406030204" pitchFamily="18" charset="0"/>
                            </a:rPr>
                            <m:t>−1</m:t>
                          </m:r>
                        </m:sub>
                        <m:sup>
                          <m:r>
                            <a:rPr lang="en-US" altLang="zh-CN" sz="1400" i="1">
                              <a:latin typeface="Cambria Math" panose="02040503050406030204" pitchFamily="18" charset="0"/>
                            </a:rPr>
                            <m:t>1</m:t>
                          </m:r>
                        </m:sup>
                        <m:e>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2</m:t>
                              </m:r>
                            </m:e>
                            <m:sup>
                              <m:r>
                                <a:rPr lang="en-US" altLang="zh-CN" sz="1400" i="1">
                                  <a:latin typeface="Cambria Math" panose="02040503050406030204" pitchFamily="18" charset="0"/>
                                </a:rPr>
                                <m:t>𝑖</m:t>
                              </m:r>
                              <m:r>
                                <a:rPr lang="en-US" altLang="zh-CN" sz="1400" i="1">
                                  <a:latin typeface="Cambria Math" panose="02040503050406030204" pitchFamily="18" charset="0"/>
                                </a:rPr>
                                <m:t>−1</m:t>
                              </m:r>
                            </m:sup>
                          </m:sSup>
                          <m:r>
                            <a:rPr lang="en-US" altLang="zh-CN" sz="1400" i="1">
                              <a:latin typeface="Cambria Math" panose="02040503050406030204" pitchFamily="18" charset="0"/>
                            </a:rPr>
                            <m:t>×2</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h</m:t>
                              </m:r>
                              <m:r>
                                <a:rPr lang="en-US" altLang="zh-CN" sz="1400" i="1">
                                  <a:latin typeface="Cambria Math" panose="02040503050406030204" pitchFamily="18" charset="0"/>
                                </a:rPr>
                                <m:t>−</m:t>
                              </m:r>
                              <m:r>
                                <a:rPr lang="en-US" altLang="zh-CN" sz="1400" i="1">
                                  <a:latin typeface="Cambria Math" panose="02040503050406030204" pitchFamily="18" charset="0"/>
                                </a:rPr>
                                <m:t>𝑖</m:t>
                              </m:r>
                            </m:e>
                          </m:d>
                          <m:r>
                            <a:rPr lang="en-US" altLang="zh-CN" sz="1400" i="1">
                              <a:latin typeface="Cambria Math" panose="02040503050406030204" pitchFamily="18" charset="0"/>
                            </a:rPr>
                            <m:t>=</m:t>
                          </m:r>
                          <m:nary>
                            <m:naryPr>
                              <m:chr m:val="∑"/>
                              <m:limLoc m:val="undOvr"/>
                              <m:ctrlPr>
                                <a:rPr lang="zh-CN" altLang="zh-CN" sz="1400" i="1">
                                  <a:latin typeface="Cambria Math" panose="02040503050406030204" pitchFamily="18" charset="0"/>
                                </a:rPr>
                              </m:ctrlPr>
                            </m:naryPr>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h</m:t>
                              </m:r>
                              <m:r>
                                <a:rPr lang="en-US" altLang="zh-CN" sz="1400" i="1">
                                  <a:latin typeface="Cambria Math" panose="02040503050406030204" pitchFamily="18" charset="0"/>
                                </a:rPr>
                                <m:t>−1</m:t>
                              </m:r>
                            </m:sub>
                            <m:sup>
                              <m:r>
                                <a:rPr lang="en-US" altLang="zh-CN" sz="1400" i="1">
                                  <a:latin typeface="Cambria Math" panose="02040503050406030204" pitchFamily="18" charset="0"/>
                                </a:rPr>
                                <m:t>1</m:t>
                              </m:r>
                            </m:sup>
                            <m:e>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2</m:t>
                                  </m:r>
                                </m:e>
                                <m:sup>
                                  <m:r>
                                    <a:rPr lang="en-US" altLang="zh-CN" sz="1400" i="1">
                                      <a:latin typeface="Cambria Math" panose="02040503050406030204" pitchFamily="18" charset="0"/>
                                    </a:rPr>
                                    <m:t>𝑖</m:t>
                                  </m:r>
                                </m:sup>
                              </m:sSup>
                              <m:d>
                                <m:dPr>
                                  <m:ctrlPr>
                                    <a:rPr lang="zh-CN" altLang="zh-CN" sz="1400" i="1">
                                      <a:latin typeface="Cambria Math" panose="02040503050406030204" pitchFamily="18" charset="0"/>
                                    </a:rPr>
                                  </m:ctrlPr>
                                </m:dPr>
                                <m:e>
                                  <m:r>
                                    <a:rPr lang="en-US" altLang="zh-CN" sz="1400" i="1">
                                      <a:latin typeface="Cambria Math" panose="02040503050406030204" pitchFamily="18" charset="0"/>
                                    </a:rPr>
                                    <m:t>h</m:t>
                                  </m:r>
                                  <m:r>
                                    <a:rPr lang="en-US" altLang="zh-CN" sz="1400" i="1">
                                      <a:latin typeface="Cambria Math" panose="02040503050406030204" pitchFamily="18" charset="0"/>
                                    </a:rPr>
                                    <m:t>−</m:t>
                                  </m:r>
                                  <m:r>
                                    <a:rPr lang="en-US" altLang="zh-CN" sz="1400" i="1">
                                      <a:latin typeface="Cambria Math" panose="02040503050406030204" pitchFamily="18" charset="0"/>
                                    </a:rPr>
                                    <m:t>𝑖</m:t>
                                  </m:r>
                                </m:e>
                              </m:d>
                              <m:r>
                                <a:rPr lang="en-US" altLang="zh-CN" sz="1400" i="1">
                                  <a:latin typeface="Cambria Math" panose="02040503050406030204" pitchFamily="18" charset="0"/>
                                </a:rPr>
                                <m:t>=</m:t>
                              </m:r>
                              <m:nary>
                                <m:naryPr>
                                  <m:chr m:val="∑"/>
                                  <m:limLoc m:val="undOvr"/>
                                  <m:ctrlPr>
                                    <a:rPr lang="zh-CN" altLang="zh-CN" sz="1400" i="1">
                                      <a:latin typeface="Cambria Math" panose="02040503050406030204" pitchFamily="18" charset="0"/>
                                    </a:rPr>
                                  </m:ctrlPr>
                                </m:naryPr>
                                <m:sub>
                                  <m:r>
                                    <a:rPr lang="en-US" altLang="zh-CN" sz="1400" i="1">
                                      <a:latin typeface="Cambria Math" panose="02040503050406030204" pitchFamily="18" charset="0"/>
                                    </a:rPr>
                                    <m:t>𝑗</m:t>
                                  </m:r>
                                  <m:r>
                                    <a:rPr lang="en-US" altLang="zh-CN" sz="1400" i="1">
                                      <a:latin typeface="Cambria Math" panose="02040503050406030204" pitchFamily="18" charset="0"/>
                                    </a:rPr>
                                    <m:t>=1</m:t>
                                  </m:r>
                                </m:sub>
                                <m:sup>
                                  <m:r>
                                    <a:rPr lang="en-US" altLang="zh-CN" sz="1400" i="1">
                                      <a:latin typeface="Cambria Math" panose="02040503050406030204" pitchFamily="18" charset="0"/>
                                    </a:rPr>
                                    <m:t>h</m:t>
                                  </m:r>
                                  <m:r>
                                    <a:rPr lang="en-US" altLang="zh-CN" sz="1400" i="1">
                                      <a:latin typeface="Cambria Math" panose="02040503050406030204" pitchFamily="18" charset="0"/>
                                    </a:rPr>
                                    <m:t>−1</m:t>
                                  </m:r>
                                </m:sup>
                                <m:e>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2</m:t>
                                      </m:r>
                                    </m:e>
                                    <m:sup>
                                      <m:r>
                                        <a:rPr lang="en-US" altLang="zh-CN" sz="1400" i="1">
                                          <a:latin typeface="Cambria Math" panose="02040503050406030204" pitchFamily="18" charset="0"/>
                                        </a:rPr>
                                        <m:t>h</m:t>
                                      </m:r>
                                      <m:r>
                                        <a:rPr lang="en-US" altLang="zh-CN" sz="1400" i="1">
                                          <a:latin typeface="Cambria Math" panose="02040503050406030204" pitchFamily="18" charset="0"/>
                                        </a:rPr>
                                        <m:t>−</m:t>
                                      </m:r>
                                      <m:r>
                                        <a:rPr lang="en-US" altLang="zh-CN" sz="1400" i="1">
                                          <a:latin typeface="Cambria Math" panose="02040503050406030204" pitchFamily="18" charset="0"/>
                                        </a:rPr>
                                        <m:t>𝑗</m:t>
                                      </m:r>
                                    </m:sup>
                                  </m:sSup>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≤2</m:t>
                                  </m:r>
                                  <m:r>
                                    <a:rPr lang="en-US" altLang="zh-CN" sz="1400" i="1">
                                      <a:latin typeface="Cambria Math" panose="02040503050406030204" pitchFamily="18" charset="0"/>
                                    </a:rPr>
                                    <m:t>𝑛</m:t>
                                  </m:r>
                                  <m:nary>
                                    <m:naryPr>
                                      <m:chr m:val="∑"/>
                                      <m:limLoc m:val="undOvr"/>
                                      <m:ctrlPr>
                                        <a:rPr lang="zh-CN" altLang="zh-CN" sz="1400" i="1">
                                          <a:latin typeface="Cambria Math" panose="02040503050406030204" pitchFamily="18" charset="0"/>
                                        </a:rPr>
                                      </m:ctrlPr>
                                    </m:naryPr>
                                    <m:sub>
                                      <m:r>
                                        <a:rPr lang="en-US" altLang="zh-CN" sz="1400" i="1">
                                          <a:latin typeface="Cambria Math" panose="02040503050406030204" pitchFamily="18" charset="0"/>
                                        </a:rPr>
                                        <m:t>𝑗</m:t>
                                      </m:r>
                                      <m:r>
                                        <a:rPr lang="en-US" altLang="zh-CN" sz="1400" i="1">
                                          <a:latin typeface="Cambria Math" panose="02040503050406030204" pitchFamily="18" charset="0"/>
                                        </a:rPr>
                                        <m:t>=1</m:t>
                                      </m:r>
                                    </m:sub>
                                    <m:sup>
                                      <m:r>
                                        <a:rPr lang="en-US" altLang="zh-CN" sz="1400" i="1">
                                          <a:latin typeface="Cambria Math" panose="02040503050406030204" pitchFamily="18" charset="0"/>
                                        </a:rPr>
                                        <m:t>h</m:t>
                                      </m:r>
                                      <m:r>
                                        <a:rPr lang="en-US" altLang="zh-CN" sz="1400" i="1">
                                          <a:latin typeface="Cambria Math" panose="02040503050406030204" pitchFamily="18" charset="0"/>
                                        </a:rPr>
                                        <m:t>−1</m:t>
                                      </m:r>
                                    </m:sup>
                                    <m:e>
                                      <m:f>
                                        <m:fPr>
                                          <m:ctrlPr>
                                            <a:rPr lang="zh-CN" altLang="zh-CN" sz="1400" i="1">
                                              <a:latin typeface="Cambria Math" panose="02040503050406030204" pitchFamily="18" charset="0"/>
                                            </a:rPr>
                                          </m:ctrlPr>
                                        </m:fPr>
                                        <m:num>
                                          <m:r>
                                            <a:rPr lang="en-US" altLang="zh-CN" sz="1400" i="1">
                                              <a:latin typeface="Cambria Math" panose="02040503050406030204" pitchFamily="18" charset="0"/>
                                            </a:rPr>
                                            <m:t>𝑗</m:t>
                                          </m:r>
                                        </m:num>
                                        <m:den>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2</m:t>
                                              </m:r>
                                            </m:e>
                                            <m:sup>
                                              <m:r>
                                                <a:rPr lang="en-US" altLang="zh-CN" sz="1400" i="1">
                                                  <a:latin typeface="Cambria Math" panose="02040503050406030204" pitchFamily="18" charset="0"/>
                                                </a:rPr>
                                                <m:t>𝑗</m:t>
                                              </m:r>
                                            </m:sup>
                                          </m:sSup>
                                        </m:den>
                                      </m:f>
                                      <m:r>
                                        <a:rPr lang="en-US" altLang="zh-CN" sz="1400" i="1">
                                          <a:latin typeface="Cambria Math" panose="02040503050406030204" pitchFamily="18" charset="0"/>
                                        </a:rPr>
                                        <m:t>≤4</m:t>
                                      </m:r>
                                      <m:r>
                                        <a:rPr lang="en-US" altLang="zh-CN" sz="1400" i="1">
                                          <a:latin typeface="Cambria Math" panose="02040503050406030204" pitchFamily="18" charset="0"/>
                                        </a:rPr>
                                        <m:t>𝑛</m:t>
                                      </m:r>
                                    </m:e>
                                  </m:nary>
                                </m:e>
                              </m:nary>
                            </m:e>
                          </m:nary>
                        </m:e>
                      </m:nary>
                    </m:oMath>
                  </m:oMathPara>
                </a14:m>
                <a:endParaRPr lang="zh-CN" altLang="zh-CN" sz="1400" dirty="0">
                  <a:latin typeface="隶书" panose="02010509060101010101" pitchFamily="49" charset="-122"/>
                  <a:ea typeface="隶书" panose="02010509060101010101" pitchFamily="49" charset="-122"/>
                </a:endParaRPr>
              </a:p>
              <a:p>
                <a:pPr marL="0" indent="0" algn="just">
                  <a:lnSpc>
                    <a:spcPts val="2000"/>
                  </a:lnSpc>
                  <a:spcBef>
                    <a:spcPts val="0"/>
                  </a:spcBef>
                  <a:buNone/>
                </a:pPr>
                <a:endParaRPr lang="en-US" altLang="zh-CN" sz="1400" dirty="0">
                  <a:latin typeface="隶书" panose="02010509060101010101" pitchFamily="49" charset="-122"/>
                  <a:ea typeface="隶书" panose="02010509060101010101" pitchFamily="49" charset="-122"/>
                </a:endParaRPr>
              </a:p>
              <a:p>
                <a:pPr marL="0" indent="0" algn="just">
                  <a:lnSpc>
                    <a:spcPts val="2000"/>
                  </a:lnSpc>
                  <a:spcBef>
                    <a:spcPts val="0"/>
                  </a:spcBef>
                  <a:buNone/>
                </a:pPr>
                <a:r>
                  <a:rPr lang="en-US" altLang="zh-CN" sz="1400" dirty="0">
                    <a:latin typeface="隶书" panose="02010509060101010101" pitchFamily="49" charset="-122"/>
                    <a:ea typeface="隶书" panose="02010509060101010101" pitchFamily="49" charset="-122"/>
                  </a:rPr>
                  <a:t>    </a:t>
                </a:r>
                <a:r>
                  <a:rPr lang="zh-CN" altLang="zh-CN" sz="1400" dirty="0">
                    <a:latin typeface="隶书" panose="02010509060101010101" pitchFamily="49" charset="-122"/>
                    <a:ea typeface="隶书" panose="02010509060101010101" pitchFamily="49" charset="-122"/>
                  </a:rPr>
                  <a:t>又因为</a:t>
                </a:r>
                <a14:m>
                  <m:oMath xmlns:m="http://schemas.openxmlformats.org/officeDocument/2006/math">
                    <m:r>
                      <a:rPr lang="en-US" altLang="zh-CN" sz="1400" i="1">
                        <a:latin typeface="Cambria Math" panose="02040503050406030204" pitchFamily="18" charset="0"/>
                      </a:rPr>
                      <m:t>𝑛</m:t>
                    </m:r>
                  </m:oMath>
                </a14:m>
                <a:r>
                  <a:rPr lang="zh-CN" altLang="zh-CN" sz="1400" dirty="0">
                    <a:latin typeface="隶书" panose="02010509060101010101" pitchFamily="49" charset="-122"/>
                    <a:ea typeface="隶书" panose="02010509060101010101" pitchFamily="49" charset="-122"/>
                  </a:rPr>
                  <a:t>个结点的完全二叉树的深度为</a:t>
                </a:r>
                <a14:m>
                  <m:oMath xmlns:m="http://schemas.openxmlformats.org/officeDocument/2006/math">
                    <m:d>
                      <m:dPr>
                        <m:begChr m:val="⌊"/>
                        <m:endChr m:val="⌋"/>
                        <m:ctrlPr>
                          <a:rPr lang="zh-CN" altLang="zh-CN" sz="1400" i="1">
                            <a:latin typeface="Cambria Math" panose="02040503050406030204" pitchFamily="18" charset="0"/>
                          </a:rPr>
                        </m:ctrlPr>
                      </m:dPr>
                      <m:e>
                        <m:sSubSup>
                          <m:sSubSupPr>
                            <m:ctrlPr>
                              <a:rPr lang="zh-CN" altLang="zh-CN" sz="1400" i="1">
                                <a:latin typeface="Cambria Math" panose="02040503050406030204" pitchFamily="18" charset="0"/>
                              </a:rPr>
                            </m:ctrlPr>
                          </m:sSubSupPr>
                          <m:e>
                            <m:r>
                              <a:rPr lang="en-US" altLang="zh-CN" sz="1400" i="1">
                                <a:latin typeface="Cambria Math" panose="02040503050406030204" pitchFamily="18" charset="0"/>
                              </a:rPr>
                              <m:t>𝑙𝑜𝑔</m:t>
                            </m:r>
                          </m:e>
                          <m:sub>
                            <m:r>
                              <a:rPr lang="en-US" altLang="zh-CN" sz="1400" i="1">
                                <a:latin typeface="Cambria Math" panose="02040503050406030204" pitchFamily="18" charset="0"/>
                              </a:rPr>
                              <m:t>2</m:t>
                            </m:r>
                          </m:sub>
                          <m:sup>
                            <m:r>
                              <a:rPr lang="en-US" altLang="zh-CN" sz="1400" i="1">
                                <a:latin typeface="Cambria Math" panose="02040503050406030204" pitchFamily="18" charset="0"/>
                              </a:rPr>
                              <m:t>𝑛</m:t>
                            </m:r>
                          </m:sup>
                        </m:sSubSup>
                      </m:e>
                    </m:d>
                    <m:r>
                      <a:rPr lang="en-US" altLang="zh-CN" sz="1400" i="1">
                        <a:latin typeface="Cambria Math" panose="02040503050406030204" pitchFamily="18" charset="0"/>
                      </a:rPr>
                      <m:t>+1</m:t>
                    </m:r>
                  </m:oMath>
                </a14:m>
                <a:r>
                  <a:rPr lang="zh-CN" altLang="zh-CN" sz="1400" dirty="0">
                    <a:latin typeface="隶书" panose="02010509060101010101" pitchFamily="49" charset="-122"/>
                    <a:ea typeface="隶书" panose="02010509060101010101" pitchFamily="49" charset="-122"/>
                  </a:rPr>
                  <a:t>，则调整建新堆时调用</a:t>
                </a:r>
                <a:r>
                  <a:rPr lang="en-US" altLang="zh-CN" sz="1400" dirty="0" err="1">
                    <a:latin typeface="隶书" panose="02010509060101010101" pitchFamily="49" charset="-122"/>
                    <a:ea typeface="隶书" panose="02010509060101010101" pitchFamily="49" charset="-122"/>
                  </a:rPr>
                  <a:t>SiftAdjust</a:t>
                </a:r>
                <a:r>
                  <a:rPr lang="en-US" altLang="zh-CN" sz="1400" dirty="0">
                    <a:latin typeface="隶书" panose="02010509060101010101" pitchFamily="49" charset="-122"/>
                    <a:ea typeface="隶书" panose="02010509060101010101" pitchFamily="49" charset="-122"/>
                  </a:rPr>
                  <a:t> ()</a:t>
                </a:r>
                <a:r>
                  <a:rPr lang="zh-CN" altLang="zh-CN" sz="1400" dirty="0">
                    <a:latin typeface="隶书" panose="02010509060101010101" pitchFamily="49" charset="-122"/>
                    <a:ea typeface="隶书" panose="02010509060101010101" pitchFamily="49" charset="-122"/>
                  </a:rPr>
                  <a:t>函数</a:t>
                </a:r>
                <a14:m>
                  <m:oMath xmlns:m="http://schemas.openxmlformats.org/officeDocument/2006/math">
                    <m:r>
                      <a:rPr lang="en-US" altLang="zh-CN" sz="1400" i="1">
                        <a:latin typeface="Cambria Math" panose="02040503050406030204" pitchFamily="18" charset="0"/>
                      </a:rPr>
                      <m:t>𝑛</m:t>
                    </m:r>
                    <m:r>
                      <a:rPr lang="en-US" altLang="zh-CN" sz="1400" i="1">
                        <a:latin typeface="Cambria Math" panose="02040503050406030204" pitchFamily="18" charset="0"/>
                      </a:rPr>
                      <m:t>−1</m:t>
                    </m:r>
                  </m:oMath>
                </a14:m>
                <a:r>
                  <a:rPr lang="zh-CN" altLang="zh-CN" sz="1400" dirty="0">
                    <a:latin typeface="隶书" panose="02010509060101010101" pitchFamily="49" charset="-122"/>
                    <a:ea typeface="隶书" panose="02010509060101010101" pitchFamily="49" charset="-122"/>
                  </a:rPr>
                  <a:t>次，总共进行的比较次数不超过</a:t>
                </a:r>
              </a:p>
              <a:p>
                <a:pPr marL="0" indent="0" algn="just">
                  <a:lnSpc>
                    <a:spcPts val="2000"/>
                  </a:lnSpc>
                  <a:spcBef>
                    <a:spcPts val="0"/>
                  </a:spcBef>
                  <a:buNone/>
                </a:pPr>
                <a:endParaRPr lang="en-US" altLang="zh-CN" sz="1400" i="1" dirty="0"/>
              </a:p>
              <a:p>
                <a:pPr marL="0" indent="0" algn="just">
                  <a:lnSpc>
                    <a:spcPts val="2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2</m:t>
                          </m:r>
                        </m:sub>
                      </m:sSub>
                      <m:d>
                        <m:dPr>
                          <m:ctrlPr>
                            <a:rPr lang="zh-CN" altLang="zh-CN" sz="1400" i="1">
                              <a:latin typeface="Cambria Math" panose="02040503050406030204" pitchFamily="18" charset="0"/>
                            </a:rPr>
                          </m:ctrlPr>
                        </m:dPr>
                        <m:e>
                          <m:r>
                            <a:rPr lang="en-US" altLang="zh-CN" sz="1400" i="1">
                              <a:latin typeface="Cambria Math" panose="02040503050406030204" pitchFamily="18" charset="0"/>
                            </a:rPr>
                            <m:t>𝑛</m:t>
                          </m:r>
                        </m:e>
                      </m:d>
                      <m:r>
                        <a:rPr lang="en-US" altLang="zh-CN" sz="1400" i="1">
                          <a:latin typeface="Cambria Math" panose="02040503050406030204" pitchFamily="18" charset="0"/>
                        </a:rPr>
                        <m:t>=2</m:t>
                      </m:r>
                      <m:nary>
                        <m:naryPr>
                          <m:chr m:val="∑"/>
                          <m:limLoc m:val="undOvr"/>
                          <m:ctrlPr>
                            <a:rPr lang="zh-CN" altLang="zh-CN" sz="1400" i="1">
                              <a:latin typeface="Cambria Math" panose="02040503050406030204" pitchFamily="18" charset="0"/>
                            </a:rPr>
                          </m:ctrlPr>
                        </m:naryPr>
                        <m:sub>
                          <m:r>
                            <a:rPr lang="en-US" altLang="zh-CN" sz="1400" i="1">
                              <a:latin typeface="Cambria Math" panose="02040503050406030204" pitchFamily="18" charset="0"/>
                            </a:rPr>
                            <m:t>𝑖</m:t>
                          </m:r>
                          <m:r>
                            <a:rPr lang="en-US" altLang="zh-CN" sz="1400" i="1">
                              <a:latin typeface="Cambria Math" panose="02040503050406030204" pitchFamily="18" charset="0"/>
                            </a:rPr>
                            <m:t>=2</m:t>
                          </m:r>
                        </m:sub>
                        <m:sup>
                          <m:r>
                            <a:rPr lang="en-US" altLang="zh-CN" sz="1400" i="1">
                              <a:latin typeface="Cambria Math" panose="02040503050406030204" pitchFamily="18" charset="0"/>
                            </a:rPr>
                            <m:t>𝑛</m:t>
                          </m:r>
                        </m:sup>
                        <m:e>
                          <m:d>
                            <m:dPr>
                              <m:begChr m:val="⌊"/>
                              <m:endChr m:val="⌋"/>
                              <m:ctrlPr>
                                <a:rPr lang="zh-CN" altLang="zh-CN" sz="1400" i="1">
                                  <a:latin typeface="Cambria Math" panose="02040503050406030204" pitchFamily="18" charset="0"/>
                                </a:rPr>
                              </m:ctrlPr>
                            </m:dPr>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𝑙𝑜𝑔</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𝑛</m:t>
                              </m:r>
                            </m:e>
                          </m:d>
                          <m:r>
                            <a:rPr lang="en-US" altLang="zh-CN" sz="1400" i="1">
                              <a:latin typeface="Cambria Math" panose="02040503050406030204" pitchFamily="18" charset="0"/>
                            </a:rPr>
                            <m:t>&lt;</m:t>
                          </m:r>
                        </m:e>
                      </m:nary>
                      <m:r>
                        <a:rPr lang="en-US" altLang="zh-CN" sz="1400" i="1">
                          <a:latin typeface="Cambria Math" panose="02040503050406030204" pitchFamily="18" charset="0"/>
                        </a:rPr>
                        <m:t>2</m:t>
                      </m:r>
                      <m:r>
                        <a:rPr lang="en-US" altLang="zh-CN" sz="1400" i="1">
                          <a:latin typeface="Cambria Math" panose="02040503050406030204" pitchFamily="18" charset="0"/>
                        </a:rPr>
                        <m:t>𝑛</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𝑙𝑜𝑔</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𝑛</m:t>
                      </m:r>
                    </m:oMath>
                  </m:oMathPara>
                </a14:m>
                <a:endParaRPr lang="zh-CN" altLang="zh-CN" sz="1400" dirty="0">
                  <a:latin typeface="隶书" panose="02010509060101010101" pitchFamily="49" charset="-122"/>
                  <a:ea typeface="隶书" panose="02010509060101010101" pitchFamily="49" charset="-122"/>
                </a:endParaRPr>
              </a:p>
              <a:p>
                <a:pPr marL="0" indent="0" algn="just">
                  <a:lnSpc>
                    <a:spcPts val="2000"/>
                  </a:lnSpc>
                  <a:spcBef>
                    <a:spcPts val="0"/>
                  </a:spcBef>
                  <a:buNone/>
                </a:pPr>
                <a:r>
                  <a:rPr lang="en-US" altLang="zh-CN" sz="1400" dirty="0">
                    <a:latin typeface="隶书" panose="02010509060101010101" pitchFamily="49" charset="-122"/>
                    <a:ea typeface="隶书" panose="02010509060101010101" pitchFamily="49" charset="-122"/>
                  </a:rPr>
                  <a:t> </a:t>
                </a:r>
                <a:r>
                  <a:rPr lang="zh-CN" altLang="zh-CN" sz="1400" dirty="0">
                    <a:latin typeface="隶书" panose="02010509060101010101" pitchFamily="49" charset="-122"/>
                    <a:ea typeface="隶书" panose="02010509060101010101" pitchFamily="49" charset="-122"/>
                  </a:rPr>
                  <a:t>由上可知，堆排序的总的比较次数为：</a:t>
                </a:r>
              </a:p>
              <a:p>
                <a:pPr marL="0" indent="0" algn="just">
                  <a:lnSpc>
                    <a:spcPts val="2000"/>
                  </a:lnSpc>
                  <a:spcBef>
                    <a:spcPts val="0"/>
                  </a:spcBef>
                  <a:buNone/>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𝐶</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𝑛</m:t>
                          </m:r>
                        </m:e>
                      </m:d>
                      <m:r>
                        <a:rPr lang="en-US" altLang="zh-CN" sz="1400">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1</m:t>
                          </m:r>
                        </m:sub>
                      </m:sSub>
                      <m:d>
                        <m:dPr>
                          <m:ctrlPr>
                            <a:rPr lang="zh-CN" altLang="zh-CN" sz="1400" i="1">
                              <a:latin typeface="Cambria Math" panose="02040503050406030204" pitchFamily="18" charset="0"/>
                            </a:rPr>
                          </m:ctrlPr>
                        </m:dPr>
                        <m:e>
                          <m:r>
                            <a:rPr lang="en-US" altLang="zh-CN" sz="1400" i="1">
                              <a:latin typeface="Cambria Math" panose="02040503050406030204" pitchFamily="18" charset="0"/>
                            </a:rPr>
                            <m:t>𝑛</m:t>
                          </m:r>
                        </m:e>
                      </m:d>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2</m:t>
                          </m:r>
                        </m:sub>
                      </m:sSub>
                      <m:d>
                        <m:dPr>
                          <m:ctrlPr>
                            <a:rPr lang="zh-CN" altLang="zh-CN" sz="1400" i="1">
                              <a:latin typeface="Cambria Math" panose="02040503050406030204" pitchFamily="18" charset="0"/>
                            </a:rPr>
                          </m:ctrlPr>
                        </m:dPr>
                        <m:e>
                          <m:r>
                            <a:rPr lang="en-US" altLang="zh-CN" sz="1400" i="1">
                              <a:latin typeface="Cambria Math" panose="02040503050406030204" pitchFamily="18" charset="0"/>
                            </a:rPr>
                            <m:t>𝑛</m:t>
                          </m:r>
                        </m:e>
                      </m:d>
                      <m:r>
                        <a:rPr lang="en-US" altLang="zh-CN" sz="1400" i="1">
                          <a:latin typeface="Cambria Math" panose="02040503050406030204" pitchFamily="18" charset="0"/>
                        </a:rPr>
                        <m:t>≤4</m:t>
                      </m:r>
                      <m:r>
                        <a:rPr lang="en-US" altLang="zh-CN" sz="1400" i="1">
                          <a:latin typeface="Cambria Math" panose="02040503050406030204" pitchFamily="18" charset="0"/>
                        </a:rPr>
                        <m:t>𝑛</m:t>
                      </m:r>
                      <m:r>
                        <a:rPr lang="en-US" altLang="zh-CN" sz="1400" i="1">
                          <a:latin typeface="Cambria Math" panose="02040503050406030204" pitchFamily="18" charset="0"/>
                        </a:rPr>
                        <m:t>+2</m:t>
                      </m:r>
                      <m:r>
                        <a:rPr lang="en-US" altLang="zh-CN" sz="1400" i="1">
                          <a:latin typeface="Cambria Math" panose="02040503050406030204" pitchFamily="18" charset="0"/>
                        </a:rPr>
                        <m:t>𝑛</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𝑙𝑜𝑔</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𝑛</m:t>
                      </m:r>
                    </m:oMath>
                  </m:oMathPara>
                </a14:m>
                <a:endParaRPr lang="zh-CN" altLang="zh-CN" sz="1400" dirty="0">
                  <a:latin typeface="隶书" panose="02010509060101010101" pitchFamily="49" charset="-122"/>
                  <a:ea typeface="隶书" panose="02010509060101010101" pitchFamily="49" charset="-122"/>
                </a:endParaRPr>
              </a:p>
              <a:p>
                <a:pPr marL="0" indent="0" algn="just">
                  <a:lnSpc>
                    <a:spcPts val="2000"/>
                  </a:lnSpc>
                  <a:spcBef>
                    <a:spcPts val="0"/>
                  </a:spcBef>
                  <a:buNone/>
                </a:pPr>
                <a:r>
                  <a:rPr lang="zh-CN" altLang="zh-CN" sz="1400" dirty="0">
                    <a:latin typeface="隶书" panose="02010509060101010101" pitchFamily="49" charset="-122"/>
                    <a:ea typeface="隶书" panose="02010509060101010101" pitchFamily="49" charset="-122"/>
                  </a:rPr>
                  <a:t>综上所述，堆排序在最坏情况下的时间复杂度为</a:t>
                </a:r>
                <a14:m>
                  <m:oMath xmlns:m="http://schemas.openxmlformats.org/officeDocument/2006/math">
                    <m:r>
                      <a:rPr lang="en-US" altLang="zh-CN" sz="1400" i="1">
                        <a:latin typeface="Cambria Math" panose="02040503050406030204" pitchFamily="18" charset="0"/>
                      </a:rPr>
                      <m:t>𝑂</m:t>
                    </m:r>
                    <m:r>
                      <a:rPr lang="en-US" altLang="zh-CN" sz="1400" i="1">
                        <a:latin typeface="Cambria Math" panose="02040503050406030204" pitchFamily="18" charset="0"/>
                      </a:rPr>
                      <m:t>(</m:t>
                    </m:r>
                    <m:r>
                      <a:rPr lang="en-US" altLang="zh-CN" sz="1400" i="1">
                        <a:latin typeface="Cambria Math" panose="02040503050406030204" pitchFamily="18" charset="0"/>
                      </a:rPr>
                      <m:t>𝑛</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𝑙𝑜𝑔</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𝑛</m:t>
                    </m:r>
                    <m:r>
                      <a:rPr lang="en-US" altLang="zh-CN" sz="1400" i="1">
                        <a:latin typeface="Cambria Math" panose="02040503050406030204" pitchFamily="18" charset="0"/>
                      </a:rPr>
                      <m:t>)</m:t>
                    </m:r>
                  </m:oMath>
                </a14:m>
                <a:r>
                  <a:rPr lang="zh-CN" altLang="zh-CN" sz="1400" dirty="0">
                    <a:latin typeface="隶书" panose="02010509060101010101" pitchFamily="49" charset="-122"/>
                    <a:ea typeface="隶书" panose="02010509060101010101" pitchFamily="49" charset="-122"/>
                  </a:rPr>
                  <a:t>。</a:t>
                </a:r>
              </a:p>
              <a:p>
                <a:pPr marL="0" indent="0">
                  <a:lnSpc>
                    <a:spcPts val="2300"/>
                  </a:lnSpc>
                  <a:spcBef>
                    <a:spcPts val="0"/>
                  </a:spcBef>
                  <a:buNone/>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0" y="915566"/>
                <a:ext cx="9036496" cy="3507876"/>
              </a:xfrm>
              <a:blipFill rotWithShape="0">
                <a:blip r:embed="rId2"/>
                <a:stretch>
                  <a:fillRect l="-472" r="-2429" b="-133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579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算法分析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51520" y="1064124"/>
                <a:ext cx="8784976" cy="3507876"/>
              </a:xfrm>
            </p:spPr>
            <p:txBody>
              <a:bodyPr/>
              <a:lstStyle/>
              <a:p>
                <a:pPr marL="0" indent="0" algn="just">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空间复杂度：由于堆排序只使用</a:t>
                </a:r>
                <a:r>
                  <a:rPr lang="en-US" altLang="zh-CN" sz="1800" dirty="0" err="1">
                    <a:latin typeface="隶书" panose="02010509060101010101" pitchFamily="49" charset="-122"/>
                    <a:ea typeface="隶书" panose="02010509060101010101" pitchFamily="49" charset="-122"/>
                  </a:rPr>
                  <a:t>i</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j</a:t>
                </a:r>
                <a:r>
                  <a:rPr lang="zh-CN" altLang="zh-CN" sz="1800" dirty="0">
                    <a:latin typeface="隶书" panose="02010509060101010101" pitchFamily="49" charset="-122"/>
                    <a:ea typeface="隶书" panose="02010509060101010101" pitchFamily="49" charset="-122"/>
                  </a:rPr>
                  <a:t>和</a:t>
                </a:r>
                <a:r>
                  <a:rPr lang="en-US" altLang="zh-CN" sz="1800" dirty="0">
                    <a:latin typeface="隶书" panose="02010509060101010101" pitchFamily="49" charset="-122"/>
                    <a:ea typeface="隶书" panose="02010509060101010101" pitchFamily="49" charset="-122"/>
                  </a:rPr>
                  <a:t>temp 3</a:t>
                </a:r>
                <a:r>
                  <a:rPr lang="zh-CN" altLang="zh-CN" sz="1800" dirty="0">
                    <a:latin typeface="隶书" panose="02010509060101010101" pitchFamily="49" charset="-122"/>
                    <a:ea typeface="隶书" panose="02010509060101010101" pitchFamily="49" charset="-122"/>
                  </a:rPr>
                  <a:t>个辅助变量，所以堆排序的空间复杂度为</a:t>
                </a:r>
                <a14:m>
                  <m:oMath xmlns:m="http://schemas.openxmlformats.org/officeDocument/2006/math">
                    <m:r>
                      <a:rPr lang="en-US" altLang="zh-CN" sz="1800" i="1">
                        <a:latin typeface="Cambria Math" panose="02040503050406030204" pitchFamily="18" charset="0"/>
                      </a:rPr>
                      <m:t>𝑂</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a:t>
                </a:r>
              </a:p>
              <a:p>
                <a:pPr marL="0" indent="0" algn="just">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堆排序是一种不稳定的排序方法。例如数据元素序列</a:t>
                </a:r>
                <a14:m>
                  <m:oMath xmlns:m="http://schemas.openxmlformats.org/officeDocument/2006/math">
                    <m:r>
                      <a:rPr lang="en-US" altLang="zh-CN" sz="1800">
                        <a:latin typeface="Cambria Math" panose="02040503050406030204" pitchFamily="18" charset="0"/>
                      </a:rPr>
                      <m:t>{55,65,49,97,76,13,27,</m:t>
                    </m:r>
                  </m:oMath>
                </a14:m>
                <a:r>
                  <a:rPr lang="en-US" altLang="zh-CN" sz="1800" u="sng" dirty="0">
                    <a:latin typeface="隶书" panose="02010509060101010101" pitchFamily="49" charset="-122"/>
                    <a:ea typeface="隶书" panose="02010509060101010101" pitchFamily="49" charset="-122"/>
                  </a:rPr>
                  <a:t>49</a:t>
                </a:r>
                <a14:m>
                  <m:oMath xmlns:m="http://schemas.openxmlformats.org/officeDocument/2006/math">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，经过堆排序的结果为</a:t>
                </a:r>
                <a14:m>
                  <m:oMath xmlns:m="http://schemas.openxmlformats.org/officeDocument/2006/math">
                    <m:r>
                      <a:rPr lang="en-US" altLang="zh-CN" sz="1800">
                        <a:latin typeface="Cambria Math" panose="02040503050406030204" pitchFamily="18" charset="0"/>
                      </a:rPr>
                      <m:t>{13,27,</m:t>
                    </m:r>
                  </m:oMath>
                </a14:m>
                <a:r>
                  <a:rPr lang="en-US" altLang="zh-CN" sz="1800" u="sng" dirty="0">
                    <a:latin typeface="隶书" panose="02010509060101010101" pitchFamily="49" charset="-122"/>
                    <a:ea typeface="隶书" panose="02010509060101010101" pitchFamily="49" charset="-122"/>
                  </a:rPr>
                  <a:t>49</a:t>
                </a:r>
                <a:r>
                  <a:rPr lang="en-US" altLang="zh-CN" sz="1800" dirty="0">
                    <a:latin typeface="隶书" panose="02010509060101010101" pitchFamily="49" charset="-122"/>
                    <a:ea typeface="隶书" panose="02010509060101010101" pitchFamily="49" charset="-122"/>
                  </a:rPr>
                  <a:t>,49,55,65,76,97</a:t>
                </a:r>
                <a14:m>
                  <m:oMath xmlns:m="http://schemas.openxmlformats.org/officeDocument/2006/math">
                    <m:r>
                      <a:rPr lang="en-US" altLang="zh-CN" sz="1800">
                        <a:latin typeface="Cambria Math" panose="02040503050406030204" pitchFamily="18" charset="0"/>
                      </a:rPr>
                      <m:t>}</m:t>
                    </m:r>
                    <m:r>
                      <a:rPr lang="zh-CN"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显然</a:t>
                </a:r>
                <a:r>
                  <a:rPr lang="en-US" altLang="zh-CN" sz="1800" dirty="0">
                    <a:latin typeface="隶书" panose="02010509060101010101" pitchFamily="49" charset="-122"/>
                    <a:ea typeface="隶书" panose="02010509060101010101" pitchFamily="49" charset="-122"/>
                  </a:rPr>
                  <a:t>49</a:t>
                </a:r>
                <a:r>
                  <a:rPr lang="zh-CN" altLang="zh-CN" sz="1800" dirty="0">
                    <a:latin typeface="隶书" panose="02010509060101010101" pitchFamily="49" charset="-122"/>
                    <a:ea typeface="隶书" panose="02010509060101010101" pitchFamily="49" charset="-122"/>
                  </a:rPr>
                  <a:t>和</a:t>
                </a:r>
                <a:r>
                  <a:rPr lang="en-US" altLang="zh-CN" sz="1800" u="sng" dirty="0">
                    <a:latin typeface="隶书" panose="02010509060101010101" pitchFamily="49" charset="-122"/>
                    <a:ea typeface="隶书" panose="02010509060101010101" pitchFamily="49" charset="-122"/>
                  </a:rPr>
                  <a:t>49</a:t>
                </a:r>
                <a:r>
                  <a:rPr lang="zh-CN" altLang="zh-CN" sz="1800" dirty="0">
                    <a:latin typeface="隶书" panose="02010509060101010101" pitchFamily="49" charset="-122"/>
                    <a:ea typeface="隶书" panose="02010509060101010101" pitchFamily="49" charset="-122"/>
                  </a:rPr>
                  <a:t>排序前后的相对位置发生了改变。</a:t>
                </a:r>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51520" y="1064124"/>
                <a:ext cx="8784976" cy="3507876"/>
              </a:xfrm>
              <a:blipFill rotWithShape="0">
                <a:blip r:embed="rId2"/>
                <a:stretch>
                  <a:fillRect l="-833" r="-8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326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4479200" cy="800930"/>
          </a:xfrm>
        </p:spPr>
        <p:txBody>
          <a:bodyPr/>
          <a:lstStyle/>
          <a:p>
            <a:r>
              <a:rPr lang="zh-CN" altLang="en-US" dirty="0"/>
              <a:t>归并排序</a:t>
            </a:r>
          </a:p>
        </p:txBody>
      </p:sp>
      <p:sp>
        <p:nvSpPr>
          <p:cNvPr id="5" name="文本占位符 4"/>
          <p:cNvSpPr>
            <a:spLocks noGrp="1"/>
          </p:cNvSpPr>
          <p:nvPr>
            <p:ph type="body" sz="quarter" idx="11"/>
          </p:nvPr>
        </p:nvSpPr>
        <p:spPr/>
        <p:txBody>
          <a:bodyPr/>
          <a:lstStyle/>
          <a:p>
            <a:r>
              <a:rPr lang="en-US" altLang="zh-CN" dirty="0"/>
              <a:t>05</a:t>
            </a:r>
            <a:endParaRPr lang="zh-CN" altLang="en-US" dirty="0"/>
          </a:p>
        </p:txBody>
      </p:sp>
      <p:sp>
        <p:nvSpPr>
          <p:cNvPr id="2" name="矩形 1"/>
          <p:cNvSpPr/>
          <p:nvPr/>
        </p:nvSpPr>
        <p:spPr>
          <a:xfrm>
            <a:off x="107504" y="4371950"/>
            <a:ext cx="3528392" cy="6480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51626652"/>
      </p:ext>
    </p:extLst>
  </p:cSld>
  <p:clrMapOvr>
    <a:masterClrMapping/>
  </p:clrMapOvr>
  <p:transition>
    <p:cover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归并排序</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51520" y="1064124"/>
                <a:ext cx="8640960" cy="3507876"/>
              </a:xfrm>
            </p:spPr>
            <p:txBody>
              <a:bodyPr/>
              <a:lstStyle/>
              <a:p>
                <a:pPr marL="0" indent="0" algn="just">
                  <a:lnSpc>
                    <a:spcPts val="24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solidFill>
                      <a:srgbClr val="7030A0"/>
                    </a:solidFill>
                    <a:latin typeface="隶书" panose="02010509060101010101" pitchFamily="49" charset="-122"/>
                    <a:ea typeface="隶书" panose="02010509060101010101" pitchFamily="49" charset="-122"/>
                  </a:rPr>
                  <a:t>归并排序是多次将两个或两个以上的有序表合并成一个新的有序表的排序方法。最简单的归并排序是直接将两个有序的子表归并成一个有序表的</a:t>
                </a:r>
                <a:r>
                  <a:rPr lang="en-US" altLang="zh-CN" sz="1800" dirty="0">
                    <a:solidFill>
                      <a:srgbClr val="7030A0"/>
                    </a:solidFill>
                    <a:latin typeface="隶书" panose="02010509060101010101" pitchFamily="49" charset="-122"/>
                    <a:ea typeface="隶书" panose="02010509060101010101" pitchFamily="49" charset="-122"/>
                  </a:rPr>
                  <a:t>2-</a:t>
                </a:r>
                <a:r>
                  <a:rPr lang="zh-CN" altLang="zh-CN" sz="1800" dirty="0">
                    <a:solidFill>
                      <a:srgbClr val="7030A0"/>
                    </a:solidFill>
                    <a:latin typeface="隶书" panose="02010509060101010101" pitchFamily="49" charset="-122"/>
                    <a:ea typeface="隶书" panose="02010509060101010101" pitchFamily="49" charset="-122"/>
                  </a:rPr>
                  <a:t>路归并排序方法。</a:t>
                </a:r>
              </a:p>
              <a:p>
                <a:pPr marL="0" indent="0" algn="just">
                  <a:lnSpc>
                    <a:spcPts val="2400"/>
                  </a:lnSpc>
                  <a:spcBef>
                    <a:spcPts val="0"/>
                  </a:spcBef>
                  <a:buNone/>
                </a:pPr>
                <a:r>
                  <a:rPr lang="en-US" altLang="zh-CN" sz="1800" dirty="0">
                    <a:latin typeface="隶书" panose="02010509060101010101" pitchFamily="49" charset="-122"/>
                    <a:ea typeface="隶书" panose="02010509060101010101" pitchFamily="49" charset="-122"/>
                  </a:rPr>
                  <a:t>    </a:t>
                </a:r>
              </a:p>
              <a:p>
                <a:pPr marL="0" indent="0" algn="just">
                  <a:spcBef>
                    <a:spcPts val="0"/>
                  </a:spcBef>
                  <a:buNone/>
                </a:pPr>
                <a:r>
                  <a:rPr lang="en-US" altLang="zh-CN" sz="1800" dirty="0">
                    <a:latin typeface="隶书" panose="02010509060101010101" pitchFamily="49" charset="-122"/>
                    <a:ea typeface="隶书" panose="02010509060101010101" pitchFamily="49" charset="-122"/>
                  </a:rPr>
                  <a:t>    2-</a:t>
                </a:r>
                <a:r>
                  <a:rPr lang="zh-CN" altLang="zh-CN" sz="1800" dirty="0">
                    <a:latin typeface="隶书" panose="02010509060101010101" pitchFamily="49" charset="-122"/>
                    <a:ea typeface="隶书" panose="02010509060101010101" pitchFamily="49" charset="-122"/>
                  </a:rPr>
                  <a:t>路归并排序的基本思想是将待排序的</a:t>
                </a:r>
                <a14:m>
                  <m:oMath xmlns:m="http://schemas.openxmlformats.org/officeDocument/2006/math">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个数据元素</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[1..</m:t>
                    </m:r>
                    <m:r>
                      <m:rPr>
                        <m:sty m:val="p"/>
                      </m:rPr>
                      <a:rPr lang="en-US" altLang="zh-CN" sz="1800">
                        <a:latin typeface="Cambria Math" panose="02040503050406030204" pitchFamily="18" charset="0"/>
                      </a:rPr>
                      <m:t>n</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看作</a:t>
                </a:r>
                <a14:m>
                  <m:oMath xmlns:m="http://schemas.openxmlformats.org/officeDocument/2006/math">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个长度为</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的有序表，然后两两归并，得到</a:t>
                </a:r>
                <a14:m>
                  <m:oMath xmlns:m="http://schemas.openxmlformats.org/officeDocument/2006/math">
                    <m:d>
                      <m:dPr>
                        <m:begChr m:val="⌊"/>
                        <m:endChr m:val="⌋"/>
                        <m:ctrlPr>
                          <a:rPr lang="zh-CN" altLang="zh-CN" sz="1800" i="1">
                            <a:latin typeface="Cambria Math" panose="02040503050406030204" pitchFamily="18" charset="0"/>
                          </a:rPr>
                        </m:ctrlPr>
                      </m:dPr>
                      <m:e>
                        <m:f>
                          <m:fPr>
                            <m:ctrlPr>
                              <a:rPr lang="zh-CN" altLang="zh-CN" sz="1800" i="1">
                                <a:latin typeface="Cambria Math" panose="02040503050406030204" pitchFamily="18" charset="0"/>
                              </a:rPr>
                            </m:ctrlPr>
                          </m:fPr>
                          <m:num>
                            <m:r>
                              <a:rPr lang="en-US" altLang="zh-CN" sz="1800" i="1">
                                <a:latin typeface="Cambria Math" panose="02040503050406030204" pitchFamily="18" charset="0"/>
                              </a:rPr>
                              <m:t>𝑛</m:t>
                            </m:r>
                          </m:num>
                          <m:den>
                            <m:r>
                              <a:rPr lang="en-US" altLang="zh-CN" sz="1800" i="1">
                                <a:latin typeface="Cambria Math" panose="02040503050406030204" pitchFamily="18" charset="0"/>
                              </a:rPr>
                              <m:t>2</m:t>
                            </m:r>
                          </m:den>
                        </m:f>
                      </m:e>
                    </m:d>
                  </m:oMath>
                </a14:m>
                <a:r>
                  <a:rPr lang="zh-CN" altLang="zh-CN" sz="1800" dirty="0">
                    <a:latin typeface="隶书" panose="02010509060101010101" pitchFamily="49" charset="-122"/>
                    <a:ea typeface="隶书" panose="02010509060101010101" pitchFamily="49" charset="-122"/>
                  </a:rPr>
                  <a:t>个长度为</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（最后一个有序序列的长度有可能为</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）的有序子序列；再两两归并，得到</a:t>
                </a:r>
                <a14:m>
                  <m:oMath xmlns:m="http://schemas.openxmlformats.org/officeDocument/2006/math">
                    <m:d>
                      <m:dPr>
                        <m:begChr m:val="⌊"/>
                        <m:endChr m:val="⌋"/>
                        <m:ctrlPr>
                          <a:rPr lang="zh-CN" altLang="zh-CN" sz="1800" i="1">
                            <a:latin typeface="Cambria Math" panose="02040503050406030204" pitchFamily="18" charset="0"/>
                          </a:rPr>
                        </m:ctrlPr>
                      </m:dPr>
                      <m:e>
                        <m:f>
                          <m:fPr>
                            <m:ctrlPr>
                              <a:rPr lang="zh-CN" altLang="zh-CN" sz="1800" i="1">
                                <a:latin typeface="Cambria Math" panose="02040503050406030204" pitchFamily="18" charset="0"/>
                              </a:rPr>
                            </m:ctrlPr>
                          </m:fPr>
                          <m:num>
                            <m:r>
                              <a:rPr lang="en-US" altLang="zh-CN" sz="1800" i="1">
                                <a:latin typeface="Cambria Math" panose="02040503050406030204" pitchFamily="18" charset="0"/>
                              </a:rPr>
                              <m:t>𝑛</m:t>
                            </m:r>
                          </m:num>
                          <m:den>
                            <m:r>
                              <a:rPr lang="en-US" altLang="zh-CN" sz="1800" i="1">
                                <a:latin typeface="Cambria Math" panose="02040503050406030204" pitchFamily="18" charset="0"/>
                              </a:rPr>
                              <m:t>4</m:t>
                            </m:r>
                          </m:den>
                        </m:f>
                      </m:e>
                    </m:d>
                  </m:oMath>
                </a14:m>
                <a:r>
                  <a:rPr lang="zh-CN" altLang="zh-CN" sz="1800" dirty="0">
                    <a:latin typeface="隶书" panose="02010509060101010101" pitchFamily="49" charset="-122"/>
                    <a:ea typeface="隶书" panose="02010509060101010101" pitchFamily="49" charset="-122"/>
                  </a:rPr>
                  <a:t>个长度为</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（最后一个有序序列的长度可能小于</a:t>
                </a:r>
                <a:r>
                  <a:rPr lang="en-US" altLang="zh-CN" sz="1800" dirty="0">
                    <a:latin typeface="隶书" panose="02010509060101010101" pitchFamily="49" charset="-122"/>
                    <a:ea typeface="隶书" panose="02010509060101010101" pitchFamily="49" charset="-122"/>
                  </a:rPr>
                  <a:t>4</a:t>
                </a:r>
                <a:r>
                  <a:rPr lang="zh-CN" altLang="zh-CN" sz="1800" dirty="0">
                    <a:latin typeface="隶书" panose="02010509060101010101" pitchFamily="49" charset="-122"/>
                    <a:ea typeface="隶书" panose="02010509060101010101" pitchFamily="49" charset="-122"/>
                  </a:rPr>
                  <a:t>）的有序子序列；重复该过程，直到得到一个长度为</a:t>
                </a:r>
                <a14:m>
                  <m:oMath xmlns:m="http://schemas.openxmlformats.org/officeDocument/2006/math">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的有序序列。</a:t>
                </a:r>
              </a:p>
              <a:p>
                <a:pPr algn="just">
                  <a:lnSpc>
                    <a:spcPts val="24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51520" y="1064124"/>
                <a:ext cx="8640960" cy="3507876"/>
              </a:xfrm>
              <a:blipFill rotWithShape="0">
                <a:blip r:embed="rId2"/>
                <a:stretch>
                  <a:fillRect l="-846" t="-1565" r="-8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59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en-US" altLang="zh-CN" dirty="0"/>
              <a:t>2-</a:t>
            </a:r>
            <a:r>
              <a:rPr lang="zh-CN" altLang="en-US" dirty="0"/>
              <a:t>路归并</a:t>
            </a:r>
          </a:p>
        </p:txBody>
      </p:sp>
      <p:sp>
        <p:nvSpPr>
          <p:cNvPr id="37" name="文本框 36"/>
          <p:cNvSpPr txBox="1"/>
          <p:nvPr/>
        </p:nvSpPr>
        <p:spPr>
          <a:xfrm>
            <a:off x="539552" y="1059582"/>
            <a:ext cx="7992888" cy="646331"/>
          </a:xfrm>
          <a:prstGeom prst="rect">
            <a:avLst/>
          </a:prstGeom>
          <a:noFill/>
        </p:spPr>
        <p:txBody>
          <a:bodyPr wrap="square" rtlCol="0">
            <a:spAutoFit/>
          </a:bodyPr>
          <a:lstStyle/>
          <a:p>
            <a:r>
              <a:rPr lang="en-US" altLang="zh-CN" dirty="0">
                <a:latin typeface="隶书" panose="02010509060101010101" pitchFamily="49" charset="-122"/>
                <a:ea typeface="隶书" panose="02010509060101010101" pitchFamily="49" charset="-122"/>
              </a:rPr>
              <a:t>    </a:t>
            </a:r>
            <a:r>
              <a:rPr lang="en-US" altLang="zh-CN" dirty="0">
                <a:solidFill>
                  <a:srgbClr val="7030A0"/>
                </a:solidFill>
                <a:latin typeface="隶书" panose="02010509060101010101" pitchFamily="49" charset="-122"/>
                <a:ea typeface="隶书" panose="02010509060101010101" pitchFamily="49" charset="-122"/>
              </a:rPr>
              <a:t>2-</a:t>
            </a:r>
            <a:r>
              <a:rPr lang="zh-CN" altLang="zh-CN" dirty="0">
                <a:solidFill>
                  <a:srgbClr val="7030A0"/>
                </a:solidFill>
                <a:latin typeface="隶书" panose="02010509060101010101" pitchFamily="49" charset="-122"/>
                <a:ea typeface="隶书" panose="02010509060101010101" pitchFamily="49" charset="-122"/>
              </a:rPr>
              <a:t>路归并排序中的核心操作是将一维数组中的前后相邻的两个有序序列归并为一个有序序列</a:t>
            </a:r>
            <a:r>
              <a:rPr lang="zh-CN" altLang="en-US" dirty="0">
                <a:solidFill>
                  <a:srgbClr val="7030A0"/>
                </a:solidFill>
                <a:latin typeface="隶书" panose="02010509060101010101" pitchFamily="49" charset="-122"/>
                <a:ea typeface="隶书" panose="02010509060101010101" pitchFamily="49" charset="-122"/>
              </a:rPr>
              <a:t>。</a:t>
            </a:r>
          </a:p>
        </p:txBody>
      </p:sp>
      <p:sp>
        <p:nvSpPr>
          <p:cNvPr id="38" name="Rectangle 19"/>
          <p:cNvSpPr>
            <a:spLocks noChangeArrowheads="1"/>
          </p:cNvSpPr>
          <p:nvPr/>
        </p:nvSpPr>
        <p:spPr bwMode="auto">
          <a:xfrm>
            <a:off x="1259062" y="3203780"/>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1800" dirty="0">
                <a:solidFill>
                  <a:srgbClr val="FFFFFF"/>
                </a:solidFill>
                <a:latin typeface="Arial" panose="020B0604020202020204" pitchFamily="34" charset="0"/>
              </a:rPr>
              <a:t> </a:t>
            </a:r>
            <a:r>
              <a:rPr lang="en-US" altLang="zh-CN" sz="1800" dirty="0">
                <a:solidFill>
                  <a:srgbClr val="C00000"/>
                </a:solidFill>
                <a:latin typeface="Arial" panose="020B0604020202020204" pitchFamily="34" charset="0"/>
              </a:rPr>
              <a:t>5</a:t>
            </a:r>
            <a:endParaRPr lang="zh-CN" altLang="en-US" sz="1800" dirty="0">
              <a:solidFill>
                <a:srgbClr val="C00000"/>
              </a:solidFill>
              <a:latin typeface="Arial" panose="020B0604020202020204" pitchFamily="34" charset="0"/>
            </a:endParaRPr>
          </a:p>
        </p:txBody>
      </p:sp>
      <p:sp>
        <p:nvSpPr>
          <p:cNvPr id="39" name="Rectangle 20"/>
          <p:cNvSpPr>
            <a:spLocks noChangeArrowheads="1"/>
          </p:cNvSpPr>
          <p:nvPr/>
        </p:nvSpPr>
        <p:spPr bwMode="auto">
          <a:xfrm>
            <a:off x="2270299" y="3204037"/>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1800" dirty="0">
                <a:solidFill>
                  <a:srgbClr val="00B0F0"/>
                </a:solidFill>
                <a:latin typeface="Arial" panose="020B0604020202020204" pitchFamily="34" charset="0"/>
              </a:rPr>
              <a:t>9</a:t>
            </a:r>
            <a:endParaRPr lang="zh-CN" altLang="en-US" sz="1800" dirty="0">
              <a:solidFill>
                <a:srgbClr val="00B0F0"/>
              </a:solidFill>
              <a:latin typeface="Arial" panose="020B0604020202020204" pitchFamily="34" charset="0"/>
            </a:endParaRPr>
          </a:p>
        </p:txBody>
      </p:sp>
      <p:sp>
        <p:nvSpPr>
          <p:cNvPr id="40" name="Rectangle 21"/>
          <p:cNvSpPr>
            <a:spLocks noChangeArrowheads="1"/>
          </p:cNvSpPr>
          <p:nvPr/>
        </p:nvSpPr>
        <p:spPr bwMode="auto">
          <a:xfrm>
            <a:off x="1759124" y="3206955"/>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1800" dirty="0">
                <a:solidFill>
                  <a:srgbClr val="7030A0"/>
                </a:solidFill>
                <a:latin typeface="Arial" panose="020B0604020202020204" pitchFamily="34" charset="0"/>
              </a:rPr>
              <a:t>8</a:t>
            </a:r>
            <a:r>
              <a:rPr lang="en-US" altLang="zh-CN" sz="1800" dirty="0">
                <a:solidFill>
                  <a:srgbClr val="FFFFFF"/>
                </a:solidFill>
                <a:latin typeface="Arial" panose="020B0604020202020204" pitchFamily="34" charset="0"/>
              </a:rPr>
              <a:t> </a:t>
            </a:r>
            <a:endParaRPr lang="zh-CN" altLang="en-US" sz="1800" dirty="0">
              <a:solidFill>
                <a:srgbClr val="FFFFFF"/>
              </a:solidFill>
              <a:latin typeface="Arial" panose="020B0604020202020204" pitchFamily="34" charset="0"/>
            </a:endParaRPr>
          </a:p>
        </p:txBody>
      </p:sp>
      <p:sp>
        <p:nvSpPr>
          <p:cNvPr id="41" name="Rectangle 22"/>
          <p:cNvSpPr>
            <a:spLocks noChangeArrowheads="1"/>
          </p:cNvSpPr>
          <p:nvPr/>
        </p:nvSpPr>
        <p:spPr bwMode="auto">
          <a:xfrm>
            <a:off x="2778299" y="3214893"/>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1800" dirty="0">
                <a:solidFill>
                  <a:srgbClr val="FFC000"/>
                </a:solidFill>
                <a:latin typeface="Arial" panose="020B0604020202020204" pitchFamily="34" charset="0"/>
              </a:rPr>
              <a:t>9</a:t>
            </a:r>
            <a:endParaRPr lang="zh-CN" altLang="en-US" sz="1800" dirty="0">
              <a:solidFill>
                <a:srgbClr val="FFC000"/>
              </a:solidFill>
              <a:latin typeface="Arial" panose="020B0604020202020204" pitchFamily="34" charset="0"/>
            </a:endParaRPr>
          </a:p>
        </p:txBody>
      </p:sp>
      <p:sp>
        <p:nvSpPr>
          <p:cNvPr id="42" name="Rectangle 23"/>
          <p:cNvSpPr>
            <a:spLocks noChangeArrowheads="1"/>
          </p:cNvSpPr>
          <p:nvPr/>
        </p:nvSpPr>
        <p:spPr bwMode="auto">
          <a:xfrm>
            <a:off x="3276774" y="3210130"/>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1800" dirty="0">
                <a:solidFill>
                  <a:srgbClr val="CCCCFF"/>
                </a:solidFill>
                <a:latin typeface="Arial" panose="020B0604020202020204" pitchFamily="34" charset="0"/>
              </a:rPr>
              <a:t>11</a:t>
            </a:r>
            <a:endParaRPr lang="zh-CN" altLang="en-US" sz="1800" dirty="0">
              <a:solidFill>
                <a:srgbClr val="CCCCFF"/>
              </a:solidFill>
              <a:latin typeface="Arial" panose="020B0604020202020204" pitchFamily="34" charset="0"/>
            </a:endParaRPr>
          </a:p>
        </p:txBody>
      </p:sp>
      <p:sp>
        <p:nvSpPr>
          <p:cNvPr id="43" name="Rectangle 24"/>
          <p:cNvSpPr>
            <a:spLocks noChangeArrowheads="1"/>
          </p:cNvSpPr>
          <p:nvPr/>
        </p:nvSpPr>
        <p:spPr bwMode="auto">
          <a:xfrm>
            <a:off x="3789536" y="3216480"/>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1800" dirty="0">
                <a:solidFill>
                  <a:srgbClr val="002060"/>
                </a:solidFill>
                <a:latin typeface="Arial" panose="020B0604020202020204" pitchFamily="34" charset="0"/>
              </a:rPr>
              <a:t>23</a:t>
            </a:r>
            <a:endParaRPr lang="zh-CN" altLang="en-US" sz="1800" dirty="0">
              <a:solidFill>
                <a:srgbClr val="002060"/>
              </a:solidFill>
              <a:latin typeface="Arial" panose="020B0604020202020204" pitchFamily="34" charset="0"/>
            </a:endParaRPr>
          </a:p>
        </p:txBody>
      </p:sp>
      <p:sp>
        <p:nvSpPr>
          <p:cNvPr id="44" name="Rectangle 25"/>
          <p:cNvSpPr>
            <a:spLocks noChangeArrowheads="1"/>
          </p:cNvSpPr>
          <p:nvPr/>
        </p:nvSpPr>
        <p:spPr bwMode="auto">
          <a:xfrm>
            <a:off x="4273724" y="3210130"/>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1800" dirty="0">
                <a:solidFill>
                  <a:srgbClr val="CCFFFF"/>
                </a:solidFill>
                <a:latin typeface="Arial" panose="020B0604020202020204" pitchFamily="34" charset="0"/>
              </a:rPr>
              <a:t>25</a:t>
            </a:r>
            <a:endParaRPr lang="zh-CN" altLang="en-US" sz="1800" dirty="0">
              <a:solidFill>
                <a:srgbClr val="CCFFFF"/>
              </a:solidFill>
              <a:latin typeface="Arial" panose="020B0604020202020204" pitchFamily="34" charset="0"/>
            </a:endParaRPr>
          </a:p>
        </p:txBody>
      </p:sp>
      <p:sp>
        <p:nvSpPr>
          <p:cNvPr id="45" name="Rectangle 26"/>
          <p:cNvSpPr>
            <a:spLocks noChangeArrowheads="1"/>
          </p:cNvSpPr>
          <p:nvPr/>
        </p:nvSpPr>
        <p:spPr bwMode="auto">
          <a:xfrm>
            <a:off x="4781724" y="3213305"/>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1800" dirty="0">
                <a:solidFill>
                  <a:srgbClr val="FFFFFF"/>
                </a:solidFill>
                <a:latin typeface="Arial" panose="020B0604020202020204" pitchFamily="34" charset="0"/>
              </a:rPr>
              <a:t>30</a:t>
            </a:r>
            <a:endParaRPr lang="zh-CN" altLang="en-US" sz="1800" dirty="0">
              <a:solidFill>
                <a:srgbClr val="FFFFFF"/>
              </a:solidFill>
              <a:latin typeface="Arial" panose="020B0604020202020204" pitchFamily="34" charset="0"/>
            </a:endParaRPr>
          </a:p>
        </p:txBody>
      </p:sp>
      <p:sp>
        <p:nvSpPr>
          <p:cNvPr id="46" name="Rectangle 27"/>
          <p:cNvSpPr>
            <a:spLocks noChangeArrowheads="1"/>
          </p:cNvSpPr>
          <p:nvPr/>
        </p:nvSpPr>
        <p:spPr bwMode="auto">
          <a:xfrm>
            <a:off x="5785024" y="3208543"/>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1800" dirty="0">
                <a:solidFill>
                  <a:srgbClr val="C00000"/>
                </a:solidFill>
                <a:latin typeface="Arial" panose="020B0604020202020204" pitchFamily="34" charset="0"/>
              </a:rPr>
              <a:t>54</a:t>
            </a:r>
            <a:endParaRPr lang="zh-CN" altLang="en-US" sz="1800" dirty="0">
              <a:solidFill>
                <a:srgbClr val="C00000"/>
              </a:solidFill>
              <a:latin typeface="Arial" panose="020B0604020202020204" pitchFamily="34" charset="0"/>
            </a:endParaRPr>
          </a:p>
        </p:txBody>
      </p:sp>
      <p:sp>
        <p:nvSpPr>
          <p:cNvPr id="47" name="Rectangle 28"/>
          <p:cNvSpPr>
            <a:spLocks noChangeArrowheads="1"/>
          </p:cNvSpPr>
          <p:nvPr/>
        </p:nvSpPr>
        <p:spPr bwMode="auto">
          <a:xfrm>
            <a:off x="5273849" y="3214893"/>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1800" dirty="0">
                <a:solidFill>
                  <a:schemeClr val="accent6">
                    <a:lumMod val="60000"/>
                    <a:lumOff val="40000"/>
                  </a:schemeClr>
                </a:solidFill>
                <a:latin typeface="Arial" panose="020B0604020202020204" pitchFamily="34" charset="0"/>
              </a:rPr>
              <a:t>40</a:t>
            </a:r>
            <a:endParaRPr lang="zh-CN" altLang="en-US" sz="1800" dirty="0">
              <a:solidFill>
                <a:schemeClr val="accent6">
                  <a:lumMod val="60000"/>
                  <a:lumOff val="40000"/>
                </a:schemeClr>
              </a:solidFill>
              <a:latin typeface="Arial" panose="020B0604020202020204" pitchFamily="34" charset="0"/>
            </a:endParaRPr>
          </a:p>
        </p:txBody>
      </p:sp>
      <p:sp>
        <p:nvSpPr>
          <p:cNvPr id="48" name="Rectangle 29"/>
          <p:cNvSpPr>
            <a:spLocks noChangeArrowheads="1"/>
          </p:cNvSpPr>
          <p:nvPr/>
        </p:nvSpPr>
        <p:spPr bwMode="auto">
          <a:xfrm>
            <a:off x="6278736" y="3208543"/>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1800" dirty="0">
                <a:solidFill>
                  <a:srgbClr val="7030A0"/>
                </a:solidFill>
                <a:latin typeface="Arial" panose="020B0604020202020204" pitchFamily="34" charset="0"/>
              </a:rPr>
              <a:t>61</a:t>
            </a:r>
            <a:endParaRPr lang="zh-CN" altLang="en-US" sz="1800" dirty="0">
              <a:solidFill>
                <a:srgbClr val="7030A0"/>
              </a:solidFill>
              <a:latin typeface="Arial" panose="020B0604020202020204" pitchFamily="34" charset="0"/>
            </a:endParaRPr>
          </a:p>
        </p:txBody>
      </p:sp>
      <p:sp>
        <p:nvSpPr>
          <p:cNvPr id="49" name="Rectangle 30"/>
          <p:cNvSpPr>
            <a:spLocks noChangeArrowheads="1"/>
          </p:cNvSpPr>
          <p:nvPr/>
        </p:nvSpPr>
        <p:spPr bwMode="auto">
          <a:xfrm>
            <a:off x="6791499" y="3203780"/>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1800" dirty="0">
                <a:solidFill>
                  <a:srgbClr val="92D050"/>
                </a:solidFill>
                <a:latin typeface="Arial" panose="020B0604020202020204" pitchFamily="34" charset="0"/>
              </a:rPr>
              <a:t>63</a:t>
            </a:r>
            <a:endParaRPr lang="zh-CN" altLang="en-US" sz="1800" dirty="0">
              <a:solidFill>
                <a:srgbClr val="92D050"/>
              </a:solidFill>
              <a:latin typeface="Arial" panose="020B0604020202020204" pitchFamily="34" charset="0"/>
            </a:endParaRPr>
          </a:p>
        </p:txBody>
      </p:sp>
      <p:sp>
        <p:nvSpPr>
          <p:cNvPr id="50" name="Rectangle 31"/>
          <p:cNvSpPr>
            <a:spLocks noChangeArrowheads="1"/>
          </p:cNvSpPr>
          <p:nvPr/>
        </p:nvSpPr>
        <p:spPr bwMode="auto">
          <a:xfrm>
            <a:off x="7296324" y="3210129"/>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en-US" altLang="zh-CN" sz="1800" dirty="0">
                <a:solidFill>
                  <a:srgbClr val="FF33CC"/>
                </a:solidFill>
                <a:latin typeface="Arial" panose="020B0604020202020204" pitchFamily="34" charset="0"/>
              </a:rPr>
              <a:t>70</a:t>
            </a:r>
            <a:endParaRPr lang="zh-CN" altLang="en-US" sz="1800" dirty="0">
              <a:solidFill>
                <a:srgbClr val="FF33CC"/>
              </a:solidFill>
              <a:latin typeface="Arial" panose="020B0604020202020204" pitchFamily="34" charset="0"/>
            </a:endParaRPr>
          </a:p>
        </p:txBody>
      </p:sp>
      <p:sp>
        <p:nvSpPr>
          <p:cNvPr id="57" name="Rectangle 15"/>
          <p:cNvSpPr>
            <a:spLocks noChangeArrowheads="1"/>
          </p:cNvSpPr>
          <p:nvPr/>
        </p:nvSpPr>
        <p:spPr bwMode="auto">
          <a:xfrm>
            <a:off x="1259632" y="2571260"/>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1800" dirty="0">
                <a:solidFill>
                  <a:srgbClr val="7030A0"/>
                </a:solidFill>
                <a:latin typeface="Arial" panose="020B0604020202020204" pitchFamily="34" charset="0"/>
              </a:rPr>
              <a:t>8</a:t>
            </a:r>
          </a:p>
        </p:txBody>
      </p:sp>
      <p:sp>
        <p:nvSpPr>
          <p:cNvPr id="58" name="Rectangle 16"/>
          <p:cNvSpPr>
            <a:spLocks noChangeArrowheads="1"/>
          </p:cNvSpPr>
          <p:nvPr/>
        </p:nvSpPr>
        <p:spPr bwMode="auto">
          <a:xfrm>
            <a:off x="2262932" y="2580785"/>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1800" dirty="0">
                <a:solidFill>
                  <a:srgbClr val="CCCCFF"/>
                </a:solidFill>
                <a:latin typeface="Arial" panose="020B0604020202020204" pitchFamily="34" charset="0"/>
              </a:rPr>
              <a:t>11</a:t>
            </a:r>
          </a:p>
        </p:txBody>
      </p:sp>
      <p:sp>
        <p:nvSpPr>
          <p:cNvPr id="59" name="Rectangle 17"/>
          <p:cNvSpPr>
            <a:spLocks noChangeArrowheads="1"/>
          </p:cNvSpPr>
          <p:nvPr/>
        </p:nvSpPr>
        <p:spPr bwMode="auto">
          <a:xfrm>
            <a:off x="1751757" y="2572848"/>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1800" dirty="0">
                <a:solidFill>
                  <a:srgbClr val="00B0F0"/>
                </a:solidFill>
                <a:latin typeface="Arial" panose="020B0604020202020204" pitchFamily="34" charset="0"/>
              </a:rPr>
              <a:t>9</a:t>
            </a:r>
          </a:p>
        </p:txBody>
      </p:sp>
      <p:sp>
        <p:nvSpPr>
          <p:cNvPr id="60" name="Rectangle 18"/>
          <p:cNvSpPr>
            <a:spLocks noChangeArrowheads="1"/>
          </p:cNvSpPr>
          <p:nvPr/>
        </p:nvSpPr>
        <p:spPr bwMode="auto">
          <a:xfrm>
            <a:off x="2756645" y="2580785"/>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1800" dirty="0">
                <a:solidFill>
                  <a:srgbClr val="CCFFFF"/>
                </a:solidFill>
                <a:latin typeface="Arial" panose="020B0604020202020204" pitchFamily="34" charset="0"/>
              </a:rPr>
              <a:t>25</a:t>
            </a:r>
          </a:p>
        </p:txBody>
      </p:sp>
      <p:sp>
        <p:nvSpPr>
          <p:cNvPr id="61" name="Rectangle 19"/>
          <p:cNvSpPr>
            <a:spLocks noChangeArrowheads="1"/>
          </p:cNvSpPr>
          <p:nvPr/>
        </p:nvSpPr>
        <p:spPr bwMode="auto">
          <a:xfrm>
            <a:off x="3269407" y="2576023"/>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1800" dirty="0">
                <a:solidFill>
                  <a:srgbClr val="FFFFFF"/>
                </a:solidFill>
                <a:latin typeface="Arial" panose="020B0604020202020204" pitchFamily="34" charset="0"/>
              </a:rPr>
              <a:t>30</a:t>
            </a:r>
          </a:p>
        </p:txBody>
      </p:sp>
      <p:sp>
        <p:nvSpPr>
          <p:cNvPr id="62" name="Rectangle 20"/>
          <p:cNvSpPr>
            <a:spLocks noChangeArrowheads="1"/>
          </p:cNvSpPr>
          <p:nvPr/>
        </p:nvSpPr>
        <p:spPr bwMode="auto">
          <a:xfrm>
            <a:off x="3767882" y="2582373"/>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1800" dirty="0">
                <a:solidFill>
                  <a:schemeClr val="accent6">
                    <a:lumMod val="60000"/>
                    <a:lumOff val="40000"/>
                  </a:schemeClr>
                </a:solidFill>
                <a:latin typeface="Arial" panose="020B0604020202020204" pitchFamily="34" charset="0"/>
              </a:rPr>
              <a:t>40</a:t>
            </a:r>
          </a:p>
        </p:txBody>
      </p:sp>
      <p:sp>
        <p:nvSpPr>
          <p:cNvPr id="63" name="Rectangle 6"/>
          <p:cNvSpPr>
            <a:spLocks noChangeArrowheads="1"/>
          </p:cNvSpPr>
          <p:nvPr/>
        </p:nvSpPr>
        <p:spPr bwMode="auto">
          <a:xfrm>
            <a:off x="1241632" y="1856433"/>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1800" dirty="0">
                <a:solidFill>
                  <a:srgbClr val="C00000"/>
                </a:solidFill>
                <a:latin typeface="Arial" panose="020B0604020202020204" pitchFamily="34" charset="0"/>
              </a:rPr>
              <a:t>5</a:t>
            </a:r>
          </a:p>
        </p:txBody>
      </p:sp>
      <p:sp>
        <p:nvSpPr>
          <p:cNvPr id="64" name="Rectangle 7"/>
          <p:cNvSpPr>
            <a:spLocks noChangeArrowheads="1"/>
          </p:cNvSpPr>
          <p:nvPr/>
        </p:nvSpPr>
        <p:spPr bwMode="auto">
          <a:xfrm>
            <a:off x="2273507" y="1851670"/>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1800" dirty="0">
                <a:solidFill>
                  <a:srgbClr val="002060"/>
                </a:solidFill>
                <a:latin typeface="Arial" panose="020B0604020202020204" pitchFamily="34" charset="0"/>
              </a:rPr>
              <a:t>23</a:t>
            </a:r>
          </a:p>
        </p:txBody>
      </p:sp>
      <p:sp>
        <p:nvSpPr>
          <p:cNvPr id="65" name="Rectangle 8"/>
          <p:cNvSpPr>
            <a:spLocks noChangeArrowheads="1"/>
          </p:cNvSpPr>
          <p:nvPr/>
        </p:nvSpPr>
        <p:spPr bwMode="auto">
          <a:xfrm>
            <a:off x="1762332" y="1858020"/>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1800" dirty="0">
                <a:solidFill>
                  <a:srgbClr val="FFC000"/>
                </a:solidFill>
                <a:latin typeface="Arial" panose="020B0604020202020204" pitchFamily="34" charset="0"/>
              </a:rPr>
              <a:t>9</a:t>
            </a:r>
          </a:p>
        </p:txBody>
      </p:sp>
      <p:sp>
        <p:nvSpPr>
          <p:cNvPr id="66" name="Rectangle 9"/>
          <p:cNvSpPr>
            <a:spLocks noChangeArrowheads="1"/>
          </p:cNvSpPr>
          <p:nvPr/>
        </p:nvSpPr>
        <p:spPr bwMode="auto">
          <a:xfrm>
            <a:off x="2767220" y="1851670"/>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1800" dirty="0">
                <a:solidFill>
                  <a:srgbClr val="C00000"/>
                </a:solidFill>
                <a:latin typeface="Arial" panose="020B0604020202020204" pitchFamily="34" charset="0"/>
              </a:rPr>
              <a:t>54</a:t>
            </a:r>
          </a:p>
        </p:txBody>
      </p:sp>
      <p:sp>
        <p:nvSpPr>
          <p:cNvPr id="67" name="Rectangle 10"/>
          <p:cNvSpPr>
            <a:spLocks noChangeArrowheads="1"/>
          </p:cNvSpPr>
          <p:nvPr/>
        </p:nvSpPr>
        <p:spPr bwMode="auto">
          <a:xfrm>
            <a:off x="3279982" y="1861195"/>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1800" dirty="0">
                <a:solidFill>
                  <a:srgbClr val="7030A0"/>
                </a:solidFill>
                <a:latin typeface="Arial" panose="020B0604020202020204" pitchFamily="34" charset="0"/>
              </a:rPr>
              <a:t>61</a:t>
            </a:r>
          </a:p>
        </p:txBody>
      </p:sp>
      <p:sp>
        <p:nvSpPr>
          <p:cNvPr id="68" name="Rectangle 11"/>
          <p:cNvSpPr>
            <a:spLocks noChangeArrowheads="1"/>
          </p:cNvSpPr>
          <p:nvPr/>
        </p:nvSpPr>
        <p:spPr bwMode="auto">
          <a:xfrm>
            <a:off x="3778457" y="1853258"/>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1800" dirty="0">
                <a:solidFill>
                  <a:srgbClr val="92D050"/>
                </a:solidFill>
                <a:latin typeface="Arial" panose="020B0604020202020204" pitchFamily="34" charset="0"/>
              </a:rPr>
              <a:t>63</a:t>
            </a:r>
          </a:p>
        </p:txBody>
      </p:sp>
      <p:sp>
        <p:nvSpPr>
          <p:cNvPr id="69" name="Rectangle 12"/>
          <p:cNvSpPr>
            <a:spLocks noChangeArrowheads="1"/>
          </p:cNvSpPr>
          <p:nvPr/>
        </p:nvSpPr>
        <p:spPr bwMode="auto">
          <a:xfrm>
            <a:off x="4291220" y="1861195"/>
            <a:ext cx="504825" cy="333375"/>
          </a:xfrm>
          <a:prstGeom prst="rect">
            <a:avLst/>
          </a:prstGeom>
          <a:solidFill>
            <a:schemeClr val="tx2"/>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1800" dirty="0">
                <a:solidFill>
                  <a:srgbClr val="FF33CC"/>
                </a:solidFill>
                <a:latin typeface="Arial" panose="020B0604020202020204" pitchFamily="34" charset="0"/>
              </a:rPr>
              <a:t>70</a:t>
            </a:r>
          </a:p>
        </p:txBody>
      </p:sp>
    </p:spTree>
    <p:extLst>
      <p:ext uri="{BB962C8B-B14F-4D97-AF65-F5344CB8AC3E}">
        <p14:creationId xmlns:p14="http://schemas.microsoft.com/office/powerpoint/2010/main" val="35643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1000"/>
                                        <p:tgtEl>
                                          <p:spTgt spid="39"/>
                                        </p:tgtEl>
                                      </p:cBhvr>
                                    </p:animEffect>
                                    <p:anim calcmode="lin" valueType="num">
                                      <p:cBhvr>
                                        <p:cTn id="19" dur="1000" fill="hold"/>
                                        <p:tgtEl>
                                          <p:spTgt spid="39"/>
                                        </p:tgtEl>
                                        <p:attrNameLst>
                                          <p:attrName>ppt_x</p:attrName>
                                        </p:attrNameLst>
                                      </p:cBhvr>
                                      <p:tavLst>
                                        <p:tav tm="0">
                                          <p:val>
                                            <p:strVal val="#ppt_x"/>
                                          </p:val>
                                        </p:tav>
                                        <p:tav tm="100000">
                                          <p:val>
                                            <p:strVal val="#ppt_x"/>
                                          </p:val>
                                        </p:tav>
                                      </p:tavLst>
                                    </p:anim>
                                    <p:anim calcmode="lin" valueType="num">
                                      <p:cBhvr>
                                        <p:cTn id="20" dur="1000" fill="hold"/>
                                        <p:tgtEl>
                                          <p:spTgt spid="3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1000"/>
                                        <p:tgtEl>
                                          <p:spTgt spid="40"/>
                                        </p:tgtEl>
                                      </p:cBhvr>
                                    </p:animEffect>
                                    <p:anim calcmode="lin" valueType="num">
                                      <p:cBhvr>
                                        <p:cTn id="24" dur="1000" fill="hold"/>
                                        <p:tgtEl>
                                          <p:spTgt spid="40"/>
                                        </p:tgtEl>
                                        <p:attrNameLst>
                                          <p:attrName>ppt_x</p:attrName>
                                        </p:attrNameLst>
                                      </p:cBhvr>
                                      <p:tavLst>
                                        <p:tav tm="0">
                                          <p:val>
                                            <p:strVal val="#ppt_x"/>
                                          </p:val>
                                        </p:tav>
                                        <p:tav tm="100000">
                                          <p:val>
                                            <p:strVal val="#ppt_x"/>
                                          </p:val>
                                        </p:tav>
                                      </p:tavLst>
                                    </p:anim>
                                    <p:anim calcmode="lin" valueType="num">
                                      <p:cBhvr>
                                        <p:cTn id="25" dur="1000" fill="hold"/>
                                        <p:tgtEl>
                                          <p:spTgt spid="40"/>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1000"/>
                                        <p:tgtEl>
                                          <p:spTgt spid="41"/>
                                        </p:tgtEl>
                                      </p:cBhvr>
                                    </p:animEffect>
                                    <p:anim calcmode="lin" valueType="num">
                                      <p:cBhvr>
                                        <p:cTn id="29" dur="1000" fill="hold"/>
                                        <p:tgtEl>
                                          <p:spTgt spid="41"/>
                                        </p:tgtEl>
                                        <p:attrNameLst>
                                          <p:attrName>ppt_x</p:attrName>
                                        </p:attrNameLst>
                                      </p:cBhvr>
                                      <p:tavLst>
                                        <p:tav tm="0">
                                          <p:val>
                                            <p:strVal val="#ppt_x"/>
                                          </p:val>
                                        </p:tav>
                                        <p:tav tm="100000">
                                          <p:val>
                                            <p:strVal val="#ppt_x"/>
                                          </p:val>
                                        </p:tav>
                                      </p:tavLst>
                                    </p:anim>
                                    <p:anim calcmode="lin" valueType="num">
                                      <p:cBhvr>
                                        <p:cTn id="30" dur="1000" fill="hold"/>
                                        <p:tgtEl>
                                          <p:spTgt spid="4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1000"/>
                                        <p:tgtEl>
                                          <p:spTgt spid="42"/>
                                        </p:tgtEl>
                                      </p:cBhvr>
                                    </p:animEffect>
                                    <p:anim calcmode="lin" valueType="num">
                                      <p:cBhvr>
                                        <p:cTn id="34" dur="1000" fill="hold"/>
                                        <p:tgtEl>
                                          <p:spTgt spid="42"/>
                                        </p:tgtEl>
                                        <p:attrNameLst>
                                          <p:attrName>ppt_x</p:attrName>
                                        </p:attrNameLst>
                                      </p:cBhvr>
                                      <p:tavLst>
                                        <p:tav tm="0">
                                          <p:val>
                                            <p:strVal val="#ppt_x"/>
                                          </p:val>
                                        </p:tav>
                                        <p:tav tm="100000">
                                          <p:val>
                                            <p:strVal val="#ppt_x"/>
                                          </p:val>
                                        </p:tav>
                                      </p:tavLst>
                                    </p:anim>
                                    <p:anim calcmode="lin" valueType="num">
                                      <p:cBhvr>
                                        <p:cTn id="35" dur="1000" fill="hold"/>
                                        <p:tgtEl>
                                          <p:spTgt spid="42"/>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1000"/>
                                        <p:tgtEl>
                                          <p:spTgt spid="43"/>
                                        </p:tgtEl>
                                      </p:cBhvr>
                                    </p:animEffect>
                                    <p:anim calcmode="lin" valueType="num">
                                      <p:cBhvr>
                                        <p:cTn id="39" dur="1000" fill="hold"/>
                                        <p:tgtEl>
                                          <p:spTgt spid="43"/>
                                        </p:tgtEl>
                                        <p:attrNameLst>
                                          <p:attrName>ppt_x</p:attrName>
                                        </p:attrNameLst>
                                      </p:cBhvr>
                                      <p:tavLst>
                                        <p:tav tm="0">
                                          <p:val>
                                            <p:strVal val="#ppt_x"/>
                                          </p:val>
                                        </p:tav>
                                        <p:tav tm="100000">
                                          <p:val>
                                            <p:strVal val="#ppt_x"/>
                                          </p:val>
                                        </p:tav>
                                      </p:tavLst>
                                    </p:anim>
                                    <p:anim calcmode="lin" valueType="num">
                                      <p:cBhvr>
                                        <p:cTn id="40" dur="1000" fill="hold"/>
                                        <p:tgtEl>
                                          <p:spTgt spid="43"/>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1000"/>
                                        <p:tgtEl>
                                          <p:spTgt spid="44"/>
                                        </p:tgtEl>
                                      </p:cBhvr>
                                    </p:animEffect>
                                    <p:anim calcmode="lin" valueType="num">
                                      <p:cBhvr>
                                        <p:cTn id="44" dur="1000" fill="hold"/>
                                        <p:tgtEl>
                                          <p:spTgt spid="44"/>
                                        </p:tgtEl>
                                        <p:attrNameLst>
                                          <p:attrName>ppt_x</p:attrName>
                                        </p:attrNameLst>
                                      </p:cBhvr>
                                      <p:tavLst>
                                        <p:tav tm="0">
                                          <p:val>
                                            <p:strVal val="#ppt_x"/>
                                          </p:val>
                                        </p:tav>
                                        <p:tav tm="100000">
                                          <p:val>
                                            <p:strVal val="#ppt_x"/>
                                          </p:val>
                                        </p:tav>
                                      </p:tavLst>
                                    </p:anim>
                                    <p:anim calcmode="lin" valueType="num">
                                      <p:cBhvr>
                                        <p:cTn id="45" dur="1000" fill="hold"/>
                                        <p:tgtEl>
                                          <p:spTgt spid="4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1000"/>
                                        <p:tgtEl>
                                          <p:spTgt spid="45"/>
                                        </p:tgtEl>
                                      </p:cBhvr>
                                    </p:animEffect>
                                    <p:anim calcmode="lin" valueType="num">
                                      <p:cBhvr>
                                        <p:cTn id="49" dur="1000" fill="hold"/>
                                        <p:tgtEl>
                                          <p:spTgt spid="45"/>
                                        </p:tgtEl>
                                        <p:attrNameLst>
                                          <p:attrName>ppt_x</p:attrName>
                                        </p:attrNameLst>
                                      </p:cBhvr>
                                      <p:tavLst>
                                        <p:tav tm="0">
                                          <p:val>
                                            <p:strVal val="#ppt_x"/>
                                          </p:val>
                                        </p:tav>
                                        <p:tav tm="100000">
                                          <p:val>
                                            <p:strVal val="#ppt_x"/>
                                          </p:val>
                                        </p:tav>
                                      </p:tavLst>
                                    </p:anim>
                                    <p:anim calcmode="lin" valueType="num">
                                      <p:cBhvr>
                                        <p:cTn id="50" dur="1000" fill="hold"/>
                                        <p:tgtEl>
                                          <p:spTgt spid="45"/>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1000"/>
                                        <p:tgtEl>
                                          <p:spTgt spid="46"/>
                                        </p:tgtEl>
                                      </p:cBhvr>
                                    </p:animEffect>
                                    <p:anim calcmode="lin" valueType="num">
                                      <p:cBhvr>
                                        <p:cTn id="54" dur="1000" fill="hold"/>
                                        <p:tgtEl>
                                          <p:spTgt spid="46"/>
                                        </p:tgtEl>
                                        <p:attrNameLst>
                                          <p:attrName>ppt_x</p:attrName>
                                        </p:attrNameLst>
                                      </p:cBhvr>
                                      <p:tavLst>
                                        <p:tav tm="0">
                                          <p:val>
                                            <p:strVal val="#ppt_x"/>
                                          </p:val>
                                        </p:tav>
                                        <p:tav tm="100000">
                                          <p:val>
                                            <p:strVal val="#ppt_x"/>
                                          </p:val>
                                        </p:tav>
                                      </p:tavLst>
                                    </p:anim>
                                    <p:anim calcmode="lin" valueType="num">
                                      <p:cBhvr>
                                        <p:cTn id="55" dur="1000" fill="hold"/>
                                        <p:tgtEl>
                                          <p:spTgt spid="46"/>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1000"/>
                                        <p:tgtEl>
                                          <p:spTgt spid="47"/>
                                        </p:tgtEl>
                                      </p:cBhvr>
                                    </p:animEffect>
                                    <p:anim calcmode="lin" valueType="num">
                                      <p:cBhvr>
                                        <p:cTn id="59" dur="1000" fill="hold"/>
                                        <p:tgtEl>
                                          <p:spTgt spid="47"/>
                                        </p:tgtEl>
                                        <p:attrNameLst>
                                          <p:attrName>ppt_x</p:attrName>
                                        </p:attrNameLst>
                                      </p:cBhvr>
                                      <p:tavLst>
                                        <p:tav tm="0">
                                          <p:val>
                                            <p:strVal val="#ppt_x"/>
                                          </p:val>
                                        </p:tav>
                                        <p:tav tm="100000">
                                          <p:val>
                                            <p:strVal val="#ppt_x"/>
                                          </p:val>
                                        </p:tav>
                                      </p:tavLst>
                                    </p:anim>
                                    <p:anim calcmode="lin" valueType="num">
                                      <p:cBhvr>
                                        <p:cTn id="60" dur="1000" fill="hold"/>
                                        <p:tgtEl>
                                          <p:spTgt spid="47"/>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1000"/>
                                        <p:tgtEl>
                                          <p:spTgt spid="48"/>
                                        </p:tgtEl>
                                      </p:cBhvr>
                                    </p:animEffect>
                                    <p:anim calcmode="lin" valueType="num">
                                      <p:cBhvr>
                                        <p:cTn id="64" dur="1000" fill="hold"/>
                                        <p:tgtEl>
                                          <p:spTgt spid="48"/>
                                        </p:tgtEl>
                                        <p:attrNameLst>
                                          <p:attrName>ppt_x</p:attrName>
                                        </p:attrNameLst>
                                      </p:cBhvr>
                                      <p:tavLst>
                                        <p:tav tm="0">
                                          <p:val>
                                            <p:strVal val="#ppt_x"/>
                                          </p:val>
                                        </p:tav>
                                        <p:tav tm="100000">
                                          <p:val>
                                            <p:strVal val="#ppt_x"/>
                                          </p:val>
                                        </p:tav>
                                      </p:tavLst>
                                    </p:anim>
                                    <p:anim calcmode="lin" valueType="num">
                                      <p:cBhvr>
                                        <p:cTn id="65" dur="1000" fill="hold"/>
                                        <p:tgtEl>
                                          <p:spTgt spid="48"/>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1000"/>
                                        <p:tgtEl>
                                          <p:spTgt spid="49"/>
                                        </p:tgtEl>
                                      </p:cBhvr>
                                    </p:animEffect>
                                    <p:anim calcmode="lin" valueType="num">
                                      <p:cBhvr>
                                        <p:cTn id="69" dur="1000" fill="hold"/>
                                        <p:tgtEl>
                                          <p:spTgt spid="49"/>
                                        </p:tgtEl>
                                        <p:attrNameLst>
                                          <p:attrName>ppt_x</p:attrName>
                                        </p:attrNameLst>
                                      </p:cBhvr>
                                      <p:tavLst>
                                        <p:tav tm="0">
                                          <p:val>
                                            <p:strVal val="#ppt_x"/>
                                          </p:val>
                                        </p:tav>
                                        <p:tav tm="100000">
                                          <p:val>
                                            <p:strVal val="#ppt_x"/>
                                          </p:val>
                                        </p:tav>
                                      </p:tavLst>
                                    </p:anim>
                                    <p:anim calcmode="lin" valueType="num">
                                      <p:cBhvr>
                                        <p:cTn id="70" dur="1000" fill="hold"/>
                                        <p:tgtEl>
                                          <p:spTgt spid="49"/>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1000"/>
                                        <p:tgtEl>
                                          <p:spTgt spid="50"/>
                                        </p:tgtEl>
                                      </p:cBhvr>
                                    </p:animEffect>
                                    <p:anim calcmode="lin" valueType="num">
                                      <p:cBhvr>
                                        <p:cTn id="74" dur="1000" fill="hold"/>
                                        <p:tgtEl>
                                          <p:spTgt spid="50"/>
                                        </p:tgtEl>
                                        <p:attrNameLst>
                                          <p:attrName>ppt_x</p:attrName>
                                        </p:attrNameLst>
                                      </p:cBhvr>
                                      <p:tavLst>
                                        <p:tav tm="0">
                                          <p:val>
                                            <p:strVal val="#ppt_x"/>
                                          </p:val>
                                        </p:tav>
                                        <p:tav tm="100000">
                                          <p:val>
                                            <p:strVal val="#ppt_x"/>
                                          </p:val>
                                        </p:tav>
                                      </p:tavLst>
                                    </p:anim>
                                    <p:anim calcmode="lin" valueType="num">
                                      <p:cBhvr>
                                        <p:cTn id="75" dur="1000" fill="hold"/>
                                        <p:tgtEl>
                                          <p:spTgt spid="50"/>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fade">
                                      <p:cBhvr>
                                        <p:cTn id="78" dur="1000"/>
                                        <p:tgtEl>
                                          <p:spTgt spid="57"/>
                                        </p:tgtEl>
                                      </p:cBhvr>
                                    </p:animEffect>
                                    <p:anim calcmode="lin" valueType="num">
                                      <p:cBhvr>
                                        <p:cTn id="79" dur="1000" fill="hold"/>
                                        <p:tgtEl>
                                          <p:spTgt spid="57"/>
                                        </p:tgtEl>
                                        <p:attrNameLst>
                                          <p:attrName>ppt_x</p:attrName>
                                        </p:attrNameLst>
                                      </p:cBhvr>
                                      <p:tavLst>
                                        <p:tav tm="0">
                                          <p:val>
                                            <p:strVal val="#ppt_x"/>
                                          </p:val>
                                        </p:tav>
                                        <p:tav tm="100000">
                                          <p:val>
                                            <p:strVal val="#ppt_x"/>
                                          </p:val>
                                        </p:tav>
                                      </p:tavLst>
                                    </p:anim>
                                    <p:anim calcmode="lin" valueType="num">
                                      <p:cBhvr>
                                        <p:cTn id="80" dur="1000" fill="hold"/>
                                        <p:tgtEl>
                                          <p:spTgt spid="57"/>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fade">
                                      <p:cBhvr>
                                        <p:cTn id="83" dur="1000"/>
                                        <p:tgtEl>
                                          <p:spTgt spid="58"/>
                                        </p:tgtEl>
                                      </p:cBhvr>
                                    </p:animEffect>
                                    <p:anim calcmode="lin" valueType="num">
                                      <p:cBhvr>
                                        <p:cTn id="84" dur="1000" fill="hold"/>
                                        <p:tgtEl>
                                          <p:spTgt spid="58"/>
                                        </p:tgtEl>
                                        <p:attrNameLst>
                                          <p:attrName>ppt_x</p:attrName>
                                        </p:attrNameLst>
                                      </p:cBhvr>
                                      <p:tavLst>
                                        <p:tav tm="0">
                                          <p:val>
                                            <p:strVal val="#ppt_x"/>
                                          </p:val>
                                        </p:tav>
                                        <p:tav tm="100000">
                                          <p:val>
                                            <p:strVal val="#ppt_x"/>
                                          </p:val>
                                        </p:tav>
                                      </p:tavLst>
                                    </p:anim>
                                    <p:anim calcmode="lin" valueType="num">
                                      <p:cBhvr>
                                        <p:cTn id="85" dur="1000" fill="hold"/>
                                        <p:tgtEl>
                                          <p:spTgt spid="58"/>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fade">
                                      <p:cBhvr>
                                        <p:cTn id="88" dur="1000"/>
                                        <p:tgtEl>
                                          <p:spTgt spid="59"/>
                                        </p:tgtEl>
                                      </p:cBhvr>
                                    </p:animEffect>
                                    <p:anim calcmode="lin" valueType="num">
                                      <p:cBhvr>
                                        <p:cTn id="89" dur="1000" fill="hold"/>
                                        <p:tgtEl>
                                          <p:spTgt spid="59"/>
                                        </p:tgtEl>
                                        <p:attrNameLst>
                                          <p:attrName>ppt_x</p:attrName>
                                        </p:attrNameLst>
                                      </p:cBhvr>
                                      <p:tavLst>
                                        <p:tav tm="0">
                                          <p:val>
                                            <p:strVal val="#ppt_x"/>
                                          </p:val>
                                        </p:tav>
                                        <p:tav tm="100000">
                                          <p:val>
                                            <p:strVal val="#ppt_x"/>
                                          </p:val>
                                        </p:tav>
                                      </p:tavLst>
                                    </p:anim>
                                    <p:anim calcmode="lin" valueType="num">
                                      <p:cBhvr>
                                        <p:cTn id="90" dur="1000" fill="hold"/>
                                        <p:tgtEl>
                                          <p:spTgt spid="59"/>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fade">
                                      <p:cBhvr>
                                        <p:cTn id="93" dur="1000"/>
                                        <p:tgtEl>
                                          <p:spTgt spid="60"/>
                                        </p:tgtEl>
                                      </p:cBhvr>
                                    </p:animEffect>
                                    <p:anim calcmode="lin" valueType="num">
                                      <p:cBhvr>
                                        <p:cTn id="94" dur="1000" fill="hold"/>
                                        <p:tgtEl>
                                          <p:spTgt spid="60"/>
                                        </p:tgtEl>
                                        <p:attrNameLst>
                                          <p:attrName>ppt_x</p:attrName>
                                        </p:attrNameLst>
                                      </p:cBhvr>
                                      <p:tavLst>
                                        <p:tav tm="0">
                                          <p:val>
                                            <p:strVal val="#ppt_x"/>
                                          </p:val>
                                        </p:tav>
                                        <p:tav tm="100000">
                                          <p:val>
                                            <p:strVal val="#ppt_x"/>
                                          </p:val>
                                        </p:tav>
                                      </p:tavLst>
                                    </p:anim>
                                    <p:anim calcmode="lin" valueType="num">
                                      <p:cBhvr>
                                        <p:cTn id="95" dur="1000" fill="hold"/>
                                        <p:tgtEl>
                                          <p:spTgt spid="60"/>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fade">
                                      <p:cBhvr>
                                        <p:cTn id="98" dur="1000"/>
                                        <p:tgtEl>
                                          <p:spTgt spid="61"/>
                                        </p:tgtEl>
                                      </p:cBhvr>
                                    </p:animEffect>
                                    <p:anim calcmode="lin" valueType="num">
                                      <p:cBhvr>
                                        <p:cTn id="99" dur="1000" fill="hold"/>
                                        <p:tgtEl>
                                          <p:spTgt spid="61"/>
                                        </p:tgtEl>
                                        <p:attrNameLst>
                                          <p:attrName>ppt_x</p:attrName>
                                        </p:attrNameLst>
                                      </p:cBhvr>
                                      <p:tavLst>
                                        <p:tav tm="0">
                                          <p:val>
                                            <p:strVal val="#ppt_x"/>
                                          </p:val>
                                        </p:tav>
                                        <p:tav tm="100000">
                                          <p:val>
                                            <p:strVal val="#ppt_x"/>
                                          </p:val>
                                        </p:tav>
                                      </p:tavLst>
                                    </p:anim>
                                    <p:anim calcmode="lin" valueType="num">
                                      <p:cBhvr>
                                        <p:cTn id="100" dur="1000" fill="hold"/>
                                        <p:tgtEl>
                                          <p:spTgt spid="61"/>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fade">
                                      <p:cBhvr>
                                        <p:cTn id="103" dur="1000"/>
                                        <p:tgtEl>
                                          <p:spTgt spid="62"/>
                                        </p:tgtEl>
                                      </p:cBhvr>
                                    </p:animEffect>
                                    <p:anim calcmode="lin" valueType="num">
                                      <p:cBhvr>
                                        <p:cTn id="104" dur="1000" fill="hold"/>
                                        <p:tgtEl>
                                          <p:spTgt spid="62"/>
                                        </p:tgtEl>
                                        <p:attrNameLst>
                                          <p:attrName>ppt_x</p:attrName>
                                        </p:attrNameLst>
                                      </p:cBhvr>
                                      <p:tavLst>
                                        <p:tav tm="0">
                                          <p:val>
                                            <p:strVal val="#ppt_x"/>
                                          </p:val>
                                        </p:tav>
                                        <p:tav tm="100000">
                                          <p:val>
                                            <p:strVal val="#ppt_x"/>
                                          </p:val>
                                        </p:tav>
                                      </p:tavLst>
                                    </p:anim>
                                    <p:anim calcmode="lin" valueType="num">
                                      <p:cBhvr>
                                        <p:cTn id="105" dur="1000" fill="hold"/>
                                        <p:tgtEl>
                                          <p:spTgt spid="62"/>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63"/>
                                        </p:tgtEl>
                                        <p:attrNameLst>
                                          <p:attrName>style.visibility</p:attrName>
                                        </p:attrNameLst>
                                      </p:cBhvr>
                                      <p:to>
                                        <p:strVal val="visible"/>
                                      </p:to>
                                    </p:set>
                                    <p:animEffect transition="in" filter="fade">
                                      <p:cBhvr>
                                        <p:cTn id="108" dur="1000"/>
                                        <p:tgtEl>
                                          <p:spTgt spid="63"/>
                                        </p:tgtEl>
                                      </p:cBhvr>
                                    </p:animEffect>
                                    <p:anim calcmode="lin" valueType="num">
                                      <p:cBhvr>
                                        <p:cTn id="109" dur="1000" fill="hold"/>
                                        <p:tgtEl>
                                          <p:spTgt spid="63"/>
                                        </p:tgtEl>
                                        <p:attrNameLst>
                                          <p:attrName>ppt_x</p:attrName>
                                        </p:attrNameLst>
                                      </p:cBhvr>
                                      <p:tavLst>
                                        <p:tav tm="0">
                                          <p:val>
                                            <p:strVal val="#ppt_x"/>
                                          </p:val>
                                        </p:tav>
                                        <p:tav tm="100000">
                                          <p:val>
                                            <p:strVal val="#ppt_x"/>
                                          </p:val>
                                        </p:tav>
                                      </p:tavLst>
                                    </p:anim>
                                    <p:anim calcmode="lin" valueType="num">
                                      <p:cBhvr>
                                        <p:cTn id="110" dur="1000" fill="hold"/>
                                        <p:tgtEl>
                                          <p:spTgt spid="63"/>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fade">
                                      <p:cBhvr>
                                        <p:cTn id="113" dur="1000"/>
                                        <p:tgtEl>
                                          <p:spTgt spid="64"/>
                                        </p:tgtEl>
                                      </p:cBhvr>
                                    </p:animEffect>
                                    <p:anim calcmode="lin" valueType="num">
                                      <p:cBhvr>
                                        <p:cTn id="114" dur="1000" fill="hold"/>
                                        <p:tgtEl>
                                          <p:spTgt spid="64"/>
                                        </p:tgtEl>
                                        <p:attrNameLst>
                                          <p:attrName>ppt_x</p:attrName>
                                        </p:attrNameLst>
                                      </p:cBhvr>
                                      <p:tavLst>
                                        <p:tav tm="0">
                                          <p:val>
                                            <p:strVal val="#ppt_x"/>
                                          </p:val>
                                        </p:tav>
                                        <p:tav tm="100000">
                                          <p:val>
                                            <p:strVal val="#ppt_x"/>
                                          </p:val>
                                        </p:tav>
                                      </p:tavLst>
                                    </p:anim>
                                    <p:anim calcmode="lin" valueType="num">
                                      <p:cBhvr>
                                        <p:cTn id="115" dur="1000" fill="hold"/>
                                        <p:tgtEl>
                                          <p:spTgt spid="64"/>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65"/>
                                        </p:tgtEl>
                                        <p:attrNameLst>
                                          <p:attrName>style.visibility</p:attrName>
                                        </p:attrNameLst>
                                      </p:cBhvr>
                                      <p:to>
                                        <p:strVal val="visible"/>
                                      </p:to>
                                    </p:set>
                                    <p:animEffect transition="in" filter="fade">
                                      <p:cBhvr>
                                        <p:cTn id="118" dur="1000"/>
                                        <p:tgtEl>
                                          <p:spTgt spid="65"/>
                                        </p:tgtEl>
                                      </p:cBhvr>
                                    </p:animEffect>
                                    <p:anim calcmode="lin" valueType="num">
                                      <p:cBhvr>
                                        <p:cTn id="119" dur="1000" fill="hold"/>
                                        <p:tgtEl>
                                          <p:spTgt spid="65"/>
                                        </p:tgtEl>
                                        <p:attrNameLst>
                                          <p:attrName>ppt_x</p:attrName>
                                        </p:attrNameLst>
                                      </p:cBhvr>
                                      <p:tavLst>
                                        <p:tav tm="0">
                                          <p:val>
                                            <p:strVal val="#ppt_x"/>
                                          </p:val>
                                        </p:tav>
                                        <p:tav tm="100000">
                                          <p:val>
                                            <p:strVal val="#ppt_x"/>
                                          </p:val>
                                        </p:tav>
                                      </p:tavLst>
                                    </p:anim>
                                    <p:anim calcmode="lin" valueType="num">
                                      <p:cBhvr>
                                        <p:cTn id="120" dur="1000" fill="hold"/>
                                        <p:tgtEl>
                                          <p:spTgt spid="65"/>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66"/>
                                        </p:tgtEl>
                                        <p:attrNameLst>
                                          <p:attrName>style.visibility</p:attrName>
                                        </p:attrNameLst>
                                      </p:cBhvr>
                                      <p:to>
                                        <p:strVal val="visible"/>
                                      </p:to>
                                    </p:set>
                                    <p:animEffect transition="in" filter="fade">
                                      <p:cBhvr>
                                        <p:cTn id="123" dur="1000"/>
                                        <p:tgtEl>
                                          <p:spTgt spid="66"/>
                                        </p:tgtEl>
                                      </p:cBhvr>
                                    </p:animEffect>
                                    <p:anim calcmode="lin" valueType="num">
                                      <p:cBhvr>
                                        <p:cTn id="124" dur="1000" fill="hold"/>
                                        <p:tgtEl>
                                          <p:spTgt spid="66"/>
                                        </p:tgtEl>
                                        <p:attrNameLst>
                                          <p:attrName>ppt_x</p:attrName>
                                        </p:attrNameLst>
                                      </p:cBhvr>
                                      <p:tavLst>
                                        <p:tav tm="0">
                                          <p:val>
                                            <p:strVal val="#ppt_x"/>
                                          </p:val>
                                        </p:tav>
                                        <p:tav tm="100000">
                                          <p:val>
                                            <p:strVal val="#ppt_x"/>
                                          </p:val>
                                        </p:tav>
                                      </p:tavLst>
                                    </p:anim>
                                    <p:anim calcmode="lin" valueType="num">
                                      <p:cBhvr>
                                        <p:cTn id="125" dur="1000" fill="hold"/>
                                        <p:tgtEl>
                                          <p:spTgt spid="66"/>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67"/>
                                        </p:tgtEl>
                                        <p:attrNameLst>
                                          <p:attrName>style.visibility</p:attrName>
                                        </p:attrNameLst>
                                      </p:cBhvr>
                                      <p:to>
                                        <p:strVal val="visible"/>
                                      </p:to>
                                    </p:set>
                                    <p:animEffect transition="in" filter="fade">
                                      <p:cBhvr>
                                        <p:cTn id="128" dur="1000"/>
                                        <p:tgtEl>
                                          <p:spTgt spid="67"/>
                                        </p:tgtEl>
                                      </p:cBhvr>
                                    </p:animEffect>
                                    <p:anim calcmode="lin" valueType="num">
                                      <p:cBhvr>
                                        <p:cTn id="129" dur="1000" fill="hold"/>
                                        <p:tgtEl>
                                          <p:spTgt spid="67"/>
                                        </p:tgtEl>
                                        <p:attrNameLst>
                                          <p:attrName>ppt_x</p:attrName>
                                        </p:attrNameLst>
                                      </p:cBhvr>
                                      <p:tavLst>
                                        <p:tav tm="0">
                                          <p:val>
                                            <p:strVal val="#ppt_x"/>
                                          </p:val>
                                        </p:tav>
                                        <p:tav tm="100000">
                                          <p:val>
                                            <p:strVal val="#ppt_x"/>
                                          </p:val>
                                        </p:tav>
                                      </p:tavLst>
                                    </p:anim>
                                    <p:anim calcmode="lin" valueType="num">
                                      <p:cBhvr>
                                        <p:cTn id="130" dur="1000" fill="hold"/>
                                        <p:tgtEl>
                                          <p:spTgt spid="67"/>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68"/>
                                        </p:tgtEl>
                                        <p:attrNameLst>
                                          <p:attrName>style.visibility</p:attrName>
                                        </p:attrNameLst>
                                      </p:cBhvr>
                                      <p:to>
                                        <p:strVal val="visible"/>
                                      </p:to>
                                    </p:set>
                                    <p:animEffect transition="in" filter="fade">
                                      <p:cBhvr>
                                        <p:cTn id="133" dur="1000"/>
                                        <p:tgtEl>
                                          <p:spTgt spid="68"/>
                                        </p:tgtEl>
                                      </p:cBhvr>
                                    </p:animEffect>
                                    <p:anim calcmode="lin" valueType="num">
                                      <p:cBhvr>
                                        <p:cTn id="134" dur="1000" fill="hold"/>
                                        <p:tgtEl>
                                          <p:spTgt spid="68"/>
                                        </p:tgtEl>
                                        <p:attrNameLst>
                                          <p:attrName>ppt_x</p:attrName>
                                        </p:attrNameLst>
                                      </p:cBhvr>
                                      <p:tavLst>
                                        <p:tav tm="0">
                                          <p:val>
                                            <p:strVal val="#ppt_x"/>
                                          </p:val>
                                        </p:tav>
                                        <p:tav tm="100000">
                                          <p:val>
                                            <p:strVal val="#ppt_x"/>
                                          </p:val>
                                        </p:tav>
                                      </p:tavLst>
                                    </p:anim>
                                    <p:anim calcmode="lin" valueType="num">
                                      <p:cBhvr>
                                        <p:cTn id="135" dur="1000" fill="hold"/>
                                        <p:tgtEl>
                                          <p:spTgt spid="68"/>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69"/>
                                        </p:tgtEl>
                                        <p:attrNameLst>
                                          <p:attrName>style.visibility</p:attrName>
                                        </p:attrNameLst>
                                      </p:cBhvr>
                                      <p:to>
                                        <p:strVal val="visible"/>
                                      </p:to>
                                    </p:set>
                                    <p:animEffect transition="in" filter="fade">
                                      <p:cBhvr>
                                        <p:cTn id="138" dur="1000"/>
                                        <p:tgtEl>
                                          <p:spTgt spid="69"/>
                                        </p:tgtEl>
                                      </p:cBhvr>
                                    </p:animEffect>
                                    <p:anim calcmode="lin" valueType="num">
                                      <p:cBhvr>
                                        <p:cTn id="139" dur="1000" fill="hold"/>
                                        <p:tgtEl>
                                          <p:spTgt spid="69"/>
                                        </p:tgtEl>
                                        <p:attrNameLst>
                                          <p:attrName>ppt_x</p:attrName>
                                        </p:attrNameLst>
                                      </p:cBhvr>
                                      <p:tavLst>
                                        <p:tav tm="0">
                                          <p:val>
                                            <p:strVal val="#ppt_x"/>
                                          </p:val>
                                        </p:tav>
                                        <p:tav tm="100000">
                                          <p:val>
                                            <p:strVal val="#ppt_x"/>
                                          </p:val>
                                        </p:tav>
                                      </p:tavLst>
                                    </p:anim>
                                    <p:anim calcmode="lin" valueType="num">
                                      <p:cBhvr>
                                        <p:cTn id="140"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38">
                                            <p:txEl>
                                              <p:pRg st="0" end="0"/>
                                            </p:txEl>
                                          </p:spTgt>
                                        </p:tgtEl>
                                        <p:attrNameLst>
                                          <p:attrName>style.visibility</p:attrName>
                                        </p:attrNameLst>
                                      </p:cBhvr>
                                      <p:to>
                                        <p:strVal val="visible"/>
                                      </p:to>
                                    </p:set>
                                    <p:anim calcmode="lin" valueType="num">
                                      <p:cBhvr additive="base">
                                        <p:cTn id="145"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nodeType="clickEffect">
                                  <p:stCondLst>
                                    <p:cond delay="0"/>
                                  </p:stCondLst>
                                  <p:childTnLst>
                                    <p:set>
                                      <p:cBhvr>
                                        <p:cTn id="150" dur="1" fill="hold">
                                          <p:stCondLst>
                                            <p:cond delay="0"/>
                                          </p:stCondLst>
                                        </p:cTn>
                                        <p:tgtEl>
                                          <p:spTgt spid="40">
                                            <p:txEl>
                                              <p:pRg st="0" end="0"/>
                                            </p:txEl>
                                          </p:spTgt>
                                        </p:tgtEl>
                                        <p:attrNameLst>
                                          <p:attrName>style.visibility</p:attrName>
                                        </p:attrNameLst>
                                      </p:cBhvr>
                                      <p:to>
                                        <p:strVal val="visible"/>
                                      </p:to>
                                    </p:set>
                                    <p:animEffect transition="in" filter="fade">
                                      <p:cBhvr>
                                        <p:cTn id="151" dur="1000"/>
                                        <p:tgtEl>
                                          <p:spTgt spid="40">
                                            <p:txEl>
                                              <p:pRg st="0" end="0"/>
                                            </p:txEl>
                                          </p:spTgt>
                                        </p:tgtEl>
                                      </p:cBhvr>
                                    </p:animEffect>
                                    <p:anim calcmode="lin" valueType="num">
                                      <p:cBhvr>
                                        <p:cTn id="152" dur="10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153" dur="1000" fill="hold"/>
                                        <p:tgtEl>
                                          <p:spTgt spid="4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nodeType="clickEffect">
                                  <p:stCondLst>
                                    <p:cond delay="0"/>
                                  </p:stCondLst>
                                  <p:childTnLst>
                                    <p:set>
                                      <p:cBhvr>
                                        <p:cTn id="157" dur="1" fill="hold">
                                          <p:stCondLst>
                                            <p:cond delay="0"/>
                                          </p:stCondLst>
                                        </p:cTn>
                                        <p:tgtEl>
                                          <p:spTgt spid="39">
                                            <p:txEl>
                                              <p:pRg st="0" end="0"/>
                                            </p:txEl>
                                          </p:spTgt>
                                        </p:tgtEl>
                                        <p:attrNameLst>
                                          <p:attrName>style.visibility</p:attrName>
                                        </p:attrNameLst>
                                      </p:cBhvr>
                                      <p:to>
                                        <p:strVal val="visible"/>
                                      </p:to>
                                    </p:set>
                                    <p:animEffect transition="in" filter="fade">
                                      <p:cBhvr>
                                        <p:cTn id="158" dur="1000"/>
                                        <p:tgtEl>
                                          <p:spTgt spid="39">
                                            <p:txEl>
                                              <p:pRg st="0" end="0"/>
                                            </p:txEl>
                                          </p:spTgt>
                                        </p:tgtEl>
                                      </p:cBhvr>
                                    </p:animEffect>
                                    <p:anim calcmode="lin" valueType="num">
                                      <p:cBhvr>
                                        <p:cTn id="159"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160"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42" presetClass="entr" presetSubtype="0" fill="hold" nodeType="clickEffect">
                                  <p:stCondLst>
                                    <p:cond delay="0"/>
                                  </p:stCondLst>
                                  <p:childTnLst>
                                    <p:set>
                                      <p:cBhvr>
                                        <p:cTn id="164" dur="1" fill="hold">
                                          <p:stCondLst>
                                            <p:cond delay="0"/>
                                          </p:stCondLst>
                                        </p:cTn>
                                        <p:tgtEl>
                                          <p:spTgt spid="41">
                                            <p:txEl>
                                              <p:pRg st="0" end="0"/>
                                            </p:txEl>
                                          </p:spTgt>
                                        </p:tgtEl>
                                        <p:attrNameLst>
                                          <p:attrName>style.visibility</p:attrName>
                                        </p:attrNameLst>
                                      </p:cBhvr>
                                      <p:to>
                                        <p:strVal val="visible"/>
                                      </p:to>
                                    </p:set>
                                    <p:animEffect transition="in" filter="fade">
                                      <p:cBhvr>
                                        <p:cTn id="165" dur="1000"/>
                                        <p:tgtEl>
                                          <p:spTgt spid="41">
                                            <p:txEl>
                                              <p:pRg st="0" end="0"/>
                                            </p:txEl>
                                          </p:spTgt>
                                        </p:tgtEl>
                                      </p:cBhvr>
                                    </p:animEffect>
                                    <p:anim calcmode="lin" valueType="num">
                                      <p:cBhvr>
                                        <p:cTn id="166"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167" dur="10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42" presetClass="entr" presetSubtype="0" fill="hold" nodeType="clickEffect">
                                  <p:stCondLst>
                                    <p:cond delay="0"/>
                                  </p:stCondLst>
                                  <p:childTnLst>
                                    <p:set>
                                      <p:cBhvr>
                                        <p:cTn id="171" dur="1" fill="hold">
                                          <p:stCondLst>
                                            <p:cond delay="0"/>
                                          </p:stCondLst>
                                        </p:cTn>
                                        <p:tgtEl>
                                          <p:spTgt spid="42">
                                            <p:txEl>
                                              <p:pRg st="0" end="0"/>
                                            </p:txEl>
                                          </p:spTgt>
                                        </p:tgtEl>
                                        <p:attrNameLst>
                                          <p:attrName>style.visibility</p:attrName>
                                        </p:attrNameLst>
                                      </p:cBhvr>
                                      <p:to>
                                        <p:strVal val="visible"/>
                                      </p:to>
                                    </p:set>
                                    <p:animEffect transition="in" filter="fade">
                                      <p:cBhvr>
                                        <p:cTn id="172" dur="1000"/>
                                        <p:tgtEl>
                                          <p:spTgt spid="42">
                                            <p:txEl>
                                              <p:pRg st="0" end="0"/>
                                            </p:txEl>
                                          </p:spTgt>
                                        </p:tgtEl>
                                      </p:cBhvr>
                                    </p:animEffect>
                                    <p:anim calcmode="lin" valueType="num">
                                      <p:cBhvr>
                                        <p:cTn id="173"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174" dur="10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42" presetClass="entr" presetSubtype="0" fill="hold" nodeType="clickEffect">
                                  <p:stCondLst>
                                    <p:cond delay="0"/>
                                  </p:stCondLst>
                                  <p:childTnLst>
                                    <p:set>
                                      <p:cBhvr>
                                        <p:cTn id="178" dur="1" fill="hold">
                                          <p:stCondLst>
                                            <p:cond delay="0"/>
                                          </p:stCondLst>
                                        </p:cTn>
                                        <p:tgtEl>
                                          <p:spTgt spid="43">
                                            <p:txEl>
                                              <p:pRg st="0" end="0"/>
                                            </p:txEl>
                                          </p:spTgt>
                                        </p:tgtEl>
                                        <p:attrNameLst>
                                          <p:attrName>style.visibility</p:attrName>
                                        </p:attrNameLst>
                                      </p:cBhvr>
                                      <p:to>
                                        <p:strVal val="visible"/>
                                      </p:to>
                                    </p:set>
                                    <p:animEffect transition="in" filter="fade">
                                      <p:cBhvr>
                                        <p:cTn id="179" dur="1000"/>
                                        <p:tgtEl>
                                          <p:spTgt spid="43">
                                            <p:txEl>
                                              <p:pRg st="0" end="0"/>
                                            </p:txEl>
                                          </p:spTgt>
                                        </p:tgtEl>
                                      </p:cBhvr>
                                    </p:animEffect>
                                    <p:anim calcmode="lin" valueType="num">
                                      <p:cBhvr>
                                        <p:cTn id="180"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181" dur="10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42" presetClass="entr" presetSubtype="0" fill="hold" nodeType="clickEffect">
                                  <p:stCondLst>
                                    <p:cond delay="0"/>
                                  </p:stCondLst>
                                  <p:childTnLst>
                                    <p:set>
                                      <p:cBhvr>
                                        <p:cTn id="185" dur="1" fill="hold">
                                          <p:stCondLst>
                                            <p:cond delay="0"/>
                                          </p:stCondLst>
                                        </p:cTn>
                                        <p:tgtEl>
                                          <p:spTgt spid="44">
                                            <p:txEl>
                                              <p:pRg st="0" end="0"/>
                                            </p:txEl>
                                          </p:spTgt>
                                        </p:tgtEl>
                                        <p:attrNameLst>
                                          <p:attrName>style.visibility</p:attrName>
                                        </p:attrNameLst>
                                      </p:cBhvr>
                                      <p:to>
                                        <p:strVal val="visible"/>
                                      </p:to>
                                    </p:set>
                                    <p:animEffect transition="in" filter="fade">
                                      <p:cBhvr>
                                        <p:cTn id="186" dur="1000"/>
                                        <p:tgtEl>
                                          <p:spTgt spid="44">
                                            <p:txEl>
                                              <p:pRg st="0" end="0"/>
                                            </p:txEl>
                                          </p:spTgt>
                                        </p:tgtEl>
                                      </p:cBhvr>
                                    </p:animEffect>
                                    <p:anim calcmode="lin" valueType="num">
                                      <p:cBhvr>
                                        <p:cTn id="187" dur="10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188" dur="100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42" presetClass="entr" presetSubtype="0" fill="hold" nodeType="clickEffect">
                                  <p:stCondLst>
                                    <p:cond delay="0"/>
                                  </p:stCondLst>
                                  <p:childTnLst>
                                    <p:set>
                                      <p:cBhvr>
                                        <p:cTn id="192" dur="1" fill="hold">
                                          <p:stCondLst>
                                            <p:cond delay="0"/>
                                          </p:stCondLst>
                                        </p:cTn>
                                        <p:tgtEl>
                                          <p:spTgt spid="45">
                                            <p:txEl>
                                              <p:pRg st="0" end="0"/>
                                            </p:txEl>
                                          </p:spTgt>
                                        </p:tgtEl>
                                        <p:attrNameLst>
                                          <p:attrName>style.visibility</p:attrName>
                                        </p:attrNameLst>
                                      </p:cBhvr>
                                      <p:to>
                                        <p:strVal val="visible"/>
                                      </p:to>
                                    </p:set>
                                    <p:animEffect transition="in" filter="fade">
                                      <p:cBhvr>
                                        <p:cTn id="193" dur="1000"/>
                                        <p:tgtEl>
                                          <p:spTgt spid="45">
                                            <p:txEl>
                                              <p:pRg st="0" end="0"/>
                                            </p:txEl>
                                          </p:spTgt>
                                        </p:tgtEl>
                                      </p:cBhvr>
                                    </p:animEffect>
                                    <p:anim calcmode="lin" valueType="num">
                                      <p:cBhvr>
                                        <p:cTn id="194" dur="10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95" dur="10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nodeType="clickEffect">
                                  <p:stCondLst>
                                    <p:cond delay="0"/>
                                  </p:stCondLst>
                                  <p:childTnLst>
                                    <p:set>
                                      <p:cBhvr>
                                        <p:cTn id="199" dur="1" fill="hold">
                                          <p:stCondLst>
                                            <p:cond delay="0"/>
                                          </p:stCondLst>
                                        </p:cTn>
                                        <p:tgtEl>
                                          <p:spTgt spid="47">
                                            <p:txEl>
                                              <p:pRg st="0" end="0"/>
                                            </p:txEl>
                                          </p:spTgt>
                                        </p:tgtEl>
                                        <p:attrNameLst>
                                          <p:attrName>style.visibility</p:attrName>
                                        </p:attrNameLst>
                                      </p:cBhvr>
                                      <p:to>
                                        <p:strVal val="visible"/>
                                      </p:to>
                                    </p:set>
                                    <p:animEffect transition="in" filter="fade">
                                      <p:cBhvr>
                                        <p:cTn id="200" dur="1000"/>
                                        <p:tgtEl>
                                          <p:spTgt spid="47">
                                            <p:txEl>
                                              <p:pRg st="0" end="0"/>
                                            </p:txEl>
                                          </p:spTgt>
                                        </p:tgtEl>
                                      </p:cBhvr>
                                    </p:animEffect>
                                    <p:anim calcmode="lin" valueType="num">
                                      <p:cBhvr>
                                        <p:cTn id="201" dur="10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202" dur="1000" fill="hold"/>
                                        <p:tgtEl>
                                          <p:spTgt spid="4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42" presetClass="entr" presetSubtype="0" fill="hold" nodeType="clickEffect">
                                  <p:stCondLst>
                                    <p:cond delay="0"/>
                                  </p:stCondLst>
                                  <p:childTnLst>
                                    <p:set>
                                      <p:cBhvr>
                                        <p:cTn id="206" dur="1" fill="hold">
                                          <p:stCondLst>
                                            <p:cond delay="0"/>
                                          </p:stCondLst>
                                        </p:cTn>
                                        <p:tgtEl>
                                          <p:spTgt spid="46">
                                            <p:txEl>
                                              <p:pRg st="0" end="0"/>
                                            </p:txEl>
                                          </p:spTgt>
                                        </p:tgtEl>
                                        <p:attrNameLst>
                                          <p:attrName>style.visibility</p:attrName>
                                        </p:attrNameLst>
                                      </p:cBhvr>
                                      <p:to>
                                        <p:strVal val="visible"/>
                                      </p:to>
                                    </p:set>
                                    <p:animEffect transition="in" filter="fade">
                                      <p:cBhvr>
                                        <p:cTn id="207" dur="1000"/>
                                        <p:tgtEl>
                                          <p:spTgt spid="46">
                                            <p:txEl>
                                              <p:pRg st="0" end="0"/>
                                            </p:txEl>
                                          </p:spTgt>
                                        </p:tgtEl>
                                      </p:cBhvr>
                                    </p:animEffect>
                                    <p:anim calcmode="lin" valueType="num">
                                      <p:cBhvr>
                                        <p:cTn id="208" dur="10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209" dur="1000" fill="hold"/>
                                        <p:tgtEl>
                                          <p:spTgt spid="4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0" fill="hold">
                      <p:stCondLst>
                        <p:cond delay="indefinite"/>
                      </p:stCondLst>
                      <p:childTnLst>
                        <p:par>
                          <p:cTn id="211" fill="hold">
                            <p:stCondLst>
                              <p:cond delay="0"/>
                            </p:stCondLst>
                            <p:childTnLst>
                              <p:par>
                                <p:cTn id="212" presetID="42" presetClass="entr" presetSubtype="0" fill="hold" nodeType="clickEffect">
                                  <p:stCondLst>
                                    <p:cond delay="0"/>
                                  </p:stCondLst>
                                  <p:childTnLst>
                                    <p:set>
                                      <p:cBhvr>
                                        <p:cTn id="213" dur="1" fill="hold">
                                          <p:stCondLst>
                                            <p:cond delay="0"/>
                                          </p:stCondLst>
                                        </p:cTn>
                                        <p:tgtEl>
                                          <p:spTgt spid="48">
                                            <p:txEl>
                                              <p:pRg st="0" end="0"/>
                                            </p:txEl>
                                          </p:spTgt>
                                        </p:tgtEl>
                                        <p:attrNameLst>
                                          <p:attrName>style.visibility</p:attrName>
                                        </p:attrNameLst>
                                      </p:cBhvr>
                                      <p:to>
                                        <p:strVal val="visible"/>
                                      </p:to>
                                    </p:set>
                                    <p:animEffect transition="in" filter="fade">
                                      <p:cBhvr>
                                        <p:cTn id="214" dur="1000"/>
                                        <p:tgtEl>
                                          <p:spTgt spid="48">
                                            <p:txEl>
                                              <p:pRg st="0" end="0"/>
                                            </p:txEl>
                                          </p:spTgt>
                                        </p:tgtEl>
                                      </p:cBhvr>
                                    </p:animEffect>
                                    <p:anim calcmode="lin" valueType="num">
                                      <p:cBhvr>
                                        <p:cTn id="215" dur="10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216" dur="1000" fill="hold"/>
                                        <p:tgtEl>
                                          <p:spTgt spid="4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42" presetClass="entr" presetSubtype="0" fill="hold" nodeType="clickEffect">
                                  <p:stCondLst>
                                    <p:cond delay="0"/>
                                  </p:stCondLst>
                                  <p:childTnLst>
                                    <p:set>
                                      <p:cBhvr>
                                        <p:cTn id="220" dur="1" fill="hold">
                                          <p:stCondLst>
                                            <p:cond delay="0"/>
                                          </p:stCondLst>
                                        </p:cTn>
                                        <p:tgtEl>
                                          <p:spTgt spid="49">
                                            <p:txEl>
                                              <p:pRg st="0" end="0"/>
                                            </p:txEl>
                                          </p:spTgt>
                                        </p:tgtEl>
                                        <p:attrNameLst>
                                          <p:attrName>style.visibility</p:attrName>
                                        </p:attrNameLst>
                                      </p:cBhvr>
                                      <p:to>
                                        <p:strVal val="visible"/>
                                      </p:to>
                                    </p:set>
                                    <p:animEffect transition="in" filter="fade">
                                      <p:cBhvr>
                                        <p:cTn id="221" dur="1000"/>
                                        <p:tgtEl>
                                          <p:spTgt spid="49">
                                            <p:txEl>
                                              <p:pRg st="0" end="0"/>
                                            </p:txEl>
                                          </p:spTgt>
                                        </p:tgtEl>
                                      </p:cBhvr>
                                    </p:animEffect>
                                    <p:anim calcmode="lin" valueType="num">
                                      <p:cBhvr>
                                        <p:cTn id="222" dur="10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223" dur="1000" fill="hold"/>
                                        <p:tgtEl>
                                          <p:spTgt spid="4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42" presetClass="entr" presetSubtype="0" fill="hold" nodeType="clickEffect">
                                  <p:stCondLst>
                                    <p:cond delay="0"/>
                                  </p:stCondLst>
                                  <p:childTnLst>
                                    <p:set>
                                      <p:cBhvr>
                                        <p:cTn id="227" dur="1" fill="hold">
                                          <p:stCondLst>
                                            <p:cond delay="0"/>
                                          </p:stCondLst>
                                        </p:cTn>
                                        <p:tgtEl>
                                          <p:spTgt spid="50">
                                            <p:txEl>
                                              <p:pRg st="0" end="0"/>
                                            </p:txEl>
                                          </p:spTgt>
                                        </p:tgtEl>
                                        <p:attrNameLst>
                                          <p:attrName>style.visibility</p:attrName>
                                        </p:attrNameLst>
                                      </p:cBhvr>
                                      <p:to>
                                        <p:strVal val="visible"/>
                                      </p:to>
                                    </p:set>
                                    <p:animEffect transition="in" filter="fade">
                                      <p:cBhvr>
                                        <p:cTn id="228" dur="1000"/>
                                        <p:tgtEl>
                                          <p:spTgt spid="50">
                                            <p:txEl>
                                              <p:pRg st="0" end="0"/>
                                            </p:txEl>
                                          </p:spTgt>
                                        </p:tgtEl>
                                      </p:cBhvr>
                                    </p:animEffect>
                                    <p:anim calcmode="lin" valueType="num">
                                      <p:cBhvr>
                                        <p:cTn id="229" dur="10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230" dur="10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归并算法</a:t>
            </a:r>
          </a:p>
        </p:txBody>
      </p:sp>
      <p:sp>
        <p:nvSpPr>
          <p:cNvPr id="3" name="内容占位符 2"/>
          <p:cNvSpPr>
            <a:spLocks noGrp="1"/>
          </p:cNvSpPr>
          <p:nvPr>
            <p:ph sz="quarter" idx="11"/>
          </p:nvPr>
        </p:nvSpPr>
        <p:spPr>
          <a:xfrm>
            <a:off x="181323" y="893218"/>
            <a:ext cx="5420172" cy="3507876"/>
          </a:xfrm>
        </p:spPr>
        <p:txBody>
          <a:bodyPr/>
          <a:lstStyle/>
          <a:p>
            <a:pPr>
              <a:lnSpc>
                <a:spcPts val="2000"/>
              </a:lnSpc>
              <a:spcBef>
                <a:spcPts val="0"/>
              </a:spcBef>
            </a:pP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void Merge(</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ElemType</a:t>
            </a: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sr,int</a:t>
            </a: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s,int</a:t>
            </a: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m,int</a:t>
            </a: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t){</a:t>
            </a:r>
            <a:endParaRPr lang="zh-CN"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ts val="2000"/>
              </a:lnSpc>
              <a:spcBef>
                <a:spcPts val="0"/>
              </a:spcBef>
            </a:pP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int</a:t>
            </a: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=s, j=m+1,k=0;</a:t>
            </a:r>
            <a:endParaRPr lang="zh-CN"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ts val="2000"/>
              </a:lnSpc>
              <a:spcBef>
                <a:spcPts val="0"/>
              </a:spcBef>
            </a:pP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int</a:t>
            </a: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tr</a:t>
            </a: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=new </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ElemType</a:t>
            </a: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MaxSize</a:t>
            </a: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a:t>
            </a:r>
          </a:p>
          <a:p>
            <a:pPr>
              <a:lnSpc>
                <a:spcPts val="2000"/>
              </a:lnSpc>
              <a:spcBef>
                <a:spcPts val="0"/>
              </a:spcBef>
            </a:pP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while(</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&lt;=m&amp;&amp;j&lt;=t)</a:t>
            </a:r>
            <a:endParaRPr lang="zh-CN"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ts val="2000"/>
              </a:lnSpc>
              <a:spcBef>
                <a:spcPts val="0"/>
              </a:spcBef>
            </a:pP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if(</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l.r</a:t>
            </a: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].key&lt;=</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l.r</a:t>
            </a: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[j].key){   //</a:t>
            </a:r>
            <a:r>
              <a:rPr lang="zh-CN"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将前一段元素放入</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tr</a:t>
            </a:r>
            <a:r>
              <a:rPr lang="zh-CN"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中</a:t>
            </a:r>
          </a:p>
          <a:p>
            <a:pPr>
              <a:lnSpc>
                <a:spcPts val="2000"/>
              </a:lnSpc>
              <a:spcBef>
                <a:spcPts val="0"/>
              </a:spcBef>
            </a:pP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tr</a:t>
            </a: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[k]=</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l.r</a:t>
            </a: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a:t>
            </a:r>
            <a:endParaRPr lang="zh-CN"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ts val="2000"/>
              </a:lnSpc>
              <a:spcBef>
                <a:spcPts val="0"/>
              </a:spcBef>
            </a:pP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i</a:t>
            </a: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a:t>
            </a:r>
            <a:endParaRPr lang="zh-CN"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ts val="2000"/>
              </a:lnSpc>
              <a:spcBef>
                <a:spcPts val="0"/>
              </a:spcBef>
            </a:pP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k++;</a:t>
            </a:r>
            <a:endParaRPr lang="zh-CN"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ts val="2000"/>
              </a:lnSpc>
              <a:spcBef>
                <a:spcPts val="0"/>
              </a:spcBef>
            </a:pP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a:t>
            </a:r>
            <a:endParaRPr lang="zh-CN"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ts val="2000"/>
              </a:lnSpc>
              <a:spcBef>
                <a:spcPts val="0"/>
              </a:spcBef>
            </a:pP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else{                            //</a:t>
            </a:r>
            <a:r>
              <a:rPr lang="zh-CN"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将后一段元素放入</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tr</a:t>
            </a:r>
            <a:r>
              <a:rPr lang="zh-CN"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中</a:t>
            </a:r>
          </a:p>
          <a:p>
            <a:pPr>
              <a:lnSpc>
                <a:spcPts val="2000"/>
              </a:lnSpc>
              <a:spcBef>
                <a:spcPts val="0"/>
              </a:spcBef>
            </a:pP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tr</a:t>
            </a: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[k]=</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l.r</a:t>
            </a: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[j];</a:t>
            </a:r>
            <a:endParaRPr lang="zh-CN"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ts val="2000"/>
              </a:lnSpc>
              <a:spcBef>
                <a:spcPts val="0"/>
              </a:spcBef>
            </a:pP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1600" dirty="0" err="1">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j++</a:t>
            </a: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a:t>
            </a:r>
            <a:endParaRPr lang="zh-CN"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ts val="2000"/>
              </a:lnSpc>
              <a:spcBef>
                <a:spcPts val="0"/>
              </a:spcBef>
            </a:pP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k++;</a:t>
            </a:r>
            <a:endParaRPr lang="zh-CN"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a:p>
            <a:pPr>
              <a:lnSpc>
                <a:spcPts val="2000"/>
              </a:lnSpc>
              <a:spcBef>
                <a:spcPts val="0"/>
              </a:spcBef>
            </a:pPr>
            <a:r>
              <a:rPr lang="en-US"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rPr>
              <a:t>      }</a:t>
            </a:r>
            <a:endParaRPr lang="zh-CN" altLang="zh-CN" sz="1600" dirty="0">
              <a:solidFill>
                <a:srgbClr val="002060"/>
              </a:solidFill>
              <a:latin typeface="Times New Roman" panose="02020603050405020304" pitchFamily="18" charset="0"/>
              <a:ea typeface="华文仿宋" panose="02010600040101010101" pitchFamily="2" charset="-122"/>
              <a:cs typeface="Times New Roman" panose="02020603050405020304" pitchFamily="18" charset="0"/>
            </a:endParaRPr>
          </a:p>
          <a:p>
            <a:pPr marL="0" indent="0">
              <a:lnSpc>
                <a:spcPts val="2200"/>
              </a:lnSpc>
              <a:spcBef>
                <a:spcPts val="0"/>
              </a:spcBef>
              <a:buNone/>
            </a:pPr>
            <a:r>
              <a:rPr lang="en-US" altLang="zh-CN" sz="1800" dirty="0">
                <a:latin typeface="Times New Roman" panose="02020603050405020304" pitchFamily="18" charset="0"/>
                <a:ea typeface="华文仿宋" panose="02010600040101010101" pitchFamily="2" charset="-122"/>
                <a:cs typeface="Times New Roman" panose="02020603050405020304" pitchFamily="18" charset="0"/>
              </a:rPr>
              <a:t>   </a:t>
            </a:r>
            <a:endParaRPr lang="zh-CN" altLang="zh-CN" sz="1800" dirty="0">
              <a:latin typeface="Times New Roman" panose="02020603050405020304" pitchFamily="18" charset="0"/>
              <a:ea typeface="华文仿宋" panose="02010600040101010101" pitchFamily="2" charset="-122"/>
              <a:cs typeface="Times New Roman" panose="02020603050405020304" pitchFamily="18" charset="0"/>
            </a:endParaRPr>
          </a:p>
          <a:p>
            <a:pPr>
              <a:lnSpc>
                <a:spcPts val="2200"/>
              </a:lnSpc>
              <a:spcBef>
                <a:spcPts val="0"/>
              </a:spcBef>
            </a:pPr>
            <a:endParaRPr lang="zh-CN" altLang="en-US" sz="1800" dirty="0">
              <a:latin typeface="Times New Roman" panose="02020603050405020304" pitchFamily="18" charset="0"/>
              <a:cs typeface="Times New Roman" panose="02020603050405020304" pitchFamily="18" charset="0"/>
            </a:endParaRPr>
          </a:p>
        </p:txBody>
      </p:sp>
      <p:grpSp>
        <p:nvGrpSpPr>
          <p:cNvPr id="4" name="Group 20"/>
          <p:cNvGrpSpPr>
            <a:grpSpLocks/>
          </p:cNvGrpSpPr>
          <p:nvPr/>
        </p:nvGrpSpPr>
        <p:grpSpPr bwMode="auto">
          <a:xfrm>
            <a:off x="5995988" y="619125"/>
            <a:ext cx="2894012" cy="3500438"/>
            <a:chOff x="3777" y="390"/>
            <a:chExt cx="1823" cy="2205"/>
          </a:xfrm>
        </p:grpSpPr>
        <p:sp>
          <p:nvSpPr>
            <p:cNvPr id="5" name="Rectangle 5"/>
            <p:cNvSpPr>
              <a:spLocks noChangeArrowheads="1"/>
            </p:cNvSpPr>
            <p:nvPr/>
          </p:nvSpPr>
          <p:spPr bwMode="auto">
            <a:xfrm>
              <a:off x="3781" y="982"/>
              <a:ext cx="1809" cy="200"/>
            </a:xfrm>
            <a:prstGeom prst="rect">
              <a:avLst/>
            </a:prstGeom>
            <a:solidFill>
              <a:schemeClr val="tx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zh-CN" sz="1400">
                  <a:solidFill>
                    <a:srgbClr val="FFFFFF"/>
                  </a:solidFill>
                  <a:latin typeface="Arial" panose="020B0604020202020204" pitchFamily="34" charset="0"/>
                </a:rPr>
                <a:t>          </a:t>
              </a:r>
              <a:r>
                <a:rPr lang="zh-CN" altLang="zh-CN" sz="1800">
                  <a:solidFill>
                    <a:srgbClr val="FFFFFF"/>
                  </a:solidFill>
                  <a:latin typeface="Arial" panose="020B0604020202020204" pitchFamily="34" charset="0"/>
                </a:rPr>
                <a:t>有序段1  有序段2</a:t>
              </a:r>
              <a:endParaRPr lang="zh-CN" altLang="en-US" sz="1800">
                <a:solidFill>
                  <a:srgbClr val="FFFFFF"/>
                </a:solidFill>
                <a:latin typeface="Arial" panose="020B0604020202020204" pitchFamily="34" charset="0"/>
              </a:endParaRPr>
            </a:p>
          </p:txBody>
        </p:sp>
        <p:sp>
          <p:nvSpPr>
            <p:cNvPr id="6" name="Rectangle 6"/>
            <p:cNvSpPr>
              <a:spLocks noChangeArrowheads="1"/>
            </p:cNvSpPr>
            <p:nvPr/>
          </p:nvSpPr>
          <p:spPr bwMode="auto">
            <a:xfrm>
              <a:off x="3791" y="2302"/>
              <a:ext cx="1809" cy="200"/>
            </a:xfrm>
            <a:prstGeom prst="rect">
              <a:avLst/>
            </a:prstGeom>
            <a:solidFill>
              <a:schemeClr val="tx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zh-CN" sz="1800">
                  <a:solidFill>
                    <a:srgbClr val="FFFFFF"/>
                  </a:solidFill>
                  <a:latin typeface="Arial" panose="020B0604020202020204" pitchFamily="34" charset="0"/>
                </a:rPr>
                <a:t>有序段</a:t>
              </a:r>
              <a:endParaRPr lang="zh-CN" altLang="en-US" sz="1800">
                <a:solidFill>
                  <a:srgbClr val="FFFFFF"/>
                </a:solidFill>
                <a:latin typeface="Arial" panose="020B0604020202020204" pitchFamily="34" charset="0"/>
              </a:endParaRPr>
            </a:p>
          </p:txBody>
        </p:sp>
        <p:sp>
          <p:nvSpPr>
            <p:cNvPr id="7" name="Rectangle 7"/>
            <p:cNvSpPr>
              <a:spLocks noChangeArrowheads="1"/>
            </p:cNvSpPr>
            <p:nvPr/>
          </p:nvSpPr>
          <p:spPr bwMode="auto">
            <a:xfrm>
              <a:off x="3777" y="1615"/>
              <a:ext cx="1809" cy="200"/>
            </a:xfrm>
            <a:prstGeom prst="rect">
              <a:avLst/>
            </a:prstGeom>
            <a:solidFill>
              <a:schemeClr val="tx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zh-CN" sz="1800">
                  <a:solidFill>
                    <a:srgbClr val="FFFFFF"/>
                  </a:solidFill>
                  <a:latin typeface="Arial" panose="020B0604020202020204" pitchFamily="34" charset="0"/>
                </a:rPr>
                <a:t>有序段</a:t>
              </a:r>
              <a:endParaRPr lang="zh-CN" altLang="en-US" sz="1800">
                <a:solidFill>
                  <a:srgbClr val="FFFFFF"/>
                </a:solidFill>
                <a:latin typeface="Arial" panose="020B0604020202020204" pitchFamily="34" charset="0"/>
              </a:endParaRPr>
            </a:p>
          </p:txBody>
        </p:sp>
        <p:sp>
          <p:nvSpPr>
            <p:cNvPr id="8" name="Line 8"/>
            <p:cNvSpPr>
              <a:spLocks noChangeShapeType="1"/>
            </p:cNvSpPr>
            <p:nvPr/>
          </p:nvSpPr>
          <p:spPr bwMode="auto">
            <a:xfrm>
              <a:off x="4700" y="991"/>
              <a:ext cx="0" cy="191"/>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9"/>
            <p:cNvSpPr>
              <a:spLocks noChangeShapeType="1"/>
            </p:cNvSpPr>
            <p:nvPr/>
          </p:nvSpPr>
          <p:spPr bwMode="auto">
            <a:xfrm flipH="1">
              <a:off x="4045" y="808"/>
              <a:ext cx="0" cy="1719"/>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0"/>
            <p:cNvSpPr>
              <a:spLocks noChangeShapeType="1"/>
            </p:cNvSpPr>
            <p:nvPr/>
          </p:nvSpPr>
          <p:spPr bwMode="auto">
            <a:xfrm flipH="1">
              <a:off x="5268" y="895"/>
              <a:ext cx="0" cy="1700"/>
            </a:xfrm>
            <a:prstGeom prst="line">
              <a:avLst/>
            </a:prstGeom>
            <a:noFill/>
            <a:ln w="3810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1"/>
            <p:cNvSpPr txBox="1">
              <a:spLocks noChangeArrowheads="1"/>
            </p:cNvSpPr>
            <p:nvPr/>
          </p:nvSpPr>
          <p:spPr bwMode="auto">
            <a:xfrm>
              <a:off x="3787" y="549"/>
              <a:ext cx="25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1800">
                  <a:latin typeface="Arial" panose="020B0604020202020204" pitchFamily="34" charset="0"/>
                </a:rPr>
                <a:t>sr</a:t>
              </a:r>
              <a:endParaRPr lang="en-US" altLang="zh-CN" sz="1400">
                <a:latin typeface="Arial" panose="020B0604020202020204" pitchFamily="34" charset="0"/>
              </a:endParaRPr>
            </a:p>
          </p:txBody>
        </p:sp>
        <p:sp>
          <p:nvSpPr>
            <p:cNvPr id="12" name="Text Box 12"/>
            <p:cNvSpPr txBox="1">
              <a:spLocks noChangeArrowheads="1"/>
            </p:cNvSpPr>
            <p:nvPr/>
          </p:nvSpPr>
          <p:spPr bwMode="auto">
            <a:xfrm>
              <a:off x="3792" y="2054"/>
              <a:ext cx="25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1800">
                  <a:latin typeface="Arial" panose="020B0604020202020204" pitchFamily="34" charset="0"/>
                </a:rPr>
                <a:t>sr</a:t>
              </a:r>
              <a:endParaRPr lang="en-US" altLang="zh-CN" sz="1400">
                <a:latin typeface="Arial" panose="020B0604020202020204" pitchFamily="34" charset="0"/>
              </a:endParaRPr>
            </a:p>
          </p:txBody>
        </p:sp>
        <p:sp>
          <p:nvSpPr>
            <p:cNvPr id="13" name="Text Box 13"/>
            <p:cNvSpPr txBox="1">
              <a:spLocks noChangeArrowheads="1"/>
            </p:cNvSpPr>
            <p:nvPr/>
          </p:nvSpPr>
          <p:spPr bwMode="auto">
            <a:xfrm>
              <a:off x="3801" y="1336"/>
              <a:ext cx="22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1800">
                  <a:latin typeface="Arial" panose="020B0604020202020204" pitchFamily="34" charset="0"/>
                </a:rPr>
                <a:t>tr</a:t>
              </a:r>
              <a:endParaRPr lang="en-US" altLang="zh-CN" sz="1400">
                <a:latin typeface="Arial" panose="020B0604020202020204" pitchFamily="34" charset="0"/>
              </a:endParaRPr>
            </a:p>
          </p:txBody>
        </p:sp>
        <p:sp>
          <p:nvSpPr>
            <p:cNvPr id="14" name="AutoShape 14"/>
            <p:cNvSpPr>
              <a:spLocks noChangeArrowheads="1"/>
            </p:cNvSpPr>
            <p:nvPr/>
          </p:nvSpPr>
          <p:spPr bwMode="auto">
            <a:xfrm>
              <a:off x="4590" y="1282"/>
              <a:ext cx="291" cy="236"/>
            </a:xfrm>
            <a:prstGeom prst="downArrow">
              <a:avLst>
                <a:gd name="adj1" fmla="val 50000"/>
                <a:gd name="adj2" fmla="val 25000"/>
              </a:avLst>
            </a:prstGeom>
            <a:solidFill>
              <a:srgbClr val="FF33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5" name="AutoShape 15"/>
            <p:cNvSpPr>
              <a:spLocks noChangeArrowheads="1"/>
            </p:cNvSpPr>
            <p:nvPr/>
          </p:nvSpPr>
          <p:spPr bwMode="auto">
            <a:xfrm>
              <a:off x="4586" y="1997"/>
              <a:ext cx="291" cy="236"/>
            </a:xfrm>
            <a:prstGeom prst="downArrow">
              <a:avLst>
                <a:gd name="adj1" fmla="val 50000"/>
                <a:gd name="adj2" fmla="val 2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6" name="Line 16"/>
            <p:cNvSpPr>
              <a:spLocks noChangeShapeType="1"/>
            </p:cNvSpPr>
            <p:nvPr/>
          </p:nvSpPr>
          <p:spPr bwMode="auto">
            <a:xfrm>
              <a:off x="4100" y="645"/>
              <a:ext cx="0" cy="337"/>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7"/>
            <p:cNvSpPr>
              <a:spLocks noChangeShapeType="1"/>
            </p:cNvSpPr>
            <p:nvPr/>
          </p:nvSpPr>
          <p:spPr bwMode="auto">
            <a:xfrm>
              <a:off x="4636" y="673"/>
              <a:ext cx="0" cy="309"/>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8"/>
            <p:cNvSpPr>
              <a:spLocks noChangeShapeType="1"/>
            </p:cNvSpPr>
            <p:nvPr/>
          </p:nvSpPr>
          <p:spPr bwMode="auto">
            <a:xfrm>
              <a:off x="5199" y="682"/>
              <a:ext cx="0" cy="300"/>
            </a:xfrm>
            <a:prstGeom prst="line">
              <a:avLst/>
            </a:prstGeom>
            <a:noFill/>
            <a:ln w="38100">
              <a:solidFill>
                <a:srgbClr val="FF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Text Box 19"/>
            <p:cNvSpPr txBox="1">
              <a:spLocks noChangeArrowheads="1"/>
            </p:cNvSpPr>
            <p:nvPr/>
          </p:nvSpPr>
          <p:spPr bwMode="auto">
            <a:xfrm>
              <a:off x="4032" y="390"/>
              <a:ext cx="1283"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sz="1400" dirty="0">
                  <a:latin typeface="Arial" panose="020B0604020202020204" pitchFamily="34" charset="0"/>
                </a:rPr>
                <a:t>s              m               t</a:t>
              </a:r>
            </a:p>
          </p:txBody>
        </p:sp>
      </p:grpSp>
      <p:sp>
        <p:nvSpPr>
          <p:cNvPr id="20" name="文本框 19"/>
          <p:cNvSpPr txBox="1">
            <a:spLocks noChangeArrowheads="1"/>
          </p:cNvSpPr>
          <p:nvPr/>
        </p:nvSpPr>
        <p:spPr bwMode="auto">
          <a:xfrm>
            <a:off x="4232275" y="204312"/>
            <a:ext cx="3203575" cy="452437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r>
              <a:rPr lang="en-US" altLang="zh-CN" sz="1800" dirty="0">
                <a:latin typeface="华文仿宋" panose="02010600040101010101" pitchFamily="2" charset="-122"/>
                <a:ea typeface="华文仿宋" panose="02010600040101010101" pitchFamily="2" charset="-122"/>
              </a:rPr>
              <a:t>while(</a:t>
            </a:r>
            <a:r>
              <a:rPr lang="en-US" altLang="zh-CN" sz="1800" dirty="0" err="1">
                <a:latin typeface="华文仿宋" panose="02010600040101010101" pitchFamily="2" charset="-122"/>
                <a:ea typeface="华文仿宋" panose="02010600040101010101" pitchFamily="2" charset="-122"/>
              </a:rPr>
              <a:t>i</a:t>
            </a:r>
            <a:r>
              <a:rPr lang="en-US" altLang="zh-CN" sz="1800" dirty="0">
                <a:latin typeface="华文仿宋" panose="02010600040101010101" pitchFamily="2" charset="-122"/>
                <a:ea typeface="华文仿宋" panose="02010600040101010101" pitchFamily="2" charset="-122"/>
              </a:rPr>
              <a:t>&lt;=m){                     </a:t>
            </a:r>
          </a:p>
          <a:p>
            <a:r>
              <a:rPr lang="en-US" altLang="zh-CN" sz="1400" dirty="0">
                <a:latin typeface="华文仿宋" panose="02010600040101010101" pitchFamily="2" charset="-122"/>
                <a:ea typeface="华文仿宋" panose="02010600040101010101" pitchFamily="2" charset="-122"/>
              </a:rPr>
              <a:t>  //</a:t>
            </a:r>
            <a:r>
              <a:rPr lang="zh-CN" altLang="zh-CN" sz="1400" dirty="0">
                <a:latin typeface="华文仿宋" panose="02010600040101010101" pitchFamily="2" charset="-122"/>
                <a:ea typeface="华文仿宋" panose="02010600040101010101" pitchFamily="2" charset="-122"/>
              </a:rPr>
              <a:t>将前一段剩余元素放入</a:t>
            </a:r>
            <a:r>
              <a:rPr lang="en-US" altLang="zh-CN" sz="1400" dirty="0" err="1">
                <a:latin typeface="华文仿宋" panose="02010600040101010101" pitchFamily="2" charset="-122"/>
                <a:ea typeface="华文仿宋" panose="02010600040101010101" pitchFamily="2" charset="-122"/>
              </a:rPr>
              <a:t>tr</a:t>
            </a:r>
            <a:r>
              <a:rPr lang="zh-CN" altLang="zh-CN" sz="1400" dirty="0">
                <a:latin typeface="华文仿宋" panose="02010600040101010101" pitchFamily="2" charset="-122"/>
                <a:ea typeface="华文仿宋" panose="02010600040101010101" pitchFamily="2" charset="-122"/>
              </a:rPr>
              <a:t>中</a:t>
            </a:r>
          </a:p>
          <a:p>
            <a:r>
              <a:rPr lang="en-US" altLang="zh-CN" sz="1800" dirty="0">
                <a:latin typeface="华文仿宋" panose="02010600040101010101" pitchFamily="2" charset="-122"/>
                <a:ea typeface="华文仿宋" panose="02010600040101010101" pitchFamily="2" charset="-122"/>
              </a:rPr>
              <a:t>      </a:t>
            </a:r>
            <a:r>
              <a:rPr lang="en-US" altLang="zh-CN" sz="1800" dirty="0" err="1">
                <a:latin typeface="华文仿宋" panose="02010600040101010101" pitchFamily="2" charset="-122"/>
                <a:ea typeface="华文仿宋" panose="02010600040101010101" pitchFamily="2" charset="-122"/>
              </a:rPr>
              <a:t>tr</a:t>
            </a:r>
            <a:r>
              <a:rPr lang="en-US" altLang="zh-CN" sz="1800" dirty="0">
                <a:latin typeface="华文仿宋" panose="02010600040101010101" pitchFamily="2" charset="-122"/>
                <a:ea typeface="华文仿宋" panose="02010600040101010101" pitchFamily="2" charset="-122"/>
              </a:rPr>
              <a:t>[k]=</a:t>
            </a:r>
            <a:r>
              <a:rPr lang="en-US" altLang="zh-CN" sz="1800" dirty="0" err="1">
                <a:latin typeface="华文仿宋" panose="02010600040101010101" pitchFamily="2" charset="-122"/>
                <a:ea typeface="华文仿宋" panose="02010600040101010101" pitchFamily="2" charset="-122"/>
              </a:rPr>
              <a:t>l.r</a:t>
            </a:r>
            <a:r>
              <a:rPr lang="en-US" altLang="zh-CN" sz="1800" dirty="0">
                <a:latin typeface="华文仿宋" panose="02010600040101010101" pitchFamily="2" charset="-122"/>
                <a:ea typeface="华文仿宋" panose="02010600040101010101" pitchFamily="2" charset="-122"/>
              </a:rPr>
              <a:t>[</a:t>
            </a:r>
            <a:r>
              <a:rPr lang="en-US" altLang="zh-CN" sz="1800" dirty="0" err="1">
                <a:latin typeface="华文仿宋" panose="02010600040101010101" pitchFamily="2" charset="-122"/>
                <a:ea typeface="华文仿宋" panose="02010600040101010101" pitchFamily="2" charset="-122"/>
              </a:rPr>
              <a:t>i</a:t>
            </a:r>
            <a:r>
              <a:rPr lang="en-US" altLang="zh-CN" sz="1800" dirty="0">
                <a:latin typeface="华文仿宋" panose="02010600040101010101" pitchFamily="2" charset="-122"/>
                <a:ea typeface="华文仿宋" panose="02010600040101010101" pitchFamily="2" charset="-122"/>
              </a:rPr>
              <a:t>];</a:t>
            </a:r>
            <a:endParaRPr lang="zh-CN" altLang="zh-CN" sz="1800" dirty="0">
              <a:latin typeface="华文仿宋" panose="02010600040101010101" pitchFamily="2" charset="-122"/>
              <a:ea typeface="华文仿宋" panose="02010600040101010101" pitchFamily="2" charset="-122"/>
            </a:endParaRPr>
          </a:p>
          <a:p>
            <a:r>
              <a:rPr lang="en-US" altLang="zh-CN" sz="1800" dirty="0">
                <a:latin typeface="华文仿宋" panose="02010600040101010101" pitchFamily="2" charset="-122"/>
                <a:ea typeface="华文仿宋" panose="02010600040101010101" pitchFamily="2" charset="-122"/>
              </a:rPr>
              <a:t>      </a:t>
            </a:r>
            <a:r>
              <a:rPr lang="en-US" altLang="zh-CN" sz="1800" dirty="0" err="1">
                <a:latin typeface="华文仿宋" panose="02010600040101010101" pitchFamily="2" charset="-122"/>
                <a:ea typeface="华文仿宋" panose="02010600040101010101" pitchFamily="2" charset="-122"/>
              </a:rPr>
              <a:t>i</a:t>
            </a:r>
            <a:r>
              <a:rPr lang="en-US" altLang="zh-CN" sz="1800" dirty="0">
                <a:latin typeface="华文仿宋" panose="02010600040101010101" pitchFamily="2" charset="-122"/>
                <a:ea typeface="华文仿宋" panose="02010600040101010101" pitchFamily="2" charset="-122"/>
              </a:rPr>
              <a:t>++;</a:t>
            </a:r>
            <a:endParaRPr lang="zh-CN" altLang="zh-CN" sz="1800" dirty="0">
              <a:latin typeface="华文仿宋" panose="02010600040101010101" pitchFamily="2" charset="-122"/>
              <a:ea typeface="华文仿宋" panose="02010600040101010101" pitchFamily="2" charset="-122"/>
            </a:endParaRPr>
          </a:p>
          <a:p>
            <a:r>
              <a:rPr lang="en-US" altLang="zh-CN" sz="1800" dirty="0">
                <a:latin typeface="华文仿宋" panose="02010600040101010101" pitchFamily="2" charset="-122"/>
                <a:ea typeface="华文仿宋" panose="02010600040101010101" pitchFamily="2" charset="-122"/>
              </a:rPr>
              <a:t>      k++;</a:t>
            </a:r>
            <a:endParaRPr lang="zh-CN" altLang="zh-CN" sz="1800" dirty="0">
              <a:latin typeface="华文仿宋" panose="02010600040101010101" pitchFamily="2" charset="-122"/>
              <a:ea typeface="华文仿宋" panose="02010600040101010101" pitchFamily="2" charset="-122"/>
            </a:endParaRPr>
          </a:p>
          <a:p>
            <a:r>
              <a:rPr lang="en-US" altLang="zh-CN" sz="1800" dirty="0">
                <a:latin typeface="华文仿宋" panose="02010600040101010101" pitchFamily="2" charset="-122"/>
                <a:ea typeface="华文仿宋" panose="02010600040101010101" pitchFamily="2" charset="-122"/>
              </a:rPr>
              <a:t>   }</a:t>
            </a:r>
            <a:endParaRPr lang="zh-CN" altLang="zh-CN" sz="1800" dirty="0">
              <a:latin typeface="华文仿宋" panose="02010600040101010101" pitchFamily="2" charset="-122"/>
              <a:ea typeface="华文仿宋" panose="02010600040101010101" pitchFamily="2" charset="-122"/>
            </a:endParaRPr>
          </a:p>
          <a:p>
            <a:r>
              <a:rPr lang="en-US" altLang="zh-CN" sz="1800" dirty="0">
                <a:latin typeface="华文仿宋" panose="02010600040101010101" pitchFamily="2" charset="-122"/>
                <a:ea typeface="华文仿宋" panose="02010600040101010101" pitchFamily="2" charset="-122"/>
              </a:rPr>
              <a:t>   while(j&lt;=t</a:t>
            </a:r>
            <a:r>
              <a:rPr lang="en-US" altLang="zh-CN" sz="1400" dirty="0">
                <a:latin typeface="华文仿宋" panose="02010600040101010101" pitchFamily="2" charset="-122"/>
                <a:ea typeface="华文仿宋" panose="02010600040101010101" pitchFamily="2" charset="-122"/>
              </a:rPr>
              <a:t>){               </a:t>
            </a:r>
          </a:p>
          <a:p>
            <a:r>
              <a:rPr lang="en-US" altLang="zh-CN" sz="1400" dirty="0">
                <a:latin typeface="华文仿宋" panose="02010600040101010101" pitchFamily="2" charset="-122"/>
                <a:ea typeface="华文仿宋" panose="02010600040101010101" pitchFamily="2" charset="-122"/>
              </a:rPr>
              <a:t>         //</a:t>
            </a:r>
            <a:r>
              <a:rPr lang="zh-CN" altLang="zh-CN" sz="1400" dirty="0">
                <a:latin typeface="华文仿宋" panose="02010600040101010101" pitchFamily="2" charset="-122"/>
                <a:ea typeface="华文仿宋" panose="02010600040101010101" pitchFamily="2" charset="-122"/>
              </a:rPr>
              <a:t>将后一段剩余元素放入</a:t>
            </a:r>
            <a:r>
              <a:rPr lang="en-US" altLang="zh-CN" sz="1400" dirty="0" err="1">
                <a:latin typeface="华文仿宋" panose="02010600040101010101" pitchFamily="2" charset="-122"/>
                <a:ea typeface="华文仿宋" panose="02010600040101010101" pitchFamily="2" charset="-122"/>
              </a:rPr>
              <a:t>tr</a:t>
            </a:r>
            <a:r>
              <a:rPr lang="zh-CN" altLang="zh-CN" sz="1400" dirty="0">
                <a:latin typeface="华文仿宋" panose="02010600040101010101" pitchFamily="2" charset="-122"/>
                <a:ea typeface="华文仿宋" panose="02010600040101010101" pitchFamily="2" charset="-122"/>
              </a:rPr>
              <a:t>中</a:t>
            </a:r>
          </a:p>
          <a:p>
            <a:r>
              <a:rPr lang="en-US" altLang="zh-CN" sz="1800" dirty="0">
                <a:latin typeface="华文仿宋" panose="02010600040101010101" pitchFamily="2" charset="-122"/>
                <a:ea typeface="华文仿宋" panose="02010600040101010101" pitchFamily="2" charset="-122"/>
              </a:rPr>
              <a:t>      </a:t>
            </a:r>
            <a:r>
              <a:rPr lang="en-US" altLang="zh-CN" sz="1800" dirty="0" err="1">
                <a:latin typeface="华文仿宋" panose="02010600040101010101" pitchFamily="2" charset="-122"/>
                <a:ea typeface="华文仿宋" panose="02010600040101010101" pitchFamily="2" charset="-122"/>
              </a:rPr>
              <a:t>tr</a:t>
            </a:r>
            <a:r>
              <a:rPr lang="en-US" altLang="zh-CN" sz="1800" dirty="0">
                <a:latin typeface="华文仿宋" panose="02010600040101010101" pitchFamily="2" charset="-122"/>
                <a:ea typeface="华文仿宋" panose="02010600040101010101" pitchFamily="2" charset="-122"/>
              </a:rPr>
              <a:t>[k]=</a:t>
            </a:r>
            <a:r>
              <a:rPr lang="en-US" altLang="zh-CN" sz="1800" dirty="0" err="1">
                <a:latin typeface="华文仿宋" panose="02010600040101010101" pitchFamily="2" charset="-122"/>
                <a:ea typeface="华文仿宋" panose="02010600040101010101" pitchFamily="2" charset="-122"/>
              </a:rPr>
              <a:t>l.r</a:t>
            </a:r>
            <a:r>
              <a:rPr lang="en-US" altLang="zh-CN" sz="1800" dirty="0">
                <a:latin typeface="华文仿宋" panose="02010600040101010101" pitchFamily="2" charset="-122"/>
                <a:ea typeface="华文仿宋" panose="02010600040101010101" pitchFamily="2" charset="-122"/>
              </a:rPr>
              <a:t>[j];</a:t>
            </a:r>
            <a:endParaRPr lang="zh-CN" altLang="zh-CN" sz="1800" dirty="0">
              <a:latin typeface="华文仿宋" panose="02010600040101010101" pitchFamily="2" charset="-122"/>
              <a:ea typeface="华文仿宋" panose="02010600040101010101" pitchFamily="2" charset="-122"/>
            </a:endParaRPr>
          </a:p>
          <a:p>
            <a:r>
              <a:rPr lang="en-US" altLang="zh-CN" sz="1800" dirty="0">
                <a:latin typeface="华文仿宋" panose="02010600040101010101" pitchFamily="2" charset="-122"/>
                <a:ea typeface="华文仿宋" panose="02010600040101010101" pitchFamily="2" charset="-122"/>
              </a:rPr>
              <a:t>      </a:t>
            </a:r>
            <a:r>
              <a:rPr lang="en-US" altLang="zh-CN" sz="1800" dirty="0" err="1">
                <a:latin typeface="华文仿宋" panose="02010600040101010101" pitchFamily="2" charset="-122"/>
                <a:ea typeface="华文仿宋" panose="02010600040101010101" pitchFamily="2" charset="-122"/>
              </a:rPr>
              <a:t>j++</a:t>
            </a:r>
            <a:r>
              <a:rPr lang="en-US" altLang="zh-CN" sz="1800" dirty="0">
                <a:latin typeface="华文仿宋" panose="02010600040101010101" pitchFamily="2" charset="-122"/>
                <a:ea typeface="华文仿宋" panose="02010600040101010101" pitchFamily="2" charset="-122"/>
              </a:rPr>
              <a:t>;</a:t>
            </a:r>
            <a:endParaRPr lang="zh-CN" altLang="zh-CN" sz="1800" dirty="0">
              <a:latin typeface="华文仿宋" panose="02010600040101010101" pitchFamily="2" charset="-122"/>
              <a:ea typeface="华文仿宋" panose="02010600040101010101" pitchFamily="2" charset="-122"/>
            </a:endParaRPr>
          </a:p>
          <a:p>
            <a:r>
              <a:rPr lang="en-US" altLang="zh-CN" sz="1800" dirty="0">
                <a:latin typeface="华文仿宋" panose="02010600040101010101" pitchFamily="2" charset="-122"/>
                <a:ea typeface="华文仿宋" panose="02010600040101010101" pitchFamily="2" charset="-122"/>
              </a:rPr>
              <a:t>      k++;</a:t>
            </a:r>
            <a:endParaRPr lang="zh-CN" altLang="zh-CN" sz="1800" dirty="0">
              <a:latin typeface="华文仿宋" panose="02010600040101010101" pitchFamily="2" charset="-122"/>
              <a:ea typeface="华文仿宋" panose="02010600040101010101" pitchFamily="2" charset="-122"/>
            </a:endParaRPr>
          </a:p>
          <a:p>
            <a:r>
              <a:rPr lang="en-US" altLang="zh-CN" sz="1800" dirty="0">
                <a:latin typeface="华文仿宋" panose="02010600040101010101" pitchFamily="2" charset="-122"/>
                <a:ea typeface="华文仿宋" panose="02010600040101010101" pitchFamily="2" charset="-122"/>
              </a:rPr>
              <a:t>   }</a:t>
            </a:r>
            <a:endParaRPr lang="zh-CN" altLang="zh-CN" sz="1800" dirty="0">
              <a:latin typeface="华文仿宋" panose="02010600040101010101" pitchFamily="2" charset="-122"/>
              <a:ea typeface="华文仿宋" panose="02010600040101010101" pitchFamily="2" charset="-122"/>
            </a:endParaRPr>
          </a:p>
          <a:p>
            <a:r>
              <a:rPr lang="en-US" altLang="zh-CN" sz="1800" dirty="0">
                <a:latin typeface="华文仿宋" panose="02010600040101010101" pitchFamily="2" charset="-122"/>
                <a:ea typeface="华文仿宋" panose="02010600040101010101" pitchFamily="2" charset="-122"/>
              </a:rPr>
              <a:t>   for(</a:t>
            </a:r>
            <a:r>
              <a:rPr lang="en-US" altLang="zh-CN" sz="1800" dirty="0" err="1">
                <a:latin typeface="华文仿宋" panose="02010600040101010101" pitchFamily="2" charset="-122"/>
                <a:ea typeface="华文仿宋" panose="02010600040101010101" pitchFamily="2" charset="-122"/>
              </a:rPr>
              <a:t>i</a:t>
            </a:r>
            <a:r>
              <a:rPr lang="en-US" altLang="zh-CN" sz="1800" dirty="0">
                <a:latin typeface="华文仿宋" panose="02010600040101010101" pitchFamily="2" charset="-122"/>
                <a:ea typeface="华文仿宋" panose="02010600040101010101" pitchFamily="2" charset="-122"/>
              </a:rPr>
              <a:t>=</a:t>
            </a:r>
            <a:r>
              <a:rPr lang="en-US" altLang="zh-CN" sz="1800" dirty="0" err="1">
                <a:latin typeface="华文仿宋" panose="02010600040101010101" pitchFamily="2" charset="-122"/>
                <a:ea typeface="华文仿宋" panose="02010600040101010101" pitchFamily="2" charset="-122"/>
              </a:rPr>
              <a:t>s,k</a:t>
            </a:r>
            <a:r>
              <a:rPr lang="en-US" altLang="zh-CN" sz="1800" dirty="0">
                <a:latin typeface="华文仿宋" panose="02010600040101010101" pitchFamily="2" charset="-122"/>
                <a:ea typeface="华文仿宋" panose="02010600040101010101" pitchFamily="2" charset="-122"/>
              </a:rPr>
              <a:t>=0;i&lt;=</a:t>
            </a:r>
            <a:r>
              <a:rPr lang="en-US" altLang="zh-CN" sz="1800" dirty="0" err="1">
                <a:latin typeface="华文仿宋" panose="02010600040101010101" pitchFamily="2" charset="-122"/>
                <a:ea typeface="华文仿宋" panose="02010600040101010101" pitchFamily="2" charset="-122"/>
              </a:rPr>
              <a:t>t;k</a:t>
            </a:r>
            <a:r>
              <a:rPr lang="en-US" altLang="zh-CN" sz="1800" dirty="0">
                <a:latin typeface="华文仿宋" panose="02010600040101010101" pitchFamily="2" charset="-122"/>
                <a:ea typeface="华文仿宋" panose="02010600040101010101" pitchFamily="2" charset="-122"/>
              </a:rPr>
              <a:t>++,</a:t>
            </a:r>
            <a:r>
              <a:rPr lang="en-US" altLang="zh-CN" sz="1800" dirty="0" err="1">
                <a:latin typeface="华文仿宋" panose="02010600040101010101" pitchFamily="2" charset="-122"/>
                <a:ea typeface="华文仿宋" panose="02010600040101010101" pitchFamily="2" charset="-122"/>
              </a:rPr>
              <a:t>i</a:t>
            </a:r>
            <a:r>
              <a:rPr lang="en-US" altLang="zh-CN" sz="1800" dirty="0">
                <a:latin typeface="华文仿宋" panose="02010600040101010101" pitchFamily="2" charset="-122"/>
                <a:ea typeface="华文仿宋" panose="02010600040101010101" pitchFamily="2" charset="-122"/>
              </a:rPr>
              <a:t>++)</a:t>
            </a:r>
            <a:endParaRPr lang="zh-CN" altLang="zh-CN" sz="1800" dirty="0">
              <a:latin typeface="华文仿宋" panose="02010600040101010101" pitchFamily="2" charset="-122"/>
              <a:ea typeface="华文仿宋" panose="02010600040101010101" pitchFamily="2" charset="-122"/>
            </a:endParaRPr>
          </a:p>
          <a:p>
            <a:r>
              <a:rPr lang="en-US" altLang="zh-CN" sz="1800" dirty="0">
                <a:latin typeface="华文仿宋" panose="02010600040101010101" pitchFamily="2" charset="-122"/>
                <a:ea typeface="华文仿宋" panose="02010600040101010101" pitchFamily="2" charset="-122"/>
              </a:rPr>
              <a:t>      </a:t>
            </a:r>
            <a:r>
              <a:rPr lang="en-US" altLang="zh-CN" sz="1800" dirty="0" err="1">
                <a:latin typeface="华文仿宋" panose="02010600040101010101" pitchFamily="2" charset="-122"/>
                <a:ea typeface="华文仿宋" panose="02010600040101010101" pitchFamily="2" charset="-122"/>
              </a:rPr>
              <a:t>sr</a:t>
            </a:r>
            <a:r>
              <a:rPr lang="en-US" altLang="zh-CN" sz="1800" dirty="0">
                <a:latin typeface="华文仿宋" panose="02010600040101010101" pitchFamily="2" charset="-122"/>
                <a:ea typeface="华文仿宋" panose="02010600040101010101" pitchFamily="2" charset="-122"/>
              </a:rPr>
              <a:t>[</a:t>
            </a:r>
            <a:r>
              <a:rPr lang="en-US" altLang="zh-CN" sz="1800" dirty="0" err="1">
                <a:latin typeface="华文仿宋" panose="02010600040101010101" pitchFamily="2" charset="-122"/>
                <a:ea typeface="华文仿宋" panose="02010600040101010101" pitchFamily="2" charset="-122"/>
              </a:rPr>
              <a:t>i</a:t>
            </a:r>
            <a:r>
              <a:rPr lang="en-US" altLang="zh-CN" sz="1800" dirty="0">
                <a:latin typeface="华文仿宋" panose="02010600040101010101" pitchFamily="2" charset="-122"/>
                <a:ea typeface="华文仿宋" panose="02010600040101010101" pitchFamily="2" charset="-122"/>
              </a:rPr>
              <a:t>]=</a:t>
            </a:r>
            <a:r>
              <a:rPr lang="en-US" altLang="zh-CN" sz="1800" dirty="0" err="1">
                <a:latin typeface="华文仿宋" panose="02010600040101010101" pitchFamily="2" charset="-122"/>
                <a:ea typeface="华文仿宋" panose="02010600040101010101" pitchFamily="2" charset="-122"/>
              </a:rPr>
              <a:t>tr</a:t>
            </a:r>
            <a:r>
              <a:rPr lang="en-US" altLang="zh-CN" sz="1800" dirty="0">
                <a:latin typeface="华文仿宋" panose="02010600040101010101" pitchFamily="2" charset="-122"/>
                <a:ea typeface="华文仿宋" panose="02010600040101010101" pitchFamily="2" charset="-122"/>
              </a:rPr>
              <a:t>[k];</a:t>
            </a:r>
            <a:endParaRPr lang="zh-CN" altLang="zh-CN" sz="1800" dirty="0">
              <a:latin typeface="华文仿宋" panose="02010600040101010101" pitchFamily="2" charset="-122"/>
              <a:ea typeface="华文仿宋" panose="02010600040101010101" pitchFamily="2" charset="-122"/>
            </a:endParaRPr>
          </a:p>
          <a:p>
            <a:r>
              <a:rPr lang="en-US" altLang="zh-CN" sz="1800" dirty="0">
                <a:latin typeface="华文仿宋" panose="02010600040101010101" pitchFamily="2" charset="-122"/>
                <a:ea typeface="华文仿宋" panose="02010600040101010101" pitchFamily="2" charset="-122"/>
              </a:rPr>
              <a:t>}</a:t>
            </a:r>
            <a:endParaRPr lang="zh-CN" altLang="zh-CN" sz="1800" dirty="0">
              <a:latin typeface="华文仿宋" panose="02010600040101010101" pitchFamily="2" charset="-122"/>
              <a:ea typeface="华文仿宋" panose="02010600040101010101" pitchFamily="2" charset="-122"/>
            </a:endParaRPr>
          </a:p>
          <a:p>
            <a:endParaRPr lang="zh-CN" altLang="en-US" sz="1800" dirty="0"/>
          </a:p>
        </p:txBody>
      </p:sp>
    </p:spTree>
    <p:extLst>
      <p:ext uri="{BB962C8B-B14F-4D97-AF65-F5344CB8AC3E}">
        <p14:creationId xmlns:p14="http://schemas.microsoft.com/office/powerpoint/2010/main" val="311311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1000"/>
                                        <p:tgtEl>
                                          <p:spTgt spid="3">
                                            <p:txEl>
                                              <p:pRg st="4" end="4"/>
                                            </p:txEl>
                                          </p:spTgt>
                                        </p:tgtEl>
                                      </p:cBhvr>
                                    </p:animEffect>
                                    <p:anim calcmode="lin" valueType="num">
                                      <p:cBhvr>
                                        <p:cTn id="4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1000"/>
                                        <p:tgtEl>
                                          <p:spTgt spid="3">
                                            <p:txEl>
                                              <p:pRg st="5" end="5"/>
                                            </p:txEl>
                                          </p:spTgt>
                                        </p:tgtEl>
                                      </p:cBhvr>
                                    </p:animEffect>
                                    <p:anim calcmode="lin" valueType="num">
                                      <p:cBhvr>
                                        <p:cTn id="4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1000"/>
                                        <p:tgtEl>
                                          <p:spTgt spid="3">
                                            <p:txEl>
                                              <p:pRg st="6" end="6"/>
                                            </p:txEl>
                                          </p:spTgt>
                                        </p:tgtEl>
                                      </p:cBhvr>
                                    </p:animEffect>
                                    <p:anim calcmode="lin" valueType="num">
                                      <p:cBhvr>
                                        <p:cTn id="5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fade">
                                      <p:cBhvr>
                                        <p:cTn id="62" dur="1000"/>
                                        <p:tgtEl>
                                          <p:spTgt spid="3">
                                            <p:txEl>
                                              <p:pRg st="7" end="7"/>
                                            </p:txEl>
                                          </p:spTgt>
                                        </p:tgtEl>
                                      </p:cBhvr>
                                    </p:animEffect>
                                    <p:anim calcmode="lin" valueType="num">
                                      <p:cBhvr>
                                        <p:cTn id="6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3">
                                            <p:txEl>
                                              <p:pRg st="8" end="8"/>
                                            </p:txEl>
                                          </p:spTgt>
                                        </p:tgtEl>
                                        <p:attrNameLst>
                                          <p:attrName>style.visibility</p:attrName>
                                        </p:attrNameLst>
                                      </p:cBhvr>
                                      <p:to>
                                        <p:strVal val="visible"/>
                                      </p:to>
                                    </p:set>
                                    <p:animEffect transition="in" filter="fade">
                                      <p:cBhvr>
                                        <p:cTn id="69" dur="1000"/>
                                        <p:tgtEl>
                                          <p:spTgt spid="3">
                                            <p:txEl>
                                              <p:pRg st="8" end="8"/>
                                            </p:txEl>
                                          </p:spTgt>
                                        </p:tgtEl>
                                      </p:cBhvr>
                                    </p:animEffect>
                                    <p:anim calcmode="lin" valueType="num">
                                      <p:cBhvr>
                                        <p:cTn id="7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3">
                                            <p:txEl>
                                              <p:pRg st="9" end="9"/>
                                            </p:txEl>
                                          </p:spTgt>
                                        </p:tgtEl>
                                        <p:attrNameLst>
                                          <p:attrName>style.visibility</p:attrName>
                                        </p:attrNameLst>
                                      </p:cBhvr>
                                      <p:to>
                                        <p:strVal val="visible"/>
                                      </p:to>
                                    </p:set>
                                    <p:animEffect transition="in" filter="fade">
                                      <p:cBhvr>
                                        <p:cTn id="76" dur="1000"/>
                                        <p:tgtEl>
                                          <p:spTgt spid="3">
                                            <p:txEl>
                                              <p:pRg st="9" end="9"/>
                                            </p:txEl>
                                          </p:spTgt>
                                        </p:tgtEl>
                                      </p:cBhvr>
                                    </p:animEffect>
                                    <p:anim calcmode="lin" valueType="num">
                                      <p:cBhvr>
                                        <p:cTn id="7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3">
                                            <p:txEl>
                                              <p:pRg st="10" end="10"/>
                                            </p:txEl>
                                          </p:spTgt>
                                        </p:tgtEl>
                                        <p:attrNameLst>
                                          <p:attrName>style.visibility</p:attrName>
                                        </p:attrNameLst>
                                      </p:cBhvr>
                                      <p:to>
                                        <p:strVal val="visible"/>
                                      </p:to>
                                    </p:set>
                                    <p:animEffect transition="in" filter="fade">
                                      <p:cBhvr>
                                        <p:cTn id="83" dur="1000"/>
                                        <p:tgtEl>
                                          <p:spTgt spid="3">
                                            <p:txEl>
                                              <p:pRg st="10" end="10"/>
                                            </p:txEl>
                                          </p:spTgt>
                                        </p:tgtEl>
                                      </p:cBhvr>
                                    </p:animEffect>
                                    <p:anim calcmode="lin" valueType="num">
                                      <p:cBhvr>
                                        <p:cTn id="8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8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3">
                                            <p:txEl>
                                              <p:pRg st="11" end="11"/>
                                            </p:txEl>
                                          </p:spTgt>
                                        </p:tgtEl>
                                        <p:attrNameLst>
                                          <p:attrName>style.visibility</p:attrName>
                                        </p:attrNameLst>
                                      </p:cBhvr>
                                      <p:to>
                                        <p:strVal val="visible"/>
                                      </p:to>
                                    </p:set>
                                    <p:animEffect transition="in" filter="fade">
                                      <p:cBhvr>
                                        <p:cTn id="90" dur="1000"/>
                                        <p:tgtEl>
                                          <p:spTgt spid="3">
                                            <p:txEl>
                                              <p:pRg st="11" end="11"/>
                                            </p:txEl>
                                          </p:spTgt>
                                        </p:tgtEl>
                                      </p:cBhvr>
                                    </p:animEffect>
                                    <p:anim calcmode="lin" valueType="num">
                                      <p:cBhvr>
                                        <p:cTn id="91"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92"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3">
                                            <p:txEl>
                                              <p:pRg st="12" end="12"/>
                                            </p:txEl>
                                          </p:spTgt>
                                        </p:tgtEl>
                                        <p:attrNameLst>
                                          <p:attrName>style.visibility</p:attrName>
                                        </p:attrNameLst>
                                      </p:cBhvr>
                                      <p:to>
                                        <p:strVal val="visible"/>
                                      </p:to>
                                    </p:set>
                                    <p:animEffect transition="in" filter="fade">
                                      <p:cBhvr>
                                        <p:cTn id="97" dur="1000"/>
                                        <p:tgtEl>
                                          <p:spTgt spid="3">
                                            <p:txEl>
                                              <p:pRg st="12" end="12"/>
                                            </p:txEl>
                                          </p:spTgt>
                                        </p:tgtEl>
                                      </p:cBhvr>
                                    </p:animEffect>
                                    <p:anim calcmode="lin" valueType="num">
                                      <p:cBhvr>
                                        <p:cTn id="98"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99"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3">
                                            <p:txEl>
                                              <p:pRg st="13" end="13"/>
                                            </p:txEl>
                                          </p:spTgt>
                                        </p:tgtEl>
                                        <p:attrNameLst>
                                          <p:attrName>style.visibility</p:attrName>
                                        </p:attrNameLst>
                                      </p:cBhvr>
                                      <p:to>
                                        <p:strVal val="visible"/>
                                      </p:to>
                                    </p:set>
                                    <p:animEffect transition="in" filter="fade">
                                      <p:cBhvr>
                                        <p:cTn id="104" dur="1000"/>
                                        <p:tgtEl>
                                          <p:spTgt spid="3">
                                            <p:txEl>
                                              <p:pRg st="13" end="13"/>
                                            </p:txEl>
                                          </p:spTgt>
                                        </p:tgtEl>
                                      </p:cBhvr>
                                    </p:animEffect>
                                    <p:anim calcmode="lin" valueType="num">
                                      <p:cBhvr>
                                        <p:cTn id="105"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106"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3">
                                            <p:txEl>
                                              <p:pRg st="14" end="14"/>
                                            </p:txEl>
                                          </p:spTgt>
                                        </p:tgtEl>
                                        <p:attrNameLst>
                                          <p:attrName>style.visibility</p:attrName>
                                        </p:attrNameLst>
                                      </p:cBhvr>
                                      <p:to>
                                        <p:strVal val="visible"/>
                                      </p:to>
                                    </p:set>
                                    <p:animEffect transition="in" filter="fade">
                                      <p:cBhvr>
                                        <p:cTn id="111" dur="1000"/>
                                        <p:tgtEl>
                                          <p:spTgt spid="3">
                                            <p:txEl>
                                              <p:pRg st="14" end="14"/>
                                            </p:txEl>
                                          </p:spTgt>
                                        </p:tgtEl>
                                      </p:cBhvr>
                                    </p:animEffect>
                                    <p:anim calcmode="lin" valueType="num">
                                      <p:cBhvr>
                                        <p:cTn id="112"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113"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20"/>
                                        </p:tgtEl>
                                        <p:attrNameLst>
                                          <p:attrName>style.visibility</p:attrName>
                                        </p:attrNameLst>
                                      </p:cBhvr>
                                      <p:to>
                                        <p:strVal val="visible"/>
                                      </p:to>
                                    </p:set>
                                    <p:anim calcmode="lin" valueType="num">
                                      <p:cBhvr additive="base">
                                        <p:cTn id="118" dur="500" fill="hold"/>
                                        <p:tgtEl>
                                          <p:spTgt spid="20"/>
                                        </p:tgtEl>
                                        <p:attrNameLst>
                                          <p:attrName>ppt_x</p:attrName>
                                        </p:attrNameLst>
                                      </p:cBhvr>
                                      <p:tavLst>
                                        <p:tav tm="0">
                                          <p:val>
                                            <p:strVal val="#ppt_x"/>
                                          </p:val>
                                        </p:tav>
                                        <p:tav tm="100000">
                                          <p:val>
                                            <p:strVal val="#ppt_x"/>
                                          </p:val>
                                        </p:tav>
                                      </p:tavLst>
                                    </p:anim>
                                    <p:anim calcmode="lin" valueType="num">
                                      <p:cBhvr additive="base">
                                        <p:cTn id="1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20">
                                            <p:txEl>
                                              <p:pRg st="0" end="0"/>
                                            </p:txEl>
                                          </p:spTgt>
                                        </p:tgtEl>
                                        <p:attrNameLst>
                                          <p:attrName>style.visibility</p:attrName>
                                        </p:attrNameLst>
                                      </p:cBhvr>
                                      <p:to>
                                        <p:strVal val="visible"/>
                                      </p:to>
                                    </p:set>
                                    <p:anim calcmode="lin" valueType="num">
                                      <p:cBhvr additive="base">
                                        <p:cTn id="124"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125"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126" presetID="2" presetClass="entr" presetSubtype="4" fill="hold" nodeType="withEffect">
                                  <p:stCondLst>
                                    <p:cond delay="0"/>
                                  </p:stCondLst>
                                  <p:childTnLst>
                                    <p:set>
                                      <p:cBhvr>
                                        <p:cTn id="127" dur="1" fill="hold">
                                          <p:stCondLst>
                                            <p:cond delay="0"/>
                                          </p:stCondLst>
                                        </p:cTn>
                                        <p:tgtEl>
                                          <p:spTgt spid="20">
                                            <p:txEl>
                                              <p:pRg st="1" end="1"/>
                                            </p:txEl>
                                          </p:spTgt>
                                        </p:tgtEl>
                                        <p:attrNameLst>
                                          <p:attrName>style.visibility</p:attrName>
                                        </p:attrNameLst>
                                      </p:cBhvr>
                                      <p:to>
                                        <p:strVal val="visible"/>
                                      </p:to>
                                    </p:set>
                                    <p:anim calcmode="lin" valueType="num">
                                      <p:cBhvr additive="base">
                                        <p:cTn id="128"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20">
                                            <p:txEl>
                                              <p:pRg st="1" end="1"/>
                                            </p:txEl>
                                          </p:spTgt>
                                        </p:tgtEl>
                                        <p:attrNameLst>
                                          <p:attrName>ppt_y</p:attrName>
                                        </p:attrNameLst>
                                      </p:cBhvr>
                                      <p:tavLst>
                                        <p:tav tm="0">
                                          <p:val>
                                            <p:strVal val="1+#ppt_h/2"/>
                                          </p:val>
                                        </p:tav>
                                        <p:tav tm="100000">
                                          <p:val>
                                            <p:strVal val="#ppt_y"/>
                                          </p:val>
                                        </p:tav>
                                      </p:tavLst>
                                    </p:anim>
                                  </p:childTnLst>
                                </p:cTn>
                              </p:par>
                              <p:par>
                                <p:cTn id="130" presetID="2" presetClass="entr" presetSubtype="4" fill="hold" nodeType="withEffect">
                                  <p:stCondLst>
                                    <p:cond delay="0"/>
                                  </p:stCondLst>
                                  <p:childTnLst>
                                    <p:set>
                                      <p:cBhvr>
                                        <p:cTn id="131" dur="1" fill="hold">
                                          <p:stCondLst>
                                            <p:cond delay="0"/>
                                          </p:stCondLst>
                                        </p:cTn>
                                        <p:tgtEl>
                                          <p:spTgt spid="20">
                                            <p:txEl>
                                              <p:pRg st="2" end="2"/>
                                            </p:txEl>
                                          </p:spTgt>
                                        </p:tgtEl>
                                        <p:attrNameLst>
                                          <p:attrName>style.visibility</p:attrName>
                                        </p:attrNameLst>
                                      </p:cBhvr>
                                      <p:to>
                                        <p:strVal val="visible"/>
                                      </p:to>
                                    </p:set>
                                    <p:anim calcmode="lin" valueType="num">
                                      <p:cBhvr additive="base">
                                        <p:cTn id="132"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20">
                                            <p:txEl>
                                              <p:pRg st="2" end="2"/>
                                            </p:txEl>
                                          </p:spTgt>
                                        </p:tgtEl>
                                        <p:attrNameLst>
                                          <p:attrName>ppt_y</p:attrName>
                                        </p:attrNameLst>
                                      </p:cBhvr>
                                      <p:tavLst>
                                        <p:tav tm="0">
                                          <p:val>
                                            <p:strVal val="1+#ppt_h/2"/>
                                          </p:val>
                                        </p:tav>
                                        <p:tav tm="100000">
                                          <p:val>
                                            <p:strVal val="#ppt_y"/>
                                          </p:val>
                                        </p:tav>
                                      </p:tavLst>
                                    </p:anim>
                                  </p:childTnLst>
                                </p:cTn>
                              </p:par>
                              <p:par>
                                <p:cTn id="134" presetID="2" presetClass="entr" presetSubtype="4" fill="hold" nodeType="withEffect">
                                  <p:stCondLst>
                                    <p:cond delay="0"/>
                                  </p:stCondLst>
                                  <p:childTnLst>
                                    <p:set>
                                      <p:cBhvr>
                                        <p:cTn id="135" dur="1" fill="hold">
                                          <p:stCondLst>
                                            <p:cond delay="0"/>
                                          </p:stCondLst>
                                        </p:cTn>
                                        <p:tgtEl>
                                          <p:spTgt spid="20">
                                            <p:txEl>
                                              <p:pRg st="3" end="3"/>
                                            </p:txEl>
                                          </p:spTgt>
                                        </p:tgtEl>
                                        <p:attrNameLst>
                                          <p:attrName>style.visibility</p:attrName>
                                        </p:attrNameLst>
                                      </p:cBhvr>
                                      <p:to>
                                        <p:strVal val="visible"/>
                                      </p:to>
                                    </p:set>
                                    <p:anim calcmode="lin" valueType="num">
                                      <p:cBhvr additive="base">
                                        <p:cTn id="136"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20">
                                            <p:txEl>
                                              <p:pRg st="3" end="3"/>
                                            </p:txEl>
                                          </p:spTgt>
                                        </p:tgtEl>
                                        <p:attrNameLst>
                                          <p:attrName>ppt_y</p:attrName>
                                        </p:attrNameLst>
                                      </p:cBhvr>
                                      <p:tavLst>
                                        <p:tav tm="0">
                                          <p:val>
                                            <p:strVal val="1+#ppt_h/2"/>
                                          </p:val>
                                        </p:tav>
                                        <p:tav tm="100000">
                                          <p:val>
                                            <p:strVal val="#ppt_y"/>
                                          </p:val>
                                        </p:tav>
                                      </p:tavLst>
                                    </p:anim>
                                  </p:childTnLst>
                                </p:cTn>
                              </p:par>
                              <p:par>
                                <p:cTn id="138" presetID="2" presetClass="entr" presetSubtype="4" fill="hold" nodeType="withEffect">
                                  <p:stCondLst>
                                    <p:cond delay="0"/>
                                  </p:stCondLst>
                                  <p:childTnLst>
                                    <p:set>
                                      <p:cBhvr>
                                        <p:cTn id="139" dur="1" fill="hold">
                                          <p:stCondLst>
                                            <p:cond delay="0"/>
                                          </p:stCondLst>
                                        </p:cTn>
                                        <p:tgtEl>
                                          <p:spTgt spid="20">
                                            <p:txEl>
                                              <p:pRg st="4" end="4"/>
                                            </p:txEl>
                                          </p:spTgt>
                                        </p:tgtEl>
                                        <p:attrNameLst>
                                          <p:attrName>style.visibility</p:attrName>
                                        </p:attrNameLst>
                                      </p:cBhvr>
                                      <p:to>
                                        <p:strVal val="visible"/>
                                      </p:to>
                                    </p:set>
                                    <p:anim calcmode="lin" valueType="num">
                                      <p:cBhvr additive="base">
                                        <p:cTn id="140"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141" dur="500" fill="hold"/>
                                        <p:tgtEl>
                                          <p:spTgt spid="20">
                                            <p:txEl>
                                              <p:pRg st="4" end="4"/>
                                            </p:txEl>
                                          </p:spTgt>
                                        </p:tgtEl>
                                        <p:attrNameLst>
                                          <p:attrName>ppt_y</p:attrName>
                                        </p:attrNameLst>
                                      </p:cBhvr>
                                      <p:tavLst>
                                        <p:tav tm="0">
                                          <p:val>
                                            <p:strVal val="1+#ppt_h/2"/>
                                          </p:val>
                                        </p:tav>
                                        <p:tav tm="100000">
                                          <p:val>
                                            <p:strVal val="#ppt_y"/>
                                          </p:val>
                                        </p:tav>
                                      </p:tavLst>
                                    </p:anim>
                                  </p:childTnLst>
                                </p:cTn>
                              </p:par>
                              <p:par>
                                <p:cTn id="142" presetID="2" presetClass="entr" presetSubtype="4" fill="hold" nodeType="withEffect">
                                  <p:stCondLst>
                                    <p:cond delay="0"/>
                                  </p:stCondLst>
                                  <p:childTnLst>
                                    <p:set>
                                      <p:cBhvr>
                                        <p:cTn id="143" dur="1" fill="hold">
                                          <p:stCondLst>
                                            <p:cond delay="0"/>
                                          </p:stCondLst>
                                        </p:cTn>
                                        <p:tgtEl>
                                          <p:spTgt spid="20">
                                            <p:txEl>
                                              <p:pRg st="5" end="5"/>
                                            </p:txEl>
                                          </p:spTgt>
                                        </p:tgtEl>
                                        <p:attrNameLst>
                                          <p:attrName>style.visibility</p:attrName>
                                        </p:attrNameLst>
                                      </p:cBhvr>
                                      <p:to>
                                        <p:strVal val="visible"/>
                                      </p:to>
                                    </p:set>
                                    <p:anim calcmode="lin" valueType="num">
                                      <p:cBhvr additive="base">
                                        <p:cTn id="144" dur="500" fill="hold"/>
                                        <p:tgtEl>
                                          <p:spTgt spid="20">
                                            <p:txEl>
                                              <p:pRg st="5" end="5"/>
                                            </p:txEl>
                                          </p:spTgt>
                                        </p:tgtEl>
                                        <p:attrNameLst>
                                          <p:attrName>ppt_x</p:attrName>
                                        </p:attrNameLst>
                                      </p:cBhvr>
                                      <p:tavLst>
                                        <p:tav tm="0">
                                          <p:val>
                                            <p:strVal val="#ppt_x"/>
                                          </p:val>
                                        </p:tav>
                                        <p:tav tm="100000">
                                          <p:val>
                                            <p:strVal val="#ppt_x"/>
                                          </p:val>
                                        </p:tav>
                                      </p:tavLst>
                                    </p:anim>
                                    <p:anim calcmode="lin" valueType="num">
                                      <p:cBhvr additive="base">
                                        <p:cTn id="145" dur="500" fill="hold"/>
                                        <p:tgtEl>
                                          <p:spTgt spid="2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nodeType="clickEffect">
                                  <p:stCondLst>
                                    <p:cond delay="0"/>
                                  </p:stCondLst>
                                  <p:childTnLst>
                                    <p:set>
                                      <p:cBhvr>
                                        <p:cTn id="149" dur="1" fill="hold">
                                          <p:stCondLst>
                                            <p:cond delay="0"/>
                                          </p:stCondLst>
                                        </p:cTn>
                                        <p:tgtEl>
                                          <p:spTgt spid="20">
                                            <p:txEl>
                                              <p:pRg st="6" end="6"/>
                                            </p:txEl>
                                          </p:spTgt>
                                        </p:tgtEl>
                                        <p:attrNameLst>
                                          <p:attrName>style.visibility</p:attrName>
                                        </p:attrNameLst>
                                      </p:cBhvr>
                                      <p:to>
                                        <p:strVal val="visible"/>
                                      </p:to>
                                    </p:set>
                                    <p:anim calcmode="lin" valueType="num">
                                      <p:cBhvr additive="base">
                                        <p:cTn id="150" dur="500" fill="hold"/>
                                        <p:tgtEl>
                                          <p:spTgt spid="20">
                                            <p:txEl>
                                              <p:pRg st="6" end="6"/>
                                            </p:txEl>
                                          </p:spTgt>
                                        </p:tgtEl>
                                        <p:attrNameLst>
                                          <p:attrName>ppt_x</p:attrName>
                                        </p:attrNameLst>
                                      </p:cBhvr>
                                      <p:tavLst>
                                        <p:tav tm="0">
                                          <p:val>
                                            <p:strVal val="#ppt_x"/>
                                          </p:val>
                                        </p:tav>
                                        <p:tav tm="100000">
                                          <p:val>
                                            <p:strVal val="#ppt_x"/>
                                          </p:val>
                                        </p:tav>
                                      </p:tavLst>
                                    </p:anim>
                                    <p:anim calcmode="lin" valueType="num">
                                      <p:cBhvr additive="base">
                                        <p:cTn id="151" dur="500" fill="hold"/>
                                        <p:tgtEl>
                                          <p:spTgt spid="20">
                                            <p:txEl>
                                              <p:pRg st="6" end="6"/>
                                            </p:txEl>
                                          </p:spTgt>
                                        </p:tgtEl>
                                        <p:attrNameLst>
                                          <p:attrName>ppt_y</p:attrName>
                                        </p:attrNameLst>
                                      </p:cBhvr>
                                      <p:tavLst>
                                        <p:tav tm="0">
                                          <p:val>
                                            <p:strVal val="1+#ppt_h/2"/>
                                          </p:val>
                                        </p:tav>
                                        <p:tav tm="100000">
                                          <p:val>
                                            <p:strVal val="#ppt_y"/>
                                          </p:val>
                                        </p:tav>
                                      </p:tavLst>
                                    </p:anim>
                                  </p:childTnLst>
                                </p:cTn>
                              </p:par>
                              <p:par>
                                <p:cTn id="152" presetID="2" presetClass="entr" presetSubtype="4" fill="hold" nodeType="withEffect">
                                  <p:stCondLst>
                                    <p:cond delay="0"/>
                                  </p:stCondLst>
                                  <p:childTnLst>
                                    <p:set>
                                      <p:cBhvr>
                                        <p:cTn id="153" dur="1" fill="hold">
                                          <p:stCondLst>
                                            <p:cond delay="0"/>
                                          </p:stCondLst>
                                        </p:cTn>
                                        <p:tgtEl>
                                          <p:spTgt spid="20">
                                            <p:txEl>
                                              <p:pRg st="7" end="7"/>
                                            </p:txEl>
                                          </p:spTgt>
                                        </p:tgtEl>
                                        <p:attrNameLst>
                                          <p:attrName>style.visibility</p:attrName>
                                        </p:attrNameLst>
                                      </p:cBhvr>
                                      <p:to>
                                        <p:strVal val="visible"/>
                                      </p:to>
                                    </p:set>
                                    <p:anim calcmode="lin" valueType="num">
                                      <p:cBhvr additive="base">
                                        <p:cTn id="154" dur="500" fill="hold"/>
                                        <p:tgtEl>
                                          <p:spTgt spid="20">
                                            <p:txEl>
                                              <p:pRg st="7" end="7"/>
                                            </p:txEl>
                                          </p:spTgt>
                                        </p:tgtEl>
                                        <p:attrNameLst>
                                          <p:attrName>ppt_x</p:attrName>
                                        </p:attrNameLst>
                                      </p:cBhvr>
                                      <p:tavLst>
                                        <p:tav tm="0">
                                          <p:val>
                                            <p:strVal val="#ppt_x"/>
                                          </p:val>
                                        </p:tav>
                                        <p:tav tm="100000">
                                          <p:val>
                                            <p:strVal val="#ppt_x"/>
                                          </p:val>
                                        </p:tav>
                                      </p:tavLst>
                                    </p:anim>
                                    <p:anim calcmode="lin" valueType="num">
                                      <p:cBhvr additive="base">
                                        <p:cTn id="155" dur="500" fill="hold"/>
                                        <p:tgtEl>
                                          <p:spTgt spid="20">
                                            <p:txEl>
                                              <p:pRg st="7" end="7"/>
                                            </p:txEl>
                                          </p:spTgt>
                                        </p:tgtEl>
                                        <p:attrNameLst>
                                          <p:attrName>ppt_y</p:attrName>
                                        </p:attrNameLst>
                                      </p:cBhvr>
                                      <p:tavLst>
                                        <p:tav tm="0">
                                          <p:val>
                                            <p:strVal val="1+#ppt_h/2"/>
                                          </p:val>
                                        </p:tav>
                                        <p:tav tm="100000">
                                          <p:val>
                                            <p:strVal val="#ppt_y"/>
                                          </p:val>
                                        </p:tav>
                                      </p:tavLst>
                                    </p:anim>
                                  </p:childTnLst>
                                </p:cTn>
                              </p:par>
                              <p:par>
                                <p:cTn id="156" presetID="2" presetClass="entr" presetSubtype="4" fill="hold" nodeType="withEffect">
                                  <p:stCondLst>
                                    <p:cond delay="0"/>
                                  </p:stCondLst>
                                  <p:childTnLst>
                                    <p:set>
                                      <p:cBhvr>
                                        <p:cTn id="157" dur="1" fill="hold">
                                          <p:stCondLst>
                                            <p:cond delay="0"/>
                                          </p:stCondLst>
                                        </p:cTn>
                                        <p:tgtEl>
                                          <p:spTgt spid="20">
                                            <p:txEl>
                                              <p:pRg st="8" end="8"/>
                                            </p:txEl>
                                          </p:spTgt>
                                        </p:tgtEl>
                                        <p:attrNameLst>
                                          <p:attrName>style.visibility</p:attrName>
                                        </p:attrNameLst>
                                      </p:cBhvr>
                                      <p:to>
                                        <p:strVal val="visible"/>
                                      </p:to>
                                    </p:set>
                                    <p:anim calcmode="lin" valueType="num">
                                      <p:cBhvr additive="base">
                                        <p:cTn id="158" dur="500" fill="hold"/>
                                        <p:tgtEl>
                                          <p:spTgt spid="20">
                                            <p:txEl>
                                              <p:pRg st="8" end="8"/>
                                            </p:txEl>
                                          </p:spTgt>
                                        </p:tgtEl>
                                        <p:attrNameLst>
                                          <p:attrName>ppt_x</p:attrName>
                                        </p:attrNameLst>
                                      </p:cBhvr>
                                      <p:tavLst>
                                        <p:tav tm="0">
                                          <p:val>
                                            <p:strVal val="#ppt_x"/>
                                          </p:val>
                                        </p:tav>
                                        <p:tav tm="100000">
                                          <p:val>
                                            <p:strVal val="#ppt_x"/>
                                          </p:val>
                                        </p:tav>
                                      </p:tavLst>
                                    </p:anim>
                                    <p:anim calcmode="lin" valueType="num">
                                      <p:cBhvr additive="base">
                                        <p:cTn id="159" dur="500" fill="hold"/>
                                        <p:tgtEl>
                                          <p:spTgt spid="20">
                                            <p:txEl>
                                              <p:pRg st="8" end="8"/>
                                            </p:txEl>
                                          </p:spTgt>
                                        </p:tgtEl>
                                        <p:attrNameLst>
                                          <p:attrName>ppt_y</p:attrName>
                                        </p:attrNameLst>
                                      </p:cBhvr>
                                      <p:tavLst>
                                        <p:tav tm="0">
                                          <p:val>
                                            <p:strVal val="1+#ppt_h/2"/>
                                          </p:val>
                                        </p:tav>
                                        <p:tav tm="100000">
                                          <p:val>
                                            <p:strVal val="#ppt_y"/>
                                          </p:val>
                                        </p:tav>
                                      </p:tavLst>
                                    </p:anim>
                                  </p:childTnLst>
                                </p:cTn>
                              </p:par>
                              <p:par>
                                <p:cTn id="160" presetID="2" presetClass="entr" presetSubtype="4" fill="hold" nodeType="withEffect">
                                  <p:stCondLst>
                                    <p:cond delay="0"/>
                                  </p:stCondLst>
                                  <p:childTnLst>
                                    <p:set>
                                      <p:cBhvr>
                                        <p:cTn id="161" dur="1" fill="hold">
                                          <p:stCondLst>
                                            <p:cond delay="0"/>
                                          </p:stCondLst>
                                        </p:cTn>
                                        <p:tgtEl>
                                          <p:spTgt spid="20">
                                            <p:txEl>
                                              <p:pRg st="9" end="9"/>
                                            </p:txEl>
                                          </p:spTgt>
                                        </p:tgtEl>
                                        <p:attrNameLst>
                                          <p:attrName>style.visibility</p:attrName>
                                        </p:attrNameLst>
                                      </p:cBhvr>
                                      <p:to>
                                        <p:strVal val="visible"/>
                                      </p:to>
                                    </p:set>
                                    <p:anim calcmode="lin" valueType="num">
                                      <p:cBhvr additive="base">
                                        <p:cTn id="162" dur="500" fill="hold"/>
                                        <p:tgtEl>
                                          <p:spTgt spid="20">
                                            <p:txEl>
                                              <p:pRg st="9" end="9"/>
                                            </p:txEl>
                                          </p:spTgt>
                                        </p:tgtEl>
                                        <p:attrNameLst>
                                          <p:attrName>ppt_x</p:attrName>
                                        </p:attrNameLst>
                                      </p:cBhvr>
                                      <p:tavLst>
                                        <p:tav tm="0">
                                          <p:val>
                                            <p:strVal val="#ppt_x"/>
                                          </p:val>
                                        </p:tav>
                                        <p:tav tm="100000">
                                          <p:val>
                                            <p:strVal val="#ppt_x"/>
                                          </p:val>
                                        </p:tav>
                                      </p:tavLst>
                                    </p:anim>
                                    <p:anim calcmode="lin" valueType="num">
                                      <p:cBhvr additive="base">
                                        <p:cTn id="163" dur="500" fill="hold"/>
                                        <p:tgtEl>
                                          <p:spTgt spid="20">
                                            <p:txEl>
                                              <p:pRg st="9" end="9"/>
                                            </p:txEl>
                                          </p:spTgt>
                                        </p:tgtEl>
                                        <p:attrNameLst>
                                          <p:attrName>ppt_y</p:attrName>
                                        </p:attrNameLst>
                                      </p:cBhvr>
                                      <p:tavLst>
                                        <p:tav tm="0">
                                          <p:val>
                                            <p:strVal val="1+#ppt_h/2"/>
                                          </p:val>
                                        </p:tav>
                                        <p:tav tm="100000">
                                          <p:val>
                                            <p:strVal val="#ppt_y"/>
                                          </p:val>
                                        </p:tav>
                                      </p:tavLst>
                                    </p:anim>
                                  </p:childTnLst>
                                </p:cTn>
                              </p:par>
                              <p:par>
                                <p:cTn id="164" presetID="2" presetClass="entr" presetSubtype="4" fill="hold" nodeType="withEffect">
                                  <p:stCondLst>
                                    <p:cond delay="0"/>
                                  </p:stCondLst>
                                  <p:childTnLst>
                                    <p:set>
                                      <p:cBhvr>
                                        <p:cTn id="165" dur="1" fill="hold">
                                          <p:stCondLst>
                                            <p:cond delay="0"/>
                                          </p:stCondLst>
                                        </p:cTn>
                                        <p:tgtEl>
                                          <p:spTgt spid="20">
                                            <p:txEl>
                                              <p:pRg st="10" end="10"/>
                                            </p:txEl>
                                          </p:spTgt>
                                        </p:tgtEl>
                                        <p:attrNameLst>
                                          <p:attrName>style.visibility</p:attrName>
                                        </p:attrNameLst>
                                      </p:cBhvr>
                                      <p:to>
                                        <p:strVal val="visible"/>
                                      </p:to>
                                    </p:set>
                                    <p:anim calcmode="lin" valueType="num">
                                      <p:cBhvr additive="base">
                                        <p:cTn id="166" dur="500" fill="hold"/>
                                        <p:tgtEl>
                                          <p:spTgt spid="20">
                                            <p:txEl>
                                              <p:pRg st="10" end="10"/>
                                            </p:txEl>
                                          </p:spTgt>
                                        </p:tgtEl>
                                        <p:attrNameLst>
                                          <p:attrName>ppt_x</p:attrName>
                                        </p:attrNameLst>
                                      </p:cBhvr>
                                      <p:tavLst>
                                        <p:tav tm="0">
                                          <p:val>
                                            <p:strVal val="#ppt_x"/>
                                          </p:val>
                                        </p:tav>
                                        <p:tav tm="100000">
                                          <p:val>
                                            <p:strVal val="#ppt_x"/>
                                          </p:val>
                                        </p:tav>
                                      </p:tavLst>
                                    </p:anim>
                                    <p:anim calcmode="lin" valueType="num">
                                      <p:cBhvr additive="base">
                                        <p:cTn id="167" dur="500" fill="hold"/>
                                        <p:tgtEl>
                                          <p:spTgt spid="20">
                                            <p:txEl>
                                              <p:pRg st="10" end="10"/>
                                            </p:txEl>
                                          </p:spTgt>
                                        </p:tgtEl>
                                        <p:attrNameLst>
                                          <p:attrName>ppt_y</p:attrName>
                                        </p:attrNameLst>
                                      </p:cBhvr>
                                      <p:tavLst>
                                        <p:tav tm="0">
                                          <p:val>
                                            <p:strVal val="1+#ppt_h/2"/>
                                          </p:val>
                                        </p:tav>
                                        <p:tav tm="100000">
                                          <p:val>
                                            <p:strVal val="#ppt_y"/>
                                          </p:val>
                                        </p:tav>
                                      </p:tavLst>
                                    </p:anim>
                                  </p:childTnLst>
                                </p:cTn>
                              </p:par>
                              <p:par>
                                <p:cTn id="168" presetID="2" presetClass="entr" presetSubtype="4" fill="hold" nodeType="withEffect">
                                  <p:stCondLst>
                                    <p:cond delay="0"/>
                                  </p:stCondLst>
                                  <p:childTnLst>
                                    <p:set>
                                      <p:cBhvr>
                                        <p:cTn id="169" dur="1" fill="hold">
                                          <p:stCondLst>
                                            <p:cond delay="0"/>
                                          </p:stCondLst>
                                        </p:cTn>
                                        <p:tgtEl>
                                          <p:spTgt spid="20">
                                            <p:txEl>
                                              <p:pRg st="11" end="11"/>
                                            </p:txEl>
                                          </p:spTgt>
                                        </p:tgtEl>
                                        <p:attrNameLst>
                                          <p:attrName>style.visibility</p:attrName>
                                        </p:attrNameLst>
                                      </p:cBhvr>
                                      <p:to>
                                        <p:strVal val="visible"/>
                                      </p:to>
                                    </p:set>
                                    <p:anim calcmode="lin" valueType="num">
                                      <p:cBhvr additive="base">
                                        <p:cTn id="170" dur="500" fill="hold"/>
                                        <p:tgtEl>
                                          <p:spTgt spid="20">
                                            <p:txEl>
                                              <p:pRg st="11" end="11"/>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20">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2" presetClass="entr" presetSubtype="4" fill="hold" nodeType="clickEffect">
                                  <p:stCondLst>
                                    <p:cond delay="0"/>
                                  </p:stCondLst>
                                  <p:childTnLst>
                                    <p:set>
                                      <p:cBhvr>
                                        <p:cTn id="175" dur="1" fill="hold">
                                          <p:stCondLst>
                                            <p:cond delay="0"/>
                                          </p:stCondLst>
                                        </p:cTn>
                                        <p:tgtEl>
                                          <p:spTgt spid="20">
                                            <p:txEl>
                                              <p:pRg st="12" end="12"/>
                                            </p:txEl>
                                          </p:spTgt>
                                        </p:tgtEl>
                                        <p:attrNameLst>
                                          <p:attrName>style.visibility</p:attrName>
                                        </p:attrNameLst>
                                      </p:cBhvr>
                                      <p:to>
                                        <p:strVal val="visible"/>
                                      </p:to>
                                    </p:set>
                                    <p:anim calcmode="lin" valueType="num">
                                      <p:cBhvr additive="base">
                                        <p:cTn id="176" dur="500" fill="hold"/>
                                        <p:tgtEl>
                                          <p:spTgt spid="20">
                                            <p:txEl>
                                              <p:pRg st="12" end="12"/>
                                            </p:txEl>
                                          </p:spTgt>
                                        </p:tgtEl>
                                        <p:attrNameLst>
                                          <p:attrName>ppt_x</p:attrName>
                                        </p:attrNameLst>
                                      </p:cBhvr>
                                      <p:tavLst>
                                        <p:tav tm="0">
                                          <p:val>
                                            <p:strVal val="#ppt_x"/>
                                          </p:val>
                                        </p:tav>
                                        <p:tav tm="100000">
                                          <p:val>
                                            <p:strVal val="#ppt_x"/>
                                          </p:val>
                                        </p:tav>
                                      </p:tavLst>
                                    </p:anim>
                                    <p:anim calcmode="lin" valueType="num">
                                      <p:cBhvr additive="base">
                                        <p:cTn id="177" dur="500" fill="hold"/>
                                        <p:tgtEl>
                                          <p:spTgt spid="20">
                                            <p:txEl>
                                              <p:pRg st="12" end="12"/>
                                            </p:txEl>
                                          </p:spTgt>
                                        </p:tgtEl>
                                        <p:attrNameLst>
                                          <p:attrName>ppt_y</p:attrName>
                                        </p:attrNameLst>
                                      </p:cBhvr>
                                      <p:tavLst>
                                        <p:tav tm="0">
                                          <p:val>
                                            <p:strVal val="1+#ppt_h/2"/>
                                          </p:val>
                                        </p:tav>
                                        <p:tav tm="100000">
                                          <p:val>
                                            <p:strVal val="#ppt_y"/>
                                          </p:val>
                                        </p:tav>
                                      </p:tavLst>
                                    </p:anim>
                                  </p:childTnLst>
                                </p:cTn>
                              </p:par>
                              <p:par>
                                <p:cTn id="178" presetID="2" presetClass="entr" presetSubtype="4" fill="hold" nodeType="withEffect">
                                  <p:stCondLst>
                                    <p:cond delay="0"/>
                                  </p:stCondLst>
                                  <p:childTnLst>
                                    <p:set>
                                      <p:cBhvr>
                                        <p:cTn id="179" dur="1" fill="hold">
                                          <p:stCondLst>
                                            <p:cond delay="0"/>
                                          </p:stCondLst>
                                        </p:cTn>
                                        <p:tgtEl>
                                          <p:spTgt spid="20">
                                            <p:txEl>
                                              <p:pRg st="13" end="13"/>
                                            </p:txEl>
                                          </p:spTgt>
                                        </p:tgtEl>
                                        <p:attrNameLst>
                                          <p:attrName>style.visibility</p:attrName>
                                        </p:attrNameLst>
                                      </p:cBhvr>
                                      <p:to>
                                        <p:strVal val="visible"/>
                                      </p:to>
                                    </p:set>
                                    <p:anim calcmode="lin" valueType="num">
                                      <p:cBhvr additive="base">
                                        <p:cTn id="180" dur="500" fill="hold"/>
                                        <p:tgtEl>
                                          <p:spTgt spid="20">
                                            <p:txEl>
                                              <p:pRg st="13" end="13"/>
                                            </p:txEl>
                                          </p:spTgt>
                                        </p:tgtEl>
                                        <p:attrNameLst>
                                          <p:attrName>ppt_x</p:attrName>
                                        </p:attrNameLst>
                                      </p:cBhvr>
                                      <p:tavLst>
                                        <p:tav tm="0">
                                          <p:val>
                                            <p:strVal val="#ppt_x"/>
                                          </p:val>
                                        </p:tav>
                                        <p:tav tm="100000">
                                          <p:val>
                                            <p:strVal val="#ppt_x"/>
                                          </p:val>
                                        </p:tav>
                                      </p:tavLst>
                                    </p:anim>
                                    <p:anim calcmode="lin" valueType="num">
                                      <p:cBhvr additive="base">
                                        <p:cTn id="181" dur="500" fill="hold"/>
                                        <p:tgtEl>
                                          <p:spTgt spid="20">
                                            <p:txEl>
                                              <p:pRg st="13" end="13"/>
                                            </p:txEl>
                                          </p:spTgt>
                                        </p:tgtEl>
                                        <p:attrNameLst>
                                          <p:attrName>ppt_y</p:attrName>
                                        </p:attrNameLst>
                                      </p:cBhvr>
                                      <p:tavLst>
                                        <p:tav tm="0">
                                          <p:val>
                                            <p:strVal val="1+#ppt_h/2"/>
                                          </p:val>
                                        </p:tav>
                                        <p:tav tm="100000">
                                          <p:val>
                                            <p:strVal val="#ppt_y"/>
                                          </p:val>
                                        </p:tav>
                                      </p:tavLst>
                                    </p:anim>
                                  </p:childTnLst>
                                </p:cTn>
                              </p:par>
                              <p:par>
                                <p:cTn id="182" presetID="2" presetClass="entr" presetSubtype="4" fill="hold" nodeType="withEffect">
                                  <p:stCondLst>
                                    <p:cond delay="0"/>
                                  </p:stCondLst>
                                  <p:childTnLst>
                                    <p:set>
                                      <p:cBhvr>
                                        <p:cTn id="183" dur="1" fill="hold">
                                          <p:stCondLst>
                                            <p:cond delay="0"/>
                                          </p:stCondLst>
                                        </p:cTn>
                                        <p:tgtEl>
                                          <p:spTgt spid="20">
                                            <p:txEl>
                                              <p:pRg st="14" end="14"/>
                                            </p:txEl>
                                          </p:spTgt>
                                        </p:tgtEl>
                                        <p:attrNameLst>
                                          <p:attrName>style.visibility</p:attrName>
                                        </p:attrNameLst>
                                      </p:cBhvr>
                                      <p:to>
                                        <p:strVal val="visible"/>
                                      </p:to>
                                    </p:set>
                                    <p:anim calcmode="lin" valueType="num">
                                      <p:cBhvr additive="base">
                                        <p:cTn id="184" dur="500" fill="hold"/>
                                        <p:tgtEl>
                                          <p:spTgt spid="20">
                                            <p:txEl>
                                              <p:pRg st="14" end="14"/>
                                            </p:txEl>
                                          </p:spTgt>
                                        </p:tgtEl>
                                        <p:attrNameLst>
                                          <p:attrName>ppt_x</p:attrName>
                                        </p:attrNameLst>
                                      </p:cBhvr>
                                      <p:tavLst>
                                        <p:tav tm="0">
                                          <p:val>
                                            <p:strVal val="#ppt_x"/>
                                          </p:val>
                                        </p:tav>
                                        <p:tav tm="100000">
                                          <p:val>
                                            <p:strVal val="#ppt_x"/>
                                          </p:val>
                                        </p:tav>
                                      </p:tavLst>
                                    </p:anim>
                                    <p:anim calcmode="lin" valueType="num">
                                      <p:cBhvr additive="base">
                                        <p:cTn id="185" dur="500" fill="hold"/>
                                        <p:tgtEl>
                                          <p:spTgt spid="20">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排序算法（非递归）</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30596" y="771550"/>
                <a:ext cx="8856984" cy="1512168"/>
              </a:xfrm>
            </p:spPr>
            <p:txBody>
              <a:bodyPr/>
              <a:lstStyle/>
              <a:p>
                <a:pPr marL="0" indent="0" algn="just">
                  <a:lnSpc>
                    <a:spcPts val="2300"/>
                  </a:lnSpc>
                  <a:spcBef>
                    <a:spcPts val="0"/>
                  </a:spcBef>
                  <a:buNone/>
                </a:pPr>
                <a:r>
                  <a:rPr lang="en-US" altLang="zh-CN" sz="1600" dirty="0">
                    <a:latin typeface="隶书" panose="02010509060101010101" pitchFamily="49" charset="-122"/>
                    <a:ea typeface="隶书" panose="02010509060101010101" pitchFamily="49" charset="-122"/>
                  </a:rPr>
                  <a:t>     </a:t>
                </a:r>
                <a:r>
                  <a:rPr lang="zh-CN" altLang="zh-CN" sz="1600" dirty="0">
                    <a:latin typeface="隶书" panose="02010509060101010101" pitchFamily="49" charset="-122"/>
                    <a:ea typeface="隶书" panose="02010509060101010101" pitchFamily="49" charset="-122"/>
                  </a:rPr>
                  <a:t>在某趟归并中，设各子表长度为</a:t>
                </a:r>
                <a:r>
                  <a:rPr lang="en-US" altLang="zh-CN" sz="1600" dirty="0" err="1">
                    <a:latin typeface="隶书" panose="02010509060101010101" pitchFamily="49" charset="-122"/>
                    <a:ea typeface="隶书" panose="02010509060101010101" pitchFamily="49" charset="-122"/>
                  </a:rPr>
                  <a:t>len</a:t>
                </a:r>
                <a:r>
                  <a:rPr lang="zh-CN" altLang="zh-CN" sz="1600" dirty="0">
                    <a:latin typeface="隶书" panose="02010509060101010101" pitchFamily="49" charset="-122"/>
                    <a:ea typeface="隶书" panose="02010509060101010101" pitchFamily="49" charset="-122"/>
                  </a:rPr>
                  <a:t>（最后一个子表长度可能小于</a:t>
                </a:r>
                <a:r>
                  <a:rPr lang="en-US" altLang="zh-CN" sz="1600" dirty="0" err="1">
                    <a:latin typeface="隶书" panose="02010509060101010101" pitchFamily="49" charset="-122"/>
                    <a:ea typeface="隶书" panose="02010509060101010101" pitchFamily="49" charset="-122"/>
                  </a:rPr>
                  <a:t>len</a:t>
                </a:r>
                <a:r>
                  <a:rPr lang="zh-CN" altLang="zh-CN" sz="1600" dirty="0">
                    <a:latin typeface="隶书" panose="02010509060101010101" pitchFamily="49" charset="-122"/>
                    <a:ea typeface="隶书" panose="02010509060101010101" pitchFamily="49" charset="-122"/>
                  </a:rPr>
                  <a:t>），则归并前</a:t>
                </a:r>
                <a14:m>
                  <m:oMath xmlns:m="http://schemas.openxmlformats.org/officeDocument/2006/math">
                    <m:r>
                      <m:rPr>
                        <m:sty m:val="p"/>
                      </m:rPr>
                      <a:rPr lang="en-US" altLang="zh-CN" sz="1600">
                        <a:latin typeface="Cambria Math" panose="02040503050406030204" pitchFamily="18" charset="0"/>
                      </a:rPr>
                      <m:t>r</m:t>
                    </m:r>
                    <m:r>
                      <a:rPr lang="en-US" altLang="zh-CN" sz="1600">
                        <a:latin typeface="Cambria Math" panose="02040503050406030204" pitchFamily="18" charset="0"/>
                      </a:rPr>
                      <m:t>[1..</m:t>
                    </m:r>
                    <m:r>
                      <m:rPr>
                        <m:sty m:val="p"/>
                      </m:rPr>
                      <a:rPr lang="en-US" altLang="zh-CN" sz="1600">
                        <a:latin typeface="Cambria Math" panose="02040503050406030204" pitchFamily="18" charset="0"/>
                      </a:rPr>
                      <m:t>n</m:t>
                    </m:r>
                    <m:r>
                      <a:rPr lang="en-US" altLang="zh-CN" sz="1600">
                        <a:latin typeface="Cambria Math" panose="02040503050406030204" pitchFamily="18" charset="0"/>
                      </a:rPr>
                      <m:t>]</m:t>
                    </m:r>
                  </m:oMath>
                </a14:m>
                <a:r>
                  <a:rPr lang="zh-CN" altLang="zh-CN" sz="1600" dirty="0">
                    <a:latin typeface="隶书" panose="02010509060101010101" pitchFamily="49" charset="-122"/>
                    <a:ea typeface="隶书" panose="02010509060101010101" pitchFamily="49" charset="-122"/>
                  </a:rPr>
                  <a:t>中共有</a:t>
                </a:r>
                <a14:m>
                  <m:oMath xmlns:m="http://schemas.openxmlformats.org/officeDocument/2006/math">
                    <m:d>
                      <m:dPr>
                        <m:begChr m:val="⌈"/>
                        <m:endChr m:val="⌉"/>
                        <m:ctrlPr>
                          <a:rPr lang="zh-CN" altLang="zh-CN" sz="1600" i="1">
                            <a:latin typeface="Cambria Math" panose="02040503050406030204" pitchFamily="18" charset="0"/>
                          </a:rPr>
                        </m:ctrlPr>
                      </m:dPr>
                      <m:e>
                        <m:f>
                          <m:fPr>
                            <m:ctrlPr>
                              <a:rPr lang="zh-CN" altLang="zh-CN" sz="1600" i="1">
                                <a:latin typeface="Cambria Math" panose="02040503050406030204" pitchFamily="18" charset="0"/>
                              </a:rPr>
                            </m:ctrlPr>
                          </m:fPr>
                          <m:num>
                            <m:r>
                              <a:rPr lang="en-US" altLang="zh-CN" sz="1600" i="1">
                                <a:latin typeface="Cambria Math" panose="02040503050406030204" pitchFamily="18" charset="0"/>
                              </a:rPr>
                              <m:t>𝑛</m:t>
                            </m:r>
                          </m:num>
                          <m:den>
                            <m:r>
                              <a:rPr lang="en-US" altLang="zh-CN" sz="1600" i="1">
                                <a:latin typeface="Cambria Math" panose="02040503050406030204" pitchFamily="18" charset="0"/>
                              </a:rPr>
                              <m:t>𝑙𝑒𝑛</m:t>
                            </m:r>
                          </m:den>
                        </m:f>
                      </m:e>
                    </m:d>
                  </m:oMath>
                </a14:m>
                <a:r>
                  <a:rPr lang="zh-CN" altLang="zh-CN" sz="1600" dirty="0">
                    <a:latin typeface="隶书" panose="02010509060101010101" pitchFamily="49" charset="-122"/>
                    <a:ea typeface="隶书" panose="02010509060101010101" pitchFamily="49" charset="-122"/>
                  </a:rPr>
                  <a:t>个有序子表：</a:t>
                </a:r>
                <a14:m>
                  <m:oMath xmlns:m="http://schemas.openxmlformats.org/officeDocument/2006/math">
                    <m:r>
                      <m:rPr>
                        <m:sty m:val="p"/>
                      </m:rPr>
                      <a:rPr lang="en-US" altLang="zh-CN" sz="1600">
                        <a:latin typeface="Cambria Math" panose="02040503050406030204" pitchFamily="18" charset="0"/>
                      </a:rPr>
                      <m:t>r</m:t>
                    </m:r>
                    <m:r>
                      <a:rPr lang="en-US" altLang="zh-CN" sz="1600">
                        <a:latin typeface="Cambria Math" panose="02040503050406030204" pitchFamily="18" charset="0"/>
                      </a:rPr>
                      <m:t>[1..</m:t>
                    </m:r>
                    <m:r>
                      <m:rPr>
                        <m:sty m:val="p"/>
                      </m:rPr>
                      <a:rPr lang="en-US" altLang="zh-CN" sz="1600">
                        <a:latin typeface="Cambria Math" panose="02040503050406030204" pitchFamily="18" charset="0"/>
                      </a:rPr>
                      <m:t>len</m:t>
                    </m:r>
                    <m:r>
                      <a:rPr lang="en-US" altLang="zh-CN" sz="1600">
                        <a:latin typeface="Cambria Math" panose="02040503050406030204" pitchFamily="18" charset="0"/>
                      </a:rPr>
                      <m:t>]</m:t>
                    </m:r>
                  </m:oMath>
                </a14:m>
                <a:r>
                  <a:rPr lang="zh-CN" altLang="zh-CN" sz="1600" dirty="0">
                    <a:latin typeface="隶书" panose="02010509060101010101" pitchFamily="49" charset="-122"/>
                    <a:ea typeface="隶书" panose="02010509060101010101" pitchFamily="49" charset="-122"/>
                  </a:rPr>
                  <a:t>、</a:t>
                </a:r>
                <a14:m>
                  <m:oMath xmlns:m="http://schemas.openxmlformats.org/officeDocument/2006/math">
                    <m:r>
                      <m:rPr>
                        <m:sty m:val="p"/>
                      </m:rPr>
                      <a:rPr lang="en-US" altLang="zh-CN" sz="1600">
                        <a:latin typeface="Cambria Math" panose="02040503050406030204" pitchFamily="18" charset="0"/>
                      </a:rPr>
                      <m:t>r</m:t>
                    </m:r>
                    <m:r>
                      <a:rPr lang="en-US" altLang="zh-CN" sz="1600">
                        <a:latin typeface="Cambria Math" panose="02040503050406030204" pitchFamily="18" charset="0"/>
                      </a:rPr>
                      <m:t>[</m:t>
                    </m:r>
                    <m:r>
                      <m:rPr>
                        <m:sty m:val="p"/>
                      </m:rPr>
                      <a:rPr lang="en-US" altLang="zh-CN" sz="1600">
                        <a:latin typeface="Cambria Math" panose="02040503050406030204" pitchFamily="18" charset="0"/>
                      </a:rPr>
                      <m:t>len</m:t>
                    </m:r>
                    <m:r>
                      <a:rPr lang="en-US" altLang="zh-CN" sz="1600">
                        <a:latin typeface="Cambria Math" panose="02040503050406030204" pitchFamily="18" charset="0"/>
                      </a:rPr>
                      <m:t>+1..2</m:t>
                    </m:r>
                    <m:r>
                      <m:rPr>
                        <m:sty m:val="p"/>
                      </m:rPr>
                      <a:rPr lang="en-US" altLang="zh-CN" sz="1600">
                        <a:latin typeface="Cambria Math" panose="02040503050406030204" pitchFamily="18" charset="0"/>
                      </a:rPr>
                      <m:t>len</m:t>
                    </m:r>
                    <m:r>
                      <a:rPr lang="en-US" altLang="zh-CN" sz="1600">
                        <a:latin typeface="Cambria Math" panose="02040503050406030204" pitchFamily="18" charset="0"/>
                      </a:rPr>
                      <m:t>]</m:t>
                    </m:r>
                  </m:oMath>
                </a14:m>
                <a:r>
                  <a:rPr lang="zh-CN" altLang="zh-CN" sz="1600" dirty="0">
                    <a:latin typeface="隶书" panose="02010509060101010101" pitchFamily="49" charset="-122"/>
                    <a:ea typeface="隶书" panose="02010509060101010101" pitchFamily="49" charset="-122"/>
                  </a:rPr>
                  <a:t>、</a:t>
                </a:r>
                <a14:m>
                  <m:oMath xmlns:m="http://schemas.openxmlformats.org/officeDocument/2006/math">
                    <m:r>
                      <a:rPr lang="en-US" altLang="zh-CN" sz="1600">
                        <a:latin typeface="Cambria Math" panose="02040503050406030204" pitchFamily="18" charset="0"/>
                      </a:rPr>
                      <m:t>⋯</m:t>
                    </m:r>
                    <m:r>
                      <a:rPr lang="zh-CN" altLang="zh-CN" sz="1600">
                        <a:latin typeface="Cambria Math" panose="02040503050406030204" pitchFamily="18" charset="0"/>
                      </a:rPr>
                      <m:t>、</m:t>
                    </m:r>
                    <m:r>
                      <m:rPr>
                        <m:sty m:val="p"/>
                      </m:rPr>
                      <a:rPr lang="en-US" altLang="zh-CN" sz="1600">
                        <a:latin typeface="Cambria Math" panose="02040503050406030204" pitchFamily="18" charset="0"/>
                      </a:rPr>
                      <m:t>r</m:t>
                    </m:r>
                    <m:r>
                      <a:rPr lang="en-US" altLang="zh-CN" sz="1600">
                        <a:latin typeface="Cambria Math" panose="02040503050406030204" pitchFamily="18" charset="0"/>
                      </a:rPr>
                      <m:t>[(</m:t>
                    </m:r>
                    <m:d>
                      <m:dPr>
                        <m:begChr m:val="⌈"/>
                        <m:endChr m:val="⌉"/>
                        <m:ctrlPr>
                          <a:rPr lang="zh-CN" altLang="zh-CN" sz="1600" i="1">
                            <a:latin typeface="Cambria Math" panose="02040503050406030204" pitchFamily="18" charset="0"/>
                          </a:rPr>
                        </m:ctrlPr>
                      </m:dPr>
                      <m:e>
                        <m:f>
                          <m:fPr>
                            <m:ctrlPr>
                              <a:rPr lang="zh-CN" altLang="zh-CN" sz="1600" i="1">
                                <a:latin typeface="Cambria Math" panose="02040503050406030204" pitchFamily="18" charset="0"/>
                              </a:rPr>
                            </m:ctrlPr>
                          </m:fPr>
                          <m:num>
                            <m:r>
                              <a:rPr lang="en-US" altLang="zh-CN" sz="1600" i="1">
                                <a:latin typeface="Cambria Math" panose="02040503050406030204" pitchFamily="18" charset="0"/>
                              </a:rPr>
                              <m:t>𝑛</m:t>
                            </m:r>
                          </m:num>
                          <m:den>
                            <m:r>
                              <a:rPr lang="en-US" altLang="zh-CN" sz="1600" i="1">
                                <a:latin typeface="Cambria Math" panose="02040503050406030204" pitchFamily="18" charset="0"/>
                              </a:rPr>
                              <m:t>𝑙𝑒𝑛</m:t>
                            </m:r>
                          </m:den>
                        </m:f>
                      </m:e>
                    </m:d>
                    <m:r>
                      <a:rPr lang="en-US" altLang="zh-CN" sz="1600" i="1">
                        <a:latin typeface="Cambria Math" panose="02040503050406030204" pitchFamily="18" charset="0"/>
                      </a:rPr>
                      <m:t>−1)×</m:t>
                    </m:r>
                    <m:r>
                      <a:rPr lang="en-US" altLang="zh-CN" sz="1600" i="1">
                        <a:latin typeface="Cambria Math" panose="02040503050406030204" pitchFamily="18" charset="0"/>
                      </a:rPr>
                      <m:t>𝑙𝑒𝑛</m:t>
                    </m:r>
                    <m:r>
                      <a:rPr lang="en-US" altLang="zh-CN" sz="1600" i="1">
                        <a:latin typeface="Cambria Math" panose="02040503050406030204" pitchFamily="18" charset="0"/>
                      </a:rPr>
                      <m:t>+1..</m:t>
                    </m:r>
                    <m:r>
                      <a:rPr lang="en-US" altLang="zh-CN" sz="1600" i="1">
                        <a:latin typeface="Cambria Math" panose="02040503050406030204" pitchFamily="18" charset="0"/>
                      </a:rPr>
                      <m:t>𝑛</m:t>
                    </m:r>
                    <m:r>
                      <a:rPr lang="en-US" altLang="zh-CN" sz="1600" i="1">
                        <a:latin typeface="Cambria Math" panose="02040503050406030204" pitchFamily="18" charset="0"/>
                      </a:rPr>
                      <m:t>]</m:t>
                    </m:r>
                  </m:oMath>
                </a14:m>
                <a:r>
                  <a:rPr lang="zh-CN" altLang="zh-CN" sz="1600" dirty="0">
                    <a:latin typeface="隶书" panose="02010509060101010101" pitchFamily="49" charset="-122"/>
                    <a:ea typeface="隶书" panose="02010509060101010101" pitchFamily="49" charset="-122"/>
                  </a:rPr>
                  <a:t>。调用</a:t>
                </a:r>
                <a:r>
                  <a:rPr lang="en-US" altLang="zh-CN" sz="1600" dirty="0">
                    <a:latin typeface="隶书" panose="02010509060101010101" pitchFamily="49" charset="-122"/>
                    <a:ea typeface="隶书" panose="02010509060101010101" pitchFamily="49" charset="-122"/>
                  </a:rPr>
                  <a:t>Merge()</a:t>
                </a:r>
                <a:r>
                  <a:rPr lang="zh-CN" altLang="zh-CN" sz="1600" dirty="0">
                    <a:latin typeface="隶书" panose="02010509060101010101" pitchFamily="49" charset="-122"/>
                    <a:ea typeface="隶书" panose="02010509060101010101" pitchFamily="49" charset="-122"/>
                  </a:rPr>
                  <a:t>将相邻的一对子表进行归并时，必须对表的个数是奇数以及最后一个子表长度小于</a:t>
                </a:r>
                <a:r>
                  <a:rPr lang="en-US" altLang="zh-CN" sz="1600" dirty="0" err="1">
                    <a:latin typeface="隶书" panose="02010509060101010101" pitchFamily="49" charset="-122"/>
                    <a:ea typeface="隶书" panose="02010509060101010101" pitchFamily="49" charset="-122"/>
                  </a:rPr>
                  <a:t>len</a:t>
                </a:r>
                <a:r>
                  <a:rPr lang="zh-CN" altLang="zh-CN" sz="1600" dirty="0">
                    <a:latin typeface="隶书" panose="02010509060101010101" pitchFamily="49" charset="-122"/>
                    <a:ea typeface="隶书" panose="02010509060101010101" pitchFamily="49" charset="-122"/>
                  </a:rPr>
                  <a:t>两种情形进行处理。若子表个数为奇数，则最后一个子表无须和其它子表归并；若子表个数为偶数，则须注意最后一对子表中后一个子表的区间上界为</a:t>
                </a:r>
                <a14:m>
                  <m:oMath xmlns:m="http://schemas.openxmlformats.org/officeDocument/2006/math">
                    <m:r>
                      <a:rPr lang="en-US" altLang="zh-CN" sz="1600" i="1">
                        <a:latin typeface="Cambria Math" panose="02040503050406030204" pitchFamily="18" charset="0"/>
                      </a:rPr>
                      <m:t>𝑛</m:t>
                    </m:r>
                  </m:oMath>
                </a14:m>
                <a:r>
                  <a:rPr lang="zh-CN" altLang="zh-CN" sz="1600" dirty="0">
                    <a:latin typeface="隶书" panose="02010509060101010101" pitchFamily="49" charset="-122"/>
                    <a:ea typeface="隶书" panose="02010509060101010101" pitchFamily="49" charset="-122"/>
                  </a:rPr>
                  <a:t>的情形。</a:t>
                </a:r>
              </a:p>
              <a:p>
                <a:pPr>
                  <a:lnSpc>
                    <a:spcPts val="2300"/>
                  </a:lnSpc>
                  <a:spcBef>
                    <a:spcPts val="0"/>
                  </a:spcBef>
                </a:pPr>
                <a:endParaRPr lang="zh-CN" altLang="en-US" sz="16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30596" y="771550"/>
                <a:ext cx="8856984" cy="1512168"/>
              </a:xfrm>
              <a:blipFill rotWithShape="0">
                <a:blip r:embed="rId2"/>
                <a:stretch>
                  <a:fillRect l="-619" t="-1210" r="-619" b="-4839"/>
                </a:stretch>
              </a:blipFill>
            </p:spPr>
            <p:txBody>
              <a:bodyPr/>
              <a:lstStyle/>
              <a:p>
                <a:r>
                  <a:rPr lang="zh-CN" altLang="en-US">
                    <a:noFill/>
                  </a:rPr>
                  <a:t> </a:t>
                </a:r>
              </a:p>
            </p:txBody>
          </p:sp>
        </mc:Fallback>
      </mc:AlternateContent>
      <p:sp>
        <p:nvSpPr>
          <p:cNvPr id="4" name="文本框 3"/>
          <p:cNvSpPr txBox="1"/>
          <p:nvPr/>
        </p:nvSpPr>
        <p:spPr>
          <a:xfrm>
            <a:off x="107504" y="2355726"/>
            <a:ext cx="6192688" cy="2862322"/>
          </a:xfrm>
          <a:prstGeom prst="rect">
            <a:avLst/>
          </a:prstGeom>
          <a:noFill/>
        </p:spPr>
        <p:txBody>
          <a:bodyPr wrap="square" rtlCol="0">
            <a:spAutoFit/>
          </a:bodyPr>
          <a:lstStyle/>
          <a:p>
            <a:r>
              <a:rPr lang="en-US" altLang="zh-CN" b="1" dirty="0">
                <a:solidFill>
                  <a:srgbClr val="002060"/>
                </a:solidFill>
                <a:latin typeface="Times New Roman" panose="02020603050405020304" pitchFamily="18" charset="0"/>
                <a:cs typeface="Times New Roman" panose="02020603050405020304" pitchFamily="18" charset="0"/>
              </a:rPr>
              <a:t>void </a:t>
            </a:r>
            <a:r>
              <a:rPr lang="en-US" altLang="zh-CN" b="1" dirty="0" err="1">
                <a:solidFill>
                  <a:srgbClr val="002060"/>
                </a:solidFill>
                <a:latin typeface="Times New Roman" panose="02020603050405020304" pitchFamily="18" charset="0"/>
                <a:cs typeface="Times New Roman" panose="02020603050405020304" pitchFamily="18" charset="0"/>
              </a:rPr>
              <a:t>Msort</a:t>
            </a:r>
            <a:r>
              <a:rPr lang="en-US" altLang="zh-CN" b="1" dirty="0">
                <a:solidFill>
                  <a:srgbClr val="002060"/>
                </a:solidFill>
                <a:latin typeface="Times New Roman" panose="02020603050405020304" pitchFamily="18" charset="0"/>
                <a:cs typeface="Times New Roman" panose="02020603050405020304" pitchFamily="18" charset="0"/>
              </a:rPr>
              <a:t>(</a:t>
            </a:r>
            <a:r>
              <a:rPr lang="en-US" altLang="zh-CN" b="1" dirty="0" err="1">
                <a:solidFill>
                  <a:srgbClr val="002060"/>
                </a:solidFill>
                <a:latin typeface="Times New Roman" panose="02020603050405020304" pitchFamily="18" charset="0"/>
                <a:cs typeface="Times New Roman" panose="02020603050405020304" pitchFamily="18" charset="0"/>
              </a:rPr>
              <a:t>SqList</a:t>
            </a:r>
            <a:r>
              <a:rPr lang="en-US" altLang="zh-CN" b="1" dirty="0">
                <a:solidFill>
                  <a:srgbClr val="002060"/>
                </a:solidFill>
                <a:latin typeface="Times New Roman" panose="02020603050405020304" pitchFamily="18" charset="0"/>
                <a:cs typeface="Times New Roman" panose="02020603050405020304" pitchFamily="18" charset="0"/>
              </a:rPr>
              <a:t> &amp;</a:t>
            </a:r>
            <a:r>
              <a:rPr lang="en-US" altLang="zh-CN" b="1" dirty="0" err="1">
                <a:solidFill>
                  <a:srgbClr val="002060"/>
                </a:solidFill>
                <a:latin typeface="Times New Roman" panose="02020603050405020304" pitchFamily="18" charset="0"/>
                <a:cs typeface="Times New Roman" panose="02020603050405020304" pitchFamily="18" charset="0"/>
              </a:rPr>
              <a:t>l,int</a:t>
            </a:r>
            <a:r>
              <a:rPr lang="en-US" altLang="zh-CN" b="1" dirty="0">
                <a:solidFill>
                  <a:srgbClr val="002060"/>
                </a:solidFill>
                <a:latin typeface="Times New Roman" panose="02020603050405020304" pitchFamily="18" charset="0"/>
                <a:cs typeface="Times New Roman" panose="02020603050405020304" pitchFamily="18" charset="0"/>
              </a:rPr>
              <a:t> </a:t>
            </a:r>
            <a:r>
              <a:rPr lang="en-US" altLang="zh-CN" b="1" dirty="0" err="1">
                <a:solidFill>
                  <a:srgbClr val="002060"/>
                </a:solidFill>
                <a:latin typeface="Times New Roman" panose="02020603050405020304" pitchFamily="18" charset="0"/>
                <a:cs typeface="Times New Roman" panose="02020603050405020304" pitchFamily="18" charset="0"/>
              </a:rPr>
              <a:t>len</a:t>
            </a:r>
            <a:r>
              <a:rPr lang="en-US" altLang="zh-CN" b="1" dirty="0">
                <a:solidFill>
                  <a:srgbClr val="002060"/>
                </a:solidFill>
                <a:latin typeface="Times New Roman" panose="02020603050405020304" pitchFamily="18" charset="0"/>
                <a:cs typeface="Times New Roman" panose="02020603050405020304" pitchFamily="18" charset="0"/>
              </a:rPr>
              <a:t>){      //</a:t>
            </a:r>
            <a:r>
              <a:rPr lang="zh-CN" altLang="zh-CN" b="1" dirty="0">
                <a:solidFill>
                  <a:srgbClr val="002060"/>
                </a:solidFill>
                <a:latin typeface="Times New Roman" panose="02020603050405020304" pitchFamily="18" charset="0"/>
                <a:cs typeface="Times New Roman" panose="02020603050405020304" pitchFamily="18" charset="0"/>
              </a:rPr>
              <a:t>对整个表进行一趟归并</a:t>
            </a:r>
          </a:p>
          <a:p>
            <a:r>
              <a:rPr lang="en-US" altLang="zh-CN" b="1" dirty="0">
                <a:solidFill>
                  <a:srgbClr val="002060"/>
                </a:solidFill>
                <a:latin typeface="Times New Roman" panose="02020603050405020304" pitchFamily="18" charset="0"/>
                <a:cs typeface="Times New Roman" panose="02020603050405020304" pitchFamily="18" charset="0"/>
              </a:rPr>
              <a:t>    </a:t>
            </a:r>
            <a:r>
              <a:rPr lang="en-US" altLang="zh-CN" b="1" dirty="0" err="1">
                <a:solidFill>
                  <a:srgbClr val="002060"/>
                </a:solidFill>
                <a:latin typeface="Times New Roman" panose="02020603050405020304" pitchFamily="18" charset="0"/>
                <a:cs typeface="Times New Roman" panose="02020603050405020304" pitchFamily="18" charset="0"/>
              </a:rPr>
              <a:t>int</a:t>
            </a:r>
            <a:r>
              <a:rPr lang="en-US" altLang="zh-CN" b="1" dirty="0">
                <a:solidFill>
                  <a:srgbClr val="002060"/>
                </a:solidFill>
                <a:latin typeface="Times New Roman" panose="02020603050405020304" pitchFamily="18" charset="0"/>
                <a:cs typeface="Times New Roman" panose="02020603050405020304" pitchFamily="18" charset="0"/>
              </a:rPr>
              <a:t> </a:t>
            </a:r>
            <a:r>
              <a:rPr lang="en-US" altLang="zh-CN" b="1" dirty="0" err="1">
                <a:solidFill>
                  <a:srgbClr val="002060"/>
                </a:solidFill>
                <a:latin typeface="Times New Roman" panose="02020603050405020304" pitchFamily="18" charset="0"/>
                <a:cs typeface="Times New Roman" panose="02020603050405020304" pitchFamily="18" charset="0"/>
              </a:rPr>
              <a:t>i</a:t>
            </a:r>
            <a:r>
              <a:rPr lang="en-US" altLang="zh-CN" b="1" dirty="0">
                <a:solidFill>
                  <a:srgbClr val="002060"/>
                </a:solidFill>
                <a:latin typeface="Times New Roman" panose="02020603050405020304" pitchFamily="18" charset="0"/>
                <a:cs typeface="Times New Roman" panose="02020603050405020304" pitchFamily="18" charset="0"/>
              </a:rPr>
              <a:t>=1;</a:t>
            </a:r>
            <a:endParaRPr lang="zh-CN" altLang="zh-CN" b="1" dirty="0">
              <a:solidFill>
                <a:srgbClr val="002060"/>
              </a:solidFill>
              <a:latin typeface="Times New Roman" panose="02020603050405020304" pitchFamily="18" charset="0"/>
              <a:cs typeface="Times New Roman" panose="02020603050405020304" pitchFamily="18" charset="0"/>
            </a:endParaRPr>
          </a:p>
          <a:p>
            <a:r>
              <a:rPr lang="en-US" altLang="zh-CN" b="1" dirty="0">
                <a:solidFill>
                  <a:srgbClr val="002060"/>
                </a:solidFill>
                <a:latin typeface="Times New Roman" panose="02020603050405020304" pitchFamily="18" charset="0"/>
                <a:cs typeface="Times New Roman" panose="02020603050405020304" pitchFamily="18" charset="0"/>
              </a:rPr>
              <a:t>    while(</a:t>
            </a:r>
            <a:r>
              <a:rPr lang="en-US" altLang="zh-CN" b="1" dirty="0" err="1">
                <a:solidFill>
                  <a:srgbClr val="002060"/>
                </a:solidFill>
                <a:latin typeface="Times New Roman" panose="02020603050405020304" pitchFamily="18" charset="0"/>
                <a:cs typeface="Times New Roman" panose="02020603050405020304" pitchFamily="18" charset="0"/>
              </a:rPr>
              <a:t>i</a:t>
            </a:r>
            <a:r>
              <a:rPr lang="en-US" altLang="zh-CN" b="1" dirty="0">
                <a:solidFill>
                  <a:srgbClr val="002060"/>
                </a:solidFill>
                <a:latin typeface="Times New Roman" panose="02020603050405020304" pitchFamily="18" charset="0"/>
                <a:cs typeface="Times New Roman" panose="02020603050405020304" pitchFamily="18" charset="0"/>
              </a:rPr>
              <a:t>&lt;=l.length-2*len+1){ //</a:t>
            </a:r>
            <a:r>
              <a:rPr lang="zh-CN" altLang="zh-CN" b="1" dirty="0">
                <a:solidFill>
                  <a:srgbClr val="002060"/>
                </a:solidFill>
                <a:latin typeface="Times New Roman" panose="02020603050405020304" pitchFamily="18" charset="0"/>
                <a:cs typeface="Times New Roman" panose="02020603050405020304" pitchFamily="18" charset="0"/>
              </a:rPr>
              <a:t>归并长为</a:t>
            </a:r>
            <a:r>
              <a:rPr lang="en-US" altLang="zh-CN" b="1" dirty="0" err="1">
                <a:solidFill>
                  <a:srgbClr val="002060"/>
                </a:solidFill>
                <a:latin typeface="Times New Roman" panose="02020603050405020304" pitchFamily="18" charset="0"/>
                <a:cs typeface="Times New Roman" panose="02020603050405020304" pitchFamily="18" charset="0"/>
              </a:rPr>
              <a:t>len</a:t>
            </a:r>
            <a:r>
              <a:rPr lang="zh-CN" altLang="zh-CN" b="1" dirty="0">
                <a:solidFill>
                  <a:srgbClr val="002060"/>
                </a:solidFill>
                <a:latin typeface="Times New Roman" panose="02020603050405020304" pitchFamily="18" charset="0"/>
                <a:cs typeface="Times New Roman" panose="02020603050405020304" pitchFamily="18" charset="0"/>
              </a:rPr>
              <a:t>的两相邻子表</a:t>
            </a:r>
          </a:p>
          <a:p>
            <a:r>
              <a:rPr lang="en-US" altLang="zh-CN" b="1" dirty="0">
                <a:solidFill>
                  <a:srgbClr val="002060"/>
                </a:solidFill>
                <a:latin typeface="Times New Roman" panose="02020603050405020304" pitchFamily="18" charset="0"/>
                <a:cs typeface="Times New Roman" panose="02020603050405020304" pitchFamily="18" charset="0"/>
              </a:rPr>
              <a:t>       Merge(l.r,i,i+len-1,i+2*len-1);</a:t>
            </a:r>
            <a:endParaRPr lang="zh-CN" altLang="zh-CN" b="1" dirty="0">
              <a:solidFill>
                <a:srgbClr val="002060"/>
              </a:solidFill>
              <a:latin typeface="Times New Roman" panose="02020603050405020304" pitchFamily="18" charset="0"/>
              <a:cs typeface="Times New Roman" panose="02020603050405020304" pitchFamily="18" charset="0"/>
            </a:endParaRPr>
          </a:p>
          <a:p>
            <a:r>
              <a:rPr lang="en-US" altLang="zh-CN" b="1" dirty="0">
                <a:solidFill>
                  <a:srgbClr val="002060"/>
                </a:solidFill>
                <a:latin typeface="Times New Roman" panose="02020603050405020304" pitchFamily="18" charset="0"/>
                <a:cs typeface="Times New Roman" panose="02020603050405020304" pitchFamily="18" charset="0"/>
              </a:rPr>
              <a:t>       </a:t>
            </a:r>
            <a:r>
              <a:rPr lang="en-US" altLang="zh-CN" b="1" dirty="0" err="1">
                <a:solidFill>
                  <a:srgbClr val="002060"/>
                </a:solidFill>
                <a:latin typeface="Times New Roman" panose="02020603050405020304" pitchFamily="18" charset="0"/>
                <a:cs typeface="Times New Roman" panose="02020603050405020304" pitchFamily="18" charset="0"/>
              </a:rPr>
              <a:t>i</a:t>
            </a:r>
            <a:r>
              <a:rPr lang="en-US" altLang="zh-CN" b="1" dirty="0">
                <a:solidFill>
                  <a:srgbClr val="002060"/>
                </a:solidFill>
                <a:latin typeface="Times New Roman" panose="02020603050405020304" pitchFamily="18" charset="0"/>
                <a:cs typeface="Times New Roman" panose="02020603050405020304" pitchFamily="18" charset="0"/>
              </a:rPr>
              <a:t>=i+2*</a:t>
            </a:r>
            <a:r>
              <a:rPr lang="en-US" altLang="zh-CN" b="1" dirty="0" err="1">
                <a:solidFill>
                  <a:srgbClr val="002060"/>
                </a:solidFill>
                <a:latin typeface="Times New Roman" panose="02020603050405020304" pitchFamily="18" charset="0"/>
                <a:cs typeface="Times New Roman" panose="02020603050405020304" pitchFamily="18" charset="0"/>
              </a:rPr>
              <a:t>len</a:t>
            </a:r>
            <a:r>
              <a:rPr lang="en-US" altLang="zh-CN" b="1" dirty="0">
                <a:solidFill>
                  <a:srgbClr val="002060"/>
                </a:solidFill>
                <a:latin typeface="Times New Roman" panose="02020603050405020304" pitchFamily="18" charset="0"/>
                <a:cs typeface="Times New Roman" panose="02020603050405020304" pitchFamily="18" charset="0"/>
              </a:rPr>
              <a:t>;</a:t>
            </a:r>
            <a:endParaRPr lang="zh-CN" altLang="zh-CN" b="1" dirty="0">
              <a:solidFill>
                <a:srgbClr val="002060"/>
              </a:solidFill>
              <a:latin typeface="Times New Roman" panose="02020603050405020304" pitchFamily="18" charset="0"/>
              <a:cs typeface="Times New Roman" panose="02020603050405020304" pitchFamily="18" charset="0"/>
            </a:endParaRPr>
          </a:p>
          <a:p>
            <a:r>
              <a:rPr lang="en-US" altLang="zh-CN" b="1" dirty="0">
                <a:solidFill>
                  <a:srgbClr val="002060"/>
                </a:solidFill>
                <a:latin typeface="Times New Roman" panose="02020603050405020304" pitchFamily="18" charset="0"/>
                <a:cs typeface="Times New Roman" panose="02020603050405020304" pitchFamily="18" charset="0"/>
              </a:rPr>
              <a:t>    }</a:t>
            </a:r>
            <a:endParaRPr lang="zh-CN" altLang="zh-CN" b="1" dirty="0">
              <a:solidFill>
                <a:srgbClr val="002060"/>
              </a:solidFill>
              <a:latin typeface="Times New Roman" panose="02020603050405020304" pitchFamily="18" charset="0"/>
              <a:cs typeface="Times New Roman" panose="02020603050405020304" pitchFamily="18" charset="0"/>
            </a:endParaRPr>
          </a:p>
          <a:p>
            <a:r>
              <a:rPr lang="en-US" altLang="zh-CN" b="1" dirty="0">
                <a:solidFill>
                  <a:srgbClr val="002060"/>
                </a:solidFill>
                <a:latin typeface="Times New Roman" panose="02020603050405020304" pitchFamily="18" charset="0"/>
                <a:cs typeface="Times New Roman" panose="02020603050405020304" pitchFamily="18" charset="0"/>
              </a:rPr>
              <a:t>    if(</a:t>
            </a:r>
            <a:r>
              <a:rPr lang="en-US" altLang="zh-CN" b="1" dirty="0" err="1">
                <a:solidFill>
                  <a:srgbClr val="002060"/>
                </a:solidFill>
                <a:latin typeface="Times New Roman" panose="02020603050405020304" pitchFamily="18" charset="0"/>
                <a:cs typeface="Times New Roman" panose="02020603050405020304" pitchFamily="18" charset="0"/>
              </a:rPr>
              <a:t>i</a:t>
            </a:r>
            <a:r>
              <a:rPr lang="en-US" altLang="zh-CN" b="1" dirty="0">
                <a:solidFill>
                  <a:srgbClr val="002060"/>
                </a:solidFill>
                <a:latin typeface="Times New Roman" panose="02020603050405020304" pitchFamily="18" charset="0"/>
                <a:cs typeface="Times New Roman" panose="02020603050405020304" pitchFamily="18" charset="0"/>
              </a:rPr>
              <a:t>&lt;l.length-len+1</a:t>
            </a:r>
            <a:r>
              <a:rPr lang="en-US" altLang="zh-CN" sz="1600" b="1" dirty="0">
                <a:solidFill>
                  <a:srgbClr val="002060"/>
                </a:solidFill>
                <a:latin typeface="Times New Roman" panose="02020603050405020304" pitchFamily="18" charset="0"/>
                <a:cs typeface="Times New Roman" panose="02020603050405020304" pitchFamily="18" charset="0"/>
              </a:rPr>
              <a:t>)  //</a:t>
            </a:r>
            <a:r>
              <a:rPr lang="zh-CN" altLang="zh-CN" sz="1600" b="1" dirty="0">
                <a:solidFill>
                  <a:srgbClr val="002060"/>
                </a:solidFill>
                <a:latin typeface="Times New Roman" panose="02020603050405020304" pitchFamily="18" charset="0"/>
                <a:cs typeface="Times New Roman" panose="02020603050405020304" pitchFamily="18" charset="0"/>
              </a:rPr>
              <a:t>余下两个子表，后者子表长度小于</a:t>
            </a:r>
            <a:r>
              <a:rPr lang="en-US" altLang="zh-CN" sz="1600" b="1" dirty="0" err="1">
                <a:solidFill>
                  <a:srgbClr val="002060"/>
                </a:solidFill>
                <a:latin typeface="Times New Roman" panose="02020603050405020304" pitchFamily="18" charset="0"/>
                <a:cs typeface="Times New Roman" panose="02020603050405020304" pitchFamily="18" charset="0"/>
              </a:rPr>
              <a:t>len</a:t>
            </a:r>
            <a:endParaRPr lang="zh-CN" altLang="zh-CN" sz="1600" b="1" dirty="0">
              <a:solidFill>
                <a:srgbClr val="002060"/>
              </a:solidFill>
              <a:latin typeface="Times New Roman" panose="02020603050405020304" pitchFamily="18" charset="0"/>
              <a:cs typeface="Times New Roman" panose="02020603050405020304" pitchFamily="18" charset="0"/>
            </a:endParaRPr>
          </a:p>
          <a:p>
            <a:r>
              <a:rPr lang="en-US" altLang="zh-CN" b="1" dirty="0">
                <a:solidFill>
                  <a:srgbClr val="002060"/>
                </a:solidFill>
                <a:latin typeface="Times New Roman" panose="02020603050405020304" pitchFamily="18" charset="0"/>
                <a:cs typeface="Times New Roman" panose="02020603050405020304" pitchFamily="18" charset="0"/>
              </a:rPr>
              <a:t>       Merge(l.r,i,i+len-1,l.length);       //</a:t>
            </a:r>
            <a:r>
              <a:rPr lang="zh-CN" altLang="zh-CN" b="1" dirty="0">
                <a:solidFill>
                  <a:srgbClr val="002060"/>
                </a:solidFill>
                <a:latin typeface="Times New Roman" panose="02020603050405020304" pitchFamily="18" charset="0"/>
                <a:cs typeface="Times New Roman" panose="02020603050405020304" pitchFamily="18" charset="0"/>
              </a:rPr>
              <a:t>归并余下的两子表</a:t>
            </a:r>
          </a:p>
          <a:p>
            <a:r>
              <a:rPr lang="en-US" altLang="zh-CN" b="1" dirty="0">
                <a:solidFill>
                  <a:srgbClr val="002060"/>
                </a:solidFill>
                <a:latin typeface="Times New Roman" panose="02020603050405020304" pitchFamily="18" charset="0"/>
                <a:cs typeface="Times New Roman" panose="02020603050405020304" pitchFamily="18" charset="0"/>
              </a:rPr>
              <a:t>}</a:t>
            </a:r>
            <a:endParaRPr lang="zh-CN" altLang="zh-CN" b="1" dirty="0">
              <a:solidFill>
                <a:srgbClr val="002060"/>
              </a:solidFill>
              <a:latin typeface="Times New Roman" panose="02020603050405020304" pitchFamily="18" charset="0"/>
              <a:cs typeface="Times New Roman" panose="02020603050405020304" pitchFamily="18" charset="0"/>
            </a:endParaRPr>
          </a:p>
          <a:p>
            <a:endParaRPr lang="zh-CN" altLang="en-US" dirty="0"/>
          </a:p>
        </p:txBody>
      </p:sp>
      <mc:AlternateContent xmlns:mc="http://schemas.openxmlformats.org/markup-compatibility/2006" xmlns:a14="http://schemas.microsoft.com/office/drawing/2010/main">
        <mc:Choice Requires="a14">
          <p:sp>
            <p:nvSpPr>
              <p:cNvPr id="5" name="文本框 4"/>
              <p:cNvSpPr txBox="1"/>
              <p:nvPr/>
            </p:nvSpPr>
            <p:spPr>
              <a:xfrm>
                <a:off x="4497306" y="2283718"/>
                <a:ext cx="4392488" cy="2585323"/>
              </a:xfrm>
              <a:prstGeom prst="rect">
                <a:avLst/>
              </a:prstGeom>
              <a:solidFill>
                <a:schemeClr val="accent2"/>
              </a:solidFill>
            </p:spPr>
            <p:txBody>
              <a:bodyPr wrap="square" rtlCol="0">
                <a:spAutoFit/>
              </a:bodyPr>
              <a:lstStyle/>
              <a:p>
                <a:r>
                  <a:rPr lang="en-US" altLang="zh-CN" dirty="0"/>
                  <a:t>void </a:t>
                </a:r>
                <a:r>
                  <a:rPr lang="en-US" altLang="zh-CN" dirty="0" err="1"/>
                  <a:t>MergeSort</a:t>
                </a:r>
                <a:r>
                  <a:rPr lang="en-US" altLang="zh-CN" dirty="0"/>
                  <a:t>(</a:t>
                </a:r>
                <a:r>
                  <a:rPr lang="en-US" altLang="zh-CN" dirty="0" err="1"/>
                  <a:t>SqList</a:t>
                </a:r>
                <a:r>
                  <a:rPr lang="en-US" altLang="zh-CN" dirty="0"/>
                  <a:t> &amp;l){  </a:t>
                </a:r>
              </a:p>
              <a:p>
                <a:r>
                  <a:rPr lang="en-US" altLang="zh-CN" dirty="0"/>
                  <a:t>     //2-</a:t>
                </a:r>
                <a:r>
                  <a:rPr lang="zh-CN" altLang="zh-CN" dirty="0"/>
                  <a:t>路归并算法</a:t>
                </a:r>
              </a:p>
              <a:p>
                <a:r>
                  <a:rPr lang="en-US" altLang="zh-CN" dirty="0"/>
                  <a:t>   </a:t>
                </a:r>
                <a:r>
                  <a:rPr lang="en-US" altLang="zh-CN" dirty="0" err="1"/>
                  <a:t>int</a:t>
                </a:r>
                <a:r>
                  <a:rPr lang="en-US" altLang="zh-CN" dirty="0"/>
                  <a:t> </a:t>
                </a:r>
                <a:r>
                  <a:rPr lang="en-US" altLang="zh-CN" dirty="0" err="1"/>
                  <a:t>len</a:t>
                </a:r>
                <a:r>
                  <a:rPr lang="en-US" altLang="zh-CN" dirty="0"/>
                  <a:t>=1;</a:t>
                </a:r>
                <a:endParaRPr lang="zh-CN" altLang="zh-CN" dirty="0"/>
              </a:p>
              <a:p>
                <a:r>
                  <a:rPr lang="en-US" altLang="zh-CN" dirty="0"/>
                  <a:t>   while(</a:t>
                </a:r>
                <a:r>
                  <a:rPr lang="en-US" altLang="zh-CN" dirty="0" err="1"/>
                  <a:t>len</a:t>
                </a:r>
                <a:r>
                  <a:rPr lang="en-US" altLang="zh-CN" dirty="0"/>
                  <a:t>&lt;</a:t>
                </a:r>
                <a:r>
                  <a:rPr lang="en-US" altLang="zh-CN" dirty="0" err="1"/>
                  <a:t>l.length</a:t>
                </a:r>
                <a:r>
                  <a:rPr lang="en-US" altLang="zh-CN" dirty="0"/>
                  <a:t>){  //</a:t>
                </a:r>
                <a:r>
                  <a:rPr lang="zh-CN" altLang="zh-CN" dirty="0"/>
                  <a:t>进行</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𝑙𝑜𝑔</m:t>
                        </m:r>
                      </m:e>
                      <m:sub>
                        <m:r>
                          <a:rPr lang="en-US" altLang="zh-CN" i="1">
                            <a:latin typeface="Cambria Math" panose="02040503050406030204" pitchFamily="18" charset="0"/>
                          </a:rPr>
                          <m:t>2</m:t>
                        </m:r>
                      </m:sub>
                    </m:sSub>
                    <m:r>
                      <a:rPr lang="en-US" altLang="zh-CN" i="1">
                        <a:latin typeface="Cambria Math" panose="02040503050406030204" pitchFamily="18" charset="0"/>
                      </a:rPr>
                      <m:t>𝑛</m:t>
                    </m:r>
                  </m:oMath>
                </a14:m>
                <a:r>
                  <a:rPr lang="zh-CN" altLang="zh-CN" dirty="0"/>
                  <a:t>趟排序</a:t>
                </a:r>
              </a:p>
              <a:p>
                <a:r>
                  <a:rPr lang="en-US" altLang="zh-CN" dirty="0"/>
                  <a:t>      </a:t>
                </a:r>
                <a:r>
                  <a:rPr lang="en-US" altLang="zh-CN" dirty="0" err="1"/>
                  <a:t>Msort</a:t>
                </a:r>
                <a:r>
                  <a:rPr lang="en-US" altLang="zh-CN" dirty="0"/>
                  <a:t>(</a:t>
                </a:r>
                <a:r>
                  <a:rPr lang="en-US" altLang="zh-CN" dirty="0" err="1"/>
                  <a:t>l,len</a:t>
                </a:r>
                <a:r>
                  <a:rPr lang="en-US" altLang="zh-CN" dirty="0"/>
                  <a:t>);</a:t>
                </a:r>
                <a:endParaRPr lang="zh-CN" altLang="zh-CN" dirty="0"/>
              </a:p>
              <a:p>
                <a:r>
                  <a:rPr lang="en-US" altLang="zh-CN" dirty="0"/>
                  <a:t>      </a:t>
                </a:r>
                <a:r>
                  <a:rPr lang="en-US" altLang="zh-CN" dirty="0" err="1"/>
                  <a:t>len</a:t>
                </a:r>
                <a:r>
                  <a:rPr lang="en-US" altLang="zh-CN" dirty="0"/>
                  <a:t>=2*</a:t>
                </a:r>
                <a:r>
                  <a:rPr lang="en-US" altLang="zh-CN" dirty="0" err="1"/>
                  <a:t>len</a:t>
                </a:r>
                <a:r>
                  <a:rPr lang="en-US" altLang="zh-CN" dirty="0"/>
                  <a:t>;</a:t>
                </a:r>
                <a:endParaRPr lang="zh-CN" altLang="zh-CN" dirty="0"/>
              </a:p>
              <a:p>
                <a:r>
                  <a:rPr lang="en-US" altLang="zh-CN" dirty="0"/>
                  <a:t>   }</a:t>
                </a:r>
                <a:endParaRPr lang="zh-CN" altLang="zh-CN" dirty="0"/>
              </a:p>
              <a:p>
                <a:r>
                  <a:rPr lang="en-US" altLang="zh-CN" dirty="0"/>
                  <a:t>}</a:t>
                </a:r>
                <a:endParaRPr lang="zh-CN" altLang="zh-CN" dirty="0"/>
              </a:p>
              <a:p>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4497306" y="2283718"/>
                <a:ext cx="4392488" cy="2585323"/>
              </a:xfrm>
              <a:prstGeom prst="rect">
                <a:avLst/>
              </a:prstGeom>
              <a:blipFill rotWithShape="0">
                <a:blip r:embed="rId3"/>
                <a:stretch>
                  <a:fillRect l="-1250" t="-14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664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 calcmode="lin" valueType="num">
                                      <p:cBhvr additive="base">
                                        <p:cTn id="20"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 calcmode="lin" valueType="num">
                                      <p:cBhvr additive="base">
                                        <p:cTn id="26"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 calcmode="lin" valueType="num">
                                      <p:cBhvr additive="base">
                                        <p:cTn id="32"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
                                            <p:txEl>
                                              <p:pRg st="4" end="4"/>
                                            </p:txEl>
                                          </p:spTgt>
                                        </p:tgtEl>
                                        <p:attrNameLst>
                                          <p:attrName>style.visibility</p:attrName>
                                        </p:attrNameLst>
                                      </p:cBhvr>
                                      <p:to>
                                        <p:strVal val="visible"/>
                                      </p:to>
                                    </p:set>
                                    <p:anim calcmode="lin" valueType="num">
                                      <p:cBhvr additive="base">
                                        <p:cTn id="38"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4">
                                            <p:txEl>
                                              <p:pRg st="4" end="4"/>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 calcmode="lin" valueType="num">
                                      <p:cBhvr additive="base">
                                        <p:cTn id="42"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
                                            <p:txEl>
                                              <p:pRg st="6" end="6"/>
                                            </p:txEl>
                                          </p:spTgt>
                                        </p:tgtEl>
                                        <p:attrNameLst>
                                          <p:attrName>style.visibility</p:attrName>
                                        </p:attrNameLst>
                                      </p:cBhvr>
                                      <p:to>
                                        <p:strVal val="visible"/>
                                      </p:to>
                                    </p:set>
                                    <p:anim calcmode="lin" valueType="num">
                                      <p:cBhvr additive="base">
                                        <p:cTn id="48"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 calcmode="lin" valueType="num">
                                      <p:cBhvr additive="base">
                                        <p:cTn id="54"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4">
                                            <p:txEl>
                                              <p:pRg st="7" end="7"/>
                                            </p:txEl>
                                          </p:spTgt>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4">
                                            <p:txEl>
                                              <p:pRg st="8" end="8"/>
                                            </p:txEl>
                                          </p:spTgt>
                                        </p:tgtEl>
                                        <p:attrNameLst>
                                          <p:attrName>style.visibility</p:attrName>
                                        </p:attrNameLst>
                                      </p:cBhvr>
                                      <p:to>
                                        <p:strVal val="visible"/>
                                      </p:to>
                                    </p:set>
                                    <p:anim calcmode="lin" valueType="num">
                                      <p:cBhvr additive="base">
                                        <p:cTn id="58"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1000"/>
                                        <p:tgtEl>
                                          <p:spTgt spid="5"/>
                                        </p:tgtEl>
                                      </p:cBhvr>
                                    </p:animEffect>
                                    <p:anim calcmode="lin" valueType="num">
                                      <p:cBhvr>
                                        <p:cTn id="65" dur="1000" fill="hold"/>
                                        <p:tgtEl>
                                          <p:spTgt spid="5"/>
                                        </p:tgtEl>
                                        <p:attrNameLst>
                                          <p:attrName>ppt_x</p:attrName>
                                        </p:attrNameLst>
                                      </p:cBhvr>
                                      <p:tavLst>
                                        <p:tav tm="0">
                                          <p:val>
                                            <p:strVal val="#ppt_x"/>
                                          </p:val>
                                        </p:tav>
                                        <p:tav tm="100000">
                                          <p:val>
                                            <p:strVal val="#ppt_x"/>
                                          </p:val>
                                        </p:tav>
                                      </p:tavLst>
                                    </p:anim>
                                    <p:anim calcmode="lin" valueType="num">
                                      <p:cBhvr>
                                        <p:cTn id="6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5">
                                            <p:txEl>
                                              <p:pRg st="0" end="0"/>
                                            </p:txEl>
                                          </p:spTgt>
                                        </p:tgtEl>
                                        <p:attrNameLst>
                                          <p:attrName>style.visibility</p:attrName>
                                        </p:attrNameLst>
                                      </p:cBhvr>
                                      <p:to>
                                        <p:strVal val="visible"/>
                                      </p:to>
                                    </p:set>
                                    <p:animEffect transition="in" filter="fade">
                                      <p:cBhvr>
                                        <p:cTn id="71" dur="1000"/>
                                        <p:tgtEl>
                                          <p:spTgt spid="5">
                                            <p:txEl>
                                              <p:pRg st="0" end="0"/>
                                            </p:txEl>
                                          </p:spTgt>
                                        </p:tgtEl>
                                      </p:cBhvr>
                                    </p:animEffect>
                                    <p:anim calcmode="lin" valueType="num">
                                      <p:cBhvr>
                                        <p:cTn id="7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73" dur="1000" fill="hold"/>
                                        <p:tgtEl>
                                          <p:spTgt spid="5">
                                            <p:txEl>
                                              <p:pRg st="0" end="0"/>
                                            </p:txEl>
                                          </p:spTgt>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5">
                                            <p:txEl>
                                              <p:pRg st="1" end="1"/>
                                            </p:txEl>
                                          </p:spTgt>
                                        </p:tgtEl>
                                        <p:attrNameLst>
                                          <p:attrName>style.visibility</p:attrName>
                                        </p:attrNameLst>
                                      </p:cBhvr>
                                      <p:to>
                                        <p:strVal val="visible"/>
                                      </p:to>
                                    </p:set>
                                    <p:animEffect transition="in" filter="fade">
                                      <p:cBhvr>
                                        <p:cTn id="76" dur="1000"/>
                                        <p:tgtEl>
                                          <p:spTgt spid="5">
                                            <p:txEl>
                                              <p:pRg st="1" end="1"/>
                                            </p:txEl>
                                          </p:spTgt>
                                        </p:tgtEl>
                                      </p:cBhvr>
                                    </p:animEffect>
                                    <p:anim calcmode="lin" valueType="num">
                                      <p:cBhvr>
                                        <p:cTn id="77"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78"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5">
                                            <p:txEl>
                                              <p:pRg st="2" end="2"/>
                                            </p:txEl>
                                          </p:spTgt>
                                        </p:tgtEl>
                                        <p:attrNameLst>
                                          <p:attrName>style.visibility</p:attrName>
                                        </p:attrNameLst>
                                      </p:cBhvr>
                                      <p:to>
                                        <p:strVal val="visible"/>
                                      </p:to>
                                    </p:set>
                                    <p:animEffect transition="in" filter="fade">
                                      <p:cBhvr>
                                        <p:cTn id="83" dur="1000"/>
                                        <p:tgtEl>
                                          <p:spTgt spid="5">
                                            <p:txEl>
                                              <p:pRg st="2" end="2"/>
                                            </p:txEl>
                                          </p:spTgt>
                                        </p:tgtEl>
                                      </p:cBhvr>
                                    </p:animEffect>
                                    <p:anim calcmode="lin" valueType="num">
                                      <p:cBhvr>
                                        <p:cTn id="84"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85"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5">
                                            <p:txEl>
                                              <p:pRg st="3" end="3"/>
                                            </p:txEl>
                                          </p:spTgt>
                                        </p:tgtEl>
                                        <p:attrNameLst>
                                          <p:attrName>style.visibility</p:attrName>
                                        </p:attrNameLst>
                                      </p:cBhvr>
                                      <p:to>
                                        <p:strVal val="visible"/>
                                      </p:to>
                                    </p:set>
                                    <p:animEffect transition="in" filter="fade">
                                      <p:cBhvr>
                                        <p:cTn id="90" dur="1000"/>
                                        <p:tgtEl>
                                          <p:spTgt spid="5">
                                            <p:txEl>
                                              <p:pRg st="3" end="3"/>
                                            </p:txEl>
                                          </p:spTgt>
                                        </p:tgtEl>
                                      </p:cBhvr>
                                    </p:animEffect>
                                    <p:anim calcmode="lin" valueType="num">
                                      <p:cBhvr>
                                        <p:cTn id="91"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92"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nodeType="clickEffect">
                                  <p:stCondLst>
                                    <p:cond delay="0"/>
                                  </p:stCondLst>
                                  <p:childTnLst>
                                    <p:set>
                                      <p:cBhvr>
                                        <p:cTn id="96" dur="1" fill="hold">
                                          <p:stCondLst>
                                            <p:cond delay="0"/>
                                          </p:stCondLst>
                                        </p:cTn>
                                        <p:tgtEl>
                                          <p:spTgt spid="5">
                                            <p:txEl>
                                              <p:pRg st="4" end="4"/>
                                            </p:txEl>
                                          </p:spTgt>
                                        </p:tgtEl>
                                        <p:attrNameLst>
                                          <p:attrName>style.visibility</p:attrName>
                                        </p:attrNameLst>
                                      </p:cBhvr>
                                      <p:to>
                                        <p:strVal val="visible"/>
                                      </p:to>
                                    </p:set>
                                    <p:animEffect transition="in" filter="fade">
                                      <p:cBhvr>
                                        <p:cTn id="97" dur="1000"/>
                                        <p:tgtEl>
                                          <p:spTgt spid="5">
                                            <p:txEl>
                                              <p:pRg st="4" end="4"/>
                                            </p:txEl>
                                          </p:spTgt>
                                        </p:tgtEl>
                                      </p:cBhvr>
                                    </p:animEffect>
                                    <p:anim calcmode="lin" valueType="num">
                                      <p:cBhvr>
                                        <p:cTn id="9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99"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5">
                                            <p:txEl>
                                              <p:pRg st="5" end="5"/>
                                            </p:txEl>
                                          </p:spTgt>
                                        </p:tgtEl>
                                        <p:attrNameLst>
                                          <p:attrName>style.visibility</p:attrName>
                                        </p:attrNameLst>
                                      </p:cBhvr>
                                      <p:to>
                                        <p:strVal val="visible"/>
                                      </p:to>
                                    </p:set>
                                    <p:anim calcmode="lin" valueType="num">
                                      <p:cBhvr additive="base">
                                        <p:cTn id="104"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5">
                                            <p:txEl>
                                              <p:pRg st="5" end="5"/>
                                            </p:txEl>
                                          </p:spTgt>
                                        </p:tgtEl>
                                        <p:attrNameLst>
                                          <p:attrName>ppt_y</p:attrName>
                                        </p:attrNameLst>
                                      </p:cBhvr>
                                      <p:tavLst>
                                        <p:tav tm="0">
                                          <p:val>
                                            <p:strVal val="1+#ppt_h/2"/>
                                          </p:val>
                                        </p:tav>
                                        <p:tav tm="100000">
                                          <p:val>
                                            <p:strVal val="#ppt_y"/>
                                          </p:val>
                                        </p:tav>
                                      </p:tavLst>
                                    </p:anim>
                                  </p:childTnLst>
                                </p:cTn>
                              </p:par>
                              <p:par>
                                <p:cTn id="106" presetID="2" presetClass="entr" presetSubtype="4" fill="hold" nodeType="withEffect">
                                  <p:stCondLst>
                                    <p:cond delay="0"/>
                                  </p:stCondLst>
                                  <p:childTnLst>
                                    <p:set>
                                      <p:cBhvr>
                                        <p:cTn id="107" dur="1" fill="hold">
                                          <p:stCondLst>
                                            <p:cond delay="0"/>
                                          </p:stCondLst>
                                        </p:cTn>
                                        <p:tgtEl>
                                          <p:spTgt spid="5">
                                            <p:txEl>
                                              <p:pRg st="6" end="6"/>
                                            </p:txEl>
                                          </p:spTgt>
                                        </p:tgtEl>
                                        <p:attrNameLst>
                                          <p:attrName>style.visibility</p:attrName>
                                        </p:attrNameLst>
                                      </p:cBhvr>
                                      <p:to>
                                        <p:strVal val="visible"/>
                                      </p:to>
                                    </p:set>
                                    <p:anim calcmode="lin" valueType="num">
                                      <p:cBhvr additive="base">
                                        <p:cTn id="108"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5">
                                            <p:txEl>
                                              <p:pRg st="6" end="6"/>
                                            </p:txEl>
                                          </p:spTgt>
                                        </p:tgtEl>
                                        <p:attrNameLst>
                                          <p:attrName>ppt_y</p:attrName>
                                        </p:attrNameLst>
                                      </p:cBhvr>
                                      <p:tavLst>
                                        <p:tav tm="0">
                                          <p:val>
                                            <p:strVal val="1+#ppt_h/2"/>
                                          </p:val>
                                        </p:tav>
                                        <p:tav tm="100000">
                                          <p:val>
                                            <p:strVal val="#ppt_y"/>
                                          </p:val>
                                        </p:tav>
                                      </p:tavLst>
                                    </p:anim>
                                  </p:childTnLst>
                                </p:cTn>
                              </p:par>
                              <p:par>
                                <p:cTn id="110" presetID="2" presetClass="entr" presetSubtype="4" fill="hold" nodeType="withEffect">
                                  <p:stCondLst>
                                    <p:cond delay="0"/>
                                  </p:stCondLst>
                                  <p:childTnLst>
                                    <p:set>
                                      <p:cBhvr>
                                        <p:cTn id="111" dur="1" fill="hold">
                                          <p:stCondLst>
                                            <p:cond delay="0"/>
                                          </p:stCondLst>
                                        </p:cTn>
                                        <p:tgtEl>
                                          <p:spTgt spid="5">
                                            <p:txEl>
                                              <p:pRg st="7" end="7"/>
                                            </p:txEl>
                                          </p:spTgt>
                                        </p:tgtEl>
                                        <p:attrNameLst>
                                          <p:attrName>style.visibility</p:attrName>
                                        </p:attrNameLst>
                                      </p:cBhvr>
                                      <p:to>
                                        <p:strVal val="visible"/>
                                      </p:to>
                                    </p:set>
                                    <p:anim calcmode="lin" valueType="num">
                                      <p:cBhvr additive="base">
                                        <p:cTn id="112"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排序算法（递归算法）</a:t>
            </a:r>
          </a:p>
        </p:txBody>
      </p:sp>
      <p:sp>
        <p:nvSpPr>
          <p:cNvPr id="3" name="内容占位符 2"/>
          <p:cNvSpPr>
            <a:spLocks noGrp="1"/>
          </p:cNvSpPr>
          <p:nvPr>
            <p:ph sz="quarter" idx="11"/>
          </p:nvPr>
        </p:nvSpPr>
        <p:spPr>
          <a:xfrm>
            <a:off x="251520" y="915566"/>
            <a:ext cx="7812033" cy="3507876"/>
          </a:xfrm>
        </p:spPr>
        <p:txBody>
          <a:bodyPr/>
          <a:lstStyle/>
          <a:p>
            <a:pPr>
              <a:lnSpc>
                <a:spcPts val="22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void </a:t>
            </a:r>
            <a:r>
              <a:rPr lang="en-US" altLang="zh-CN" sz="1800" dirty="0" err="1">
                <a:solidFill>
                  <a:srgbClr val="002060"/>
                </a:solidFill>
                <a:latin typeface="Times New Roman" panose="02020603050405020304" pitchFamily="18" charset="0"/>
                <a:cs typeface="Times New Roman" panose="02020603050405020304" pitchFamily="18" charset="0"/>
              </a:rPr>
              <a:t>Msort</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ElemType</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sr</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int</a:t>
            </a: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s,int</a:t>
            </a:r>
            <a:r>
              <a:rPr lang="en-US" altLang="zh-CN" sz="1800" dirty="0">
                <a:solidFill>
                  <a:srgbClr val="002060"/>
                </a:solidFill>
                <a:latin typeface="Times New Roman" panose="02020603050405020304" pitchFamily="18" charset="0"/>
                <a:cs typeface="Times New Roman" panose="02020603050405020304" pitchFamily="18" charset="0"/>
              </a:rPr>
              <a:t> t){</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int</a:t>
            </a:r>
            <a:r>
              <a:rPr lang="en-US" altLang="zh-CN" sz="1800" dirty="0">
                <a:solidFill>
                  <a:srgbClr val="002060"/>
                </a:solidFill>
                <a:latin typeface="Times New Roman" panose="02020603050405020304" pitchFamily="18" charset="0"/>
                <a:cs typeface="Times New Roman" panose="02020603050405020304" pitchFamily="18" charset="0"/>
              </a:rPr>
              <a:t> m;</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if(s!=t){</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m=(</a:t>
            </a:r>
            <a:r>
              <a:rPr lang="en-US" altLang="zh-CN" sz="1800" dirty="0" err="1">
                <a:solidFill>
                  <a:srgbClr val="002060"/>
                </a:solidFill>
                <a:latin typeface="Times New Roman" panose="02020603050405020304" pitchFamily="18" charset="0"/>
                <a:cs typeface="Times New Roman" panose="02020603050405020304" pitchFamily="18" charset="0"/>
              </a:rPr>
              <a:t>s+t</a:t>
            </a:r>
            <a:r>
              <a:rPr lang="en-US" altLang="zh-CN" sz="1800" dirty="0">
                <a:solidFill>
                  <a:srgbClr val="002060"/>
                </a:solidFill>
                <a:latin typeface="Times New Roman" panose="02020603050405020304" pitchFamily="18" charset="0"/>
                <a:cs typeface="Times New Roman" panose="02020603050405020304" pitchFamily="18" charset="0"/>
              </a:rPr>
              <a:t>)&gt;&gt;1;                   //</a:t>
            </a:r>
            <a:r>
              <a:rPr lang="zh-CN" altLang="zh-CN" sz="1800" dirty="0">
                <a:solidFill>
                  <a:srgbClr val="002060"/>
                </a:solidFill>
                <a:latin typeface="Times New Roman" panose="02020603050405020304" pitchFamily="18" charset="0"/>
                <a:cs typeface="Times New Roman" panose="02020603050405020304" pitchFamily="18" charset="0"/>
              </a:rPr>
              <a:t>顺序表</a:t>
            </a:r>
            <a:r>
              <a:rPr lang="en-US" altLang="zh-CN" sz="1800" dirty="0" err="1">
                <a:solidFill>
                  <a:srgbClr val="002060"/>
                </a:solidFill>
                <a:latin typeface="Times New Roman" panose="02020603050405020304" pitchFamily="18" charset="0"/>
                <a:cs typeface="Times New Roman" panose="02020603050405020304" pitchFamily="18" charset="0"/>
              </a:rPr>
              <a:t>sr</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s..t</a:t>
            </a:r>
            <a:r>
              <a:rPr lang="en-US" altLang="zh-CN" sz="1800" dirty="0">
                <a:solidFill>
                  <a:srgbClr val="002060"/>
                </a:solidFill>
                <a:latin typeface="Times New Roman" panose="02020603050405020304" pitchFamily="18" charset="0"/>
                <a:cs typeface="Times New Roman" panose="02020603050405020304" pitchFamily="18" charset="0"/>
              </a:rPr>
              <a:t>]</a:t>
            </a:r>
            <a:r>
              <a:rPr lang="zh-CN" altLang="zh-CN" sz="1800" dirty="0">
                <a:solidFill>
                  <a:srgbClr val="002060"/>
                </a:solidFill>
                <a:latin typeface="Times New Roman" panose="02020603050405020304" pitchFamily="18" charset="0"/>
                <a:cs typeface="Times New Roman" panose="02020603050405020304" pitchFamily="18" charset="0"/>
              </a:rPr>
              <a:t>平分为</a:t>
            </a:r>
            <a:r>
              <a:rPr lang="en-US" altLang="zh-CN" sz="1800" dirty="0" err="1">
                <a:solidFill>
                  <a:srgbClr val="002060"/>
                </a:solidFill>
                <a:latin typeface="Times New Roman" panose="02020603050405020304" pitchFamily="18" charset="0"/>
                <a:cs typeface="Times New Roman" panose="02020603050405020304" pitchFamily="18" charset="0"/>
              </a:rPr>
              <a:t>sr</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s..m</a:t>
            </a:r>
            <a:r>
              <a:rPr lang="en-US" altLang="zh-CN" sz="1800" dirty="0">
                <a:solidFill>
                  <a:srgbClr val="002060"/>
                </a:solidFill>
                <a:latin typeface="Times New Roman" panose="02020603050405020304" pitchFamily="18" charset="0"/>
                <a:cs typeface="Times New Roman" panose="02020603050405020304" pitchFamily="18" charset="0"/>
              </a:rPr>
              <a:t>]</a:t>
            </a:r>
            <a:r>
              <a:rPr lang="zh-CN" altLang="zh-CN" sz="1800" dirty="0">
                <a:solidFill>
                  <a:srgbClr val="002060"/>
                </a:solidFill>
                <a:latin typeface="Times New Roman" panose="02020603050405020304" pitchFamily="18" charset="0"/>
                <a:cs typeface="Times New Roman" panose="02020603050405020304" pitchFamily="18" charset="0"/>
              </a:rPr>
              <a:t>和</a:t>
            </a:r>
            <a:r>
              <a:rPr lang="en-US" altLang="zh-CN" sz="1800" dirty="0" err="1">
                <a:solidFill>
                  <a:srgbClr val="002060"/>
                </a:solidFill>
                <a:latin typeface="Times New Roman" panose="02020603050405020304" pitchFamily="18" charset="0"/>
                <a:cs typeface="Times New Roman" panose="02020603050405020304" pitchFamily="18" charset="0"/>
              </a:rPr>
              <a:t>sr</a:t>
            </a:r>
            <a:r>
              <a:rPr lang="en-US" altLang="zh-CN" sz="1800" dirty="0">
                <a:solidFill>
                  <a:srgbClr val="002060"/>
                </a:solidFill>
                <a:latin typeface="Times New Roman" panose="02020603050405020304" pitchFamily="18" charset="0"/>
                <a:cs typeface="Times New Roman" panose="02020603050405020304" pitchFamily="18" charset="0"/>
              </a:rPr>
              <a:t>[m+1..t]</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Msort</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sr,s,m</a:t>
            </a:r>
            <a:r>
              <a:rPr lang="en-US" altLang="zh-CN" sz="1800" dirty="0">
                <a:solidFill>
                  <a:srgbClr val="002060"/>
                </a:solidFill>
                <a:latin typeface="Times New Roman" panose="02020603050405020304" pitchFamily="18" charset="0"/>
                <a:cs typeface="Times New Roman" panose="02020603050405020304" pitchFamily="18" charset="0"/>
              </a:rPr>
              <a:t>);                //</a:t>
            </a:r>
            <a:r>
              <a:rPr lang="zh-CN" altLang="zh-CN" sz="1800" dirty="0">
                <a:solidFill>
                  <a:srgbClr val="002060"/>
                </a:solidFill>
                <a:latin typeface="Times New Roman" panose="02020603050405020304" pitchFamily="18" charset="0"/>
                <a:cs typeface="Times New Roman" panose="02020603050405020304" pitchFamily="18" charset="0"/>
              </a:rPr>
              <a:t>递归地将</a:t>
            </a:r>
            <a:r>
              <a:rPr lang="en-US" altLang="zh-CN" sz="1800" dirty="0" err="1">
                <a:solidFill>
                  <a:srgbClr val="002060"/>
                </a:solidFill>
                <a:latin typeface="Times New Roman" panose="02020603050405020304" pitchFamily="18" charset="0"/>
                <a:cs typeface="Times New Roman" panose="02020603050405020304" pitchFamily="18" charset="0"/>
              </a:rPr>
              <a:t>sr</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s..m</a:t>
            </a:r>
            <a:r>
              <a:rPr lang="en-US" altLang="zh-CN" sz="1800" dirty="0">
                <a:solidFill>
                  <a:srgbClr val="002060"/>
                </a:solidFill>
                <a:latin typeface="Times New Roman" panose="02020603050405020304" pitchFamily="18" charset="0"/>
                <a:cs typeface="Times New Roman" panose="02020603050405020304" pitchFamily="18" charset="0"/>
              </a:rPr>
              <a:t>]</a:t>
            </a:r>
            <a:r>
              <a:rPr lang="zh-CN" altLang="zh-CN" sz="1800" dirty="0">
                <a:solidFill>
                  <a:srgbClr val="002060"/>
                </a:solidFill>
                <a:latin typeface="Times New Roman" panose="02020603050405020304" pitchFamily="18" charset="0"/>
                <a:cs typeface="Times New Roman" panose="02020603050405020304" pitchFamily="18" charset="0"/>
              </a:rPr>
              <a:t>归并为有序表</a:t>
            </a:r>
            <a:r>
              <a:rPr lang="en-US" altLang="zh-CN" sz="1800" dirty="0" err="1">
                <a:solidFill>
                  <a:srgbClr val="002060"/>
                </a:solidFill>
                <a:latin typeface="Times New Roman" panose="02020603050405020304" pitchFamily="18" charset="0"/>
                <a:cs typeface="Times New Roman" panose="02020603050405020304" pitchFamily="18" charset="0"/>
              </a:rPr>
              <a:t>sr</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s..m</a:t>
            </a: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Msort</a:t>
            </a:r>
            <a:r>
              <a:rPr lang="en-US" altLang="zh-CN" sz="1800" dirty="0">
                <a:solidFill>
                  <a:srgbClr val="002060"/>
                </a:solidFill>
                <a:latin typeface="Times New Roman" panose="02020603050405020304" pitchFamily="18" charset="0"/>
                <a:cs typeface="Times New Roman" panose="02020603050405020304" pitchFamily="18" charset="0"/>
              </a:rPr>
              <a:t>(sr,m+1,t);             //</a:t>
            </a:r>
            <a:r>
              <a:rPr lang="zh-CN" altLang="zh-CN" sz="1800" dirty="0">
                <a:solidFill>
                  <a:srgbClr val="002060"/>
                </a:solidFill>
                <a:latin typeface="Times New Roman" panose="02020603050405020304" pitchFamily="18" charset="0"/>
                <a:cs typeface="Times New Roman" panose="02020603050405020304" pitchFamily="18" charset="0"/>
              </a:rPr>
              <a:t>递归地将</a:t>
            </a:r>
            <a:r>
              <a:rPr lang="en-US" altLang="zh-CN" sz="1800" dirty="0" err="1">
                <a:solidFill>
                  <a:srgbClr val="002060"/>
                </a:solidFill>
                <a:latin typeface="Times New Roman" panose="02020603050405020304" pitchFamily="18" charset="0"/>
                <a:cs typeface="Times New Roman" panose="02020603050405020304" pitchFamily="18" charset="0"/>
              </a:rPr>
              <a:t>sr</a:t>
            </a:r>
            <a:r>
              <a:rPr lang="en-US" altLang="zh-CN" sz="1800" dirty="0">
                <a:solidFill>
                  <a:srgbClr val="002060"/>
                </a:solidFill>
                <a:latin typeface="Times New Roman" panose="02020603050405020304" pitchFamily="18" charset="0"/>
                <a:cs typeface="Times New Roman" panose="02020603050405020304" pitchFamily="18" charset="0"/>
              </a:rPr>
              <a:t>[m+1..t]</a:t>
            </a:r>
            <a:r>
              <a:rPr lang="zh-CN" altLang="zh-CN" sz="1800" dirty="0">
                <a:solidFill>
                  <a:srgbClr val="002060"/>
                </a:solidFill>
                <a:latin typeface="Times New Roman" panose="02020603050405020304" pitchFamily="18" charset="0"/>
                <a:cs typeface="Times New Roman" panose="02020603050405020304" pitchFamily="18" charset="0"/>
              </a:rPr>
              <a:t>归并为有序表</a:t>
            </a:r>
            <a:r>
              <a:rPr lang="en-US" altLang="zh-CN" sz="1800" dirty="0">
                <a:solidFill>
                  <a:srgbClr val="002060"/>
                </a:solidFill>
                <a:latin typeface="Times New Roman" panose="02020603050405020304" pitchFamily="18" charset="0"/>
                <a:cs typeface="Times New Roman" panose="02020603050405020304" pitchFamily="18" charset="0"/>
              </a:rPr>
              <a:t>sr1[m+1..t]</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Merge(</a:t>
            </a:r>
            <a:r>
              <a:rPr lang="en-US" altLang="zh-CN" sz="1800" dirty="0" err="1">
                <a:solidFill>
                  <a:srgbClr val="002060"/>
                </a:solidFill>
                <a:latin typeface="Times New Roman" panose="02020603050405020304" pitchFamily="18" charset="0"/>
                <a:cs typeface="Times New Roman" panose="02020603050405020304" pitchFamily="18" charset="0"/>
              </a:rPr>
              <a:t>sr,s,m,t</a:t>
            </a:r>
            <a:r>
              <a:rPr lang="en-US" altLang="zh-CN" sz="1800" dirty="0">
                <a:solidFill>
                  <a:srgbClr val="002060"/>
                </a:solidFill>
                <a:latin typeface="Times New Roman" panose="02020603050405020304" pitchFamily="18" charset="0"/>
                <a:cs typeface="Times New Roman" panose="02020603050405020304" pitchFamily="18" charset="0"/>
              </a:rPr>
              <a:t>);             //</a:t>
            </a:r>
            <a:r>
              <a:rPr lang="zh-CN" altLang="zh-CN" sz="1800" dirty="0">
                <a:solidFill>
                  <a:srgbClr val="002060"/>
                </a:solidFill>
                <a:latin typeface="Times New Roman" panose="02020603050405020304" pitchFamily="18" charset="0"/>
                <a:cs typeface="Times New Roman" panose="02020603050405020304" pitchFamily="18" charset="0"/>
              </a:rPr>
              <a:t>递归地将</a:t>
            </a:r>
            <a:r>
              <a:rPr lang="en-US" altLang="zh-CN" sz="1800" dirty="0" err="1">
                <a:solidFill>
                  <a:srgbClr val="002060"/>
                </a:solidFill>
                <a:latin typeface="Times New Roman" panose="02020603050405020304" pitchFamily="18" charset="0"/>
                <a:cs typeface="Times New Roman" panose="02020603050405020304" pitchFamily="18" charset="0"/>
              </a:rPr>
              <a:t>sr</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s..m</a:t>
            </a:r>
            <a:r>
              <a:rPr lang="en-US" altLang="zh-CN" sz="1800" dirty="0">
                <a:solidFill>
                  <a:srgbClr val="002060"/>
                </a:solidFill>
                <a:latin typeface="Times New Roman" panose="02020603050405020304" pitchFamily="18" charset="0"/>
                <a:cs typeface="Times New Roman" panose="02020603050405020304" pitchFamily="18" charset="0"/>
              </a:rPr>
              <a:t>]</a:t>
            </a:r>
            <a:r>
              <a:rPr lang="zh-CN" altLang="zh-CN" sz="1800" dirty="0">
                <a:solidFill>
                  <a:srgbClr val="002060"/>
                </a:solidFill>
                <a:latin typeface="Times New Roman" panose="02020603050405020304" pitchFamily="18" charset="0"/>
                <a:cs typeface="Times New Roman" panose="02020603050405020304" pitchFamily="18" charset="0"/>
              </a:rPr>
              <a:t>和</a:t>
            </a:r>
            <a:r>
              <a:rPr lang="en-US" altLang="zh-CN" sz="1800" dirty="0" err="1">
                <a:solidFill>
                  <a:srgbClr val="002060"/>
                </a:solidFill>
                <a:latin typeface="Times New Roman" panose="02020603050405020304" pitchFamily="18" charset="0"/>
                <a:cs typeface="Times New Roman" panose="02020603050405020304" pitchFamily="18" charset="0"/>
              </a:rPr>
              <a:t>sr</a:t>
            </a:r>
            <a:r>
              <a:rPr lang="en-US" altLang="zh-CN" sz="1800" dirty="0">
                <a:solidFill>
                  <a:srgbClr val="002060"/>
                </a:solidFill>
                <a:latin typeface="Times New Roman" panose="02020603050405020304" pitchFamily="18" charset="0"/>
                <a:cs typeface="Times New Roman" panose="02020603050405020304" pitchFamily="18" charset="0"/>
              </a:rPr>
              <a:t>[m+1..t]</a:t>
            </a:r>
            <a:r>
              <a:rPr lang="zh-CN" altLang="zh-CN" sz="1800" dirty="0">
                <a:solidFill>
                  <a:srgbClr val="002060"/>
                </a:solidFill>
                <a:latin typeface="Times New Roman" panose="02020603050405020304" pitchFamily="18" charset="0"/>
                <a:cs typeface="Times New Roman" panose="02020603050405020304" pitchFamily="18" charset="0"/>
              </a:rPr>
              <a:t>归并为有序表</a:t>
            </a:r>
            <a:r>
              <a:rPr lang="en-US" altLang="zh-CN" sz="1800" dirty="0" err="1">
                <a:solidFill>
                  <a:srgbClr val="002060"/>
                </a:solidFill>
                <a:latin typeface="Times New Roman" panose="02020603050405020304" pitchFamily="18" charset="0"/>
                <a:cs typeface="Times New Roman" panose="02020603050405020304" pitchFamily="18" charset="0"/>
              </a:rPr>
              <a:t>sr</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s..t</a:t>
            </a: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void </a:t>
            </a:r>
            <a:r>
              <a:rPr lang="en-US" altLang="zh-CN" sz="1800" dirty="0" err="1">
                <a:solidFill>
                  <a:srgbClr val="002060"/>
                </a:solidFill>
                <a:latin typeface="Times New Roman" panose="02020603050405020304" pitchFamily="18" charset="0"/>
                <a:cs typeface="Times New Roman" panose="02020603050405020304" pitchFamily="18" charset="0"/>
              </a:rPr>
              <a:t>MergeSort</a:t>
            </a:r>
            <a:r>
              <a:rPr lang="en-US" altLang="zh-CN" sz="1800" dirty="0">
                <a:solidFill>
                  <a:srgbClr val="002060"/>
                </a:solidFill>
                <a:latin typeface="Times New Roman" panose="02020603050405020304" pitchFamily="18" charset="0"/>
                <a:cs typeface="Times New Roman" panose="02020603050405020304" pitchFamily="18" charset="0"/>
              </a:rPr>
              <a:t>(</a:t>
            </a:r>
            <a:r>
              <a:rPr lang="en-US" altLang="zh-CN" sz="1800" dirty="0" err="1">
                <a:solidFill>
                  <a:srgbClr val="002060"/>
                </a:solidFill>
                <a:latin typeface="Times New Roman" panose="02020603050405020304" pitchFamily="18" charset="0"/>
                <a:cs typeface="Times New Roman" panose="02020603050405020304" pitchFamily="18" charset="0"/>
              </a:rPr>
              <a:t>SqList</a:t>
            </a:r>
            <a:r>
              <a:rPr lang="en-US" altLang="zh-CN" sz="1800" dirty="0">
                <a:solidFill>
                  <a:srgbClr val="002060"/>
                </a:solidFill>
                <a:latin typeface="Times New Roman" panose="02020603050405020304" pitchFamily="18" charset="0"/>
                <a:cs typeface="Times New Roman" panose="02020603050405020304" pitchFamily="18" charset="0"/>
              </a:rPr>
              <a:t> &amp;l){         //</a:t>
            </a:r>
            <a:r>
              <a:rPr lang="zh-CN" altLang="zh-CN" sz="1800" dirty="0">
                <a:solidFill>
                  <a:srgbClr val="002060"/>
                </a:solidFill>
                <a:latin typeface="Times New Roman" panose="02020603050405020304" pitchFamily="18" charset="0"/>
                <a:cs typeface="Times New Roman" panose="02020603050405020304" pitchFamily="18" charset="0"/>
              </a:rPr>
              <a:t>对顺序表作归并排序</a:t>
            </a:r>
          </a:p>
          <a:p>
            <a:pPr>
              <a:lnSpc>
                <a:spcPts val="22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  </a:t>
            </a:r>
            <a:r>
              <a:rPr lang="en-US" altLang="zh-CN" sz="1800" dirty="0" err="1">
                <a:solidFill>
                  <a:srgbClr val="002060"/>
                </a:solidFill>
                <a:latin typeface="Times New Roman" panose="02020603050405020304" pitchFamily="18" charset="0"/>
                <a:cs typeface="Times New Roman" panose="02020603050405020304" pitchFamily="18" charset="0"/>
              </a:rPr>
              <a:t>Msort</a:t>
            </a:r>
            <a:r>
              <a:rPr lang="en-US" altLang="zh-CN" sz="1800" dirty="0">
                <a:solidFill>
                  <a:srgbClr val="002060"/>
                </a:solidFill>
                <a:latin typeface="Times New Roman" panose="02020603050405020304" pitchFamily="18" charset="0"/>
                <a:cs typeface="Times New Roman" panose="02020603050405020304" pitchFamily="18" charset="0"/>
              </a:rPr>
              <a:t>(l.r,1,l.length);  </a:t>
            </a:r>
            <a:endParaRPr lang="zh-CN" altLang="zh-CN" sz="1800" dirty="0">
              <a:solidFill>
                <a:srgbClr val="002060"/>
              </a:solidFill>
              <a:latin typeface="Times New Roman" panose="02020603050405020304" pitchFamily="18" charset="0"/>
              <a:cs typeface="Times New Roman" panose="02020603050405020304" pitchFamily="18" charset="0"/>
            </a:endParaRPr>
          </a:p>
          <a:p>
            <a:pPr>
              <a:lnSpc>
                <a:spcPts val="2200"/>
              </a:lnSpc>
              <a:spcBef>
                <a:spcPts val="0"/>
              </a:spcBef>
            </a:pPr>
            <a:r>
              <a:rPr lang="en-US" altLang="zh-CN" sz="1800" dirty="0">
                <a:solidFill>
                  <a:srgbClr val="002060"/>
                </a:solidFill>
                <a:latin typeface="Times New Roman" panose="02020603050405020304" pitchFamily="18" charset="0"/>
                <a:cs typeface="Times New Roman" panose="02020603050405020304" pitchFamily="18" charset="0"/>
              </a:rPr>
              <a:t>}</a:t>
            </a:r>
            <a:endParaRPr lang="zh-CN" altLang="zh-CN" sz="1800" dirty="0">
              <a:solidFill>
                <a:srgbClr val="002060"/>
              </a:solidFill>
              <a:latin typeface="Times New Roman" panose="02020603050405020304" pitchFamily="18" charset="0"/>
              <a:cs typeface="Times New Roman" panose="02020603050405020304" pitchFamily="18" charset="0"/>
            </a:endParaRPr>
          </a:p>
          <a:p>
            <a:pPr marL="0" indent="0">
              <a:buNone/>
            </a:pPr>
            <a:endParaRPr lang="zh-CN"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270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07504" y="1064124"/>
                <a:ext cx="8928992" cy="931562"/>
              </a:xfrm>
            </p:spPr>
            <p:txBody>
              <a:bodyPr/>
              <a:lstStyle/>
              <a:p>
                <a:pPr>
                  <a:lnSpc>
                    <a:spcPts val="2200"/>
                  </a:lnSpc>
                  <a:spcBef>
                    <a:spcPts val="0"/>
                  </a:spcBef>
                </a:pPr>
                <a:r>
                  <a:rPr lang="zh-CN" altLang="zh-CN" sz="1800" dirty="0">
                    <a:solidFill>
                      <a:srgbClr val="C00000"/>
                    </a:solidFill>
                    <a:latin typeface="隶书" panose="02010509060101010101" pitchFamily="49" charset="-122"/>
                    <a:ea typeface="隶书" panose="02010509060101010101" pitchFamily="49" charset="-122"/>
                  </a:rPr>
                  <a:t>例</a:t>
                </a:r>
                <a:r>
                  <a:rPr lang="en-US" altLang="zh-CN" sz="1800" dirty="0">
                    <a:solidFill>
                      <a:srgbClr val="C00000"/>
                    </a:solidFill>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待排序的表有</a:t>
                </a:r>
                <a:r>
                  <a:rPr lang="en-US" altLang="zh-CN" sz="1800" dirty="0">
                    <a:solidFill>
                      <a:srgbClr val="C00000"/>
                    </a:solidFill>
                    <a:latin typeface="隶书" panose="02010509060101010101" pitchFamily="49" charset="-122"/>
                    <a:ea typeface="隶书" panose="02010509060101010101" pitchFamily="49" charset="-122"/>
                  </a:rPr>
                  <a:t>10</a:t>
                </a:r>
                <a:r>
                  <a:rPr lang="zh-CN" altLang="zh-CN" sz="1800" dirty="0">
                    <a:solidFill>
                      <a:srgbClr val="C00000"/>
                    </a:solidFill>
                    <a:latin typeface="隶书" panose="02010509060101010101" pitchFamily="49" charset="-122"/>
                    <a:ea typeface="隶书" panose="02010509060101010101" pitchFamily="49" charset="-122"/>
                  </a:rPr>
                  <a:t>个元素，其关键字集合为</a:t>
                </a:r>
                <a14:m>
                  <m:oMath xmlns:m="http://schemas.openxmlformats.org/officeDocument/2006/math">
                    <m:r>
                      <a:rPr lang="en-US" altLang="zh-CN" sz="1800">
                        <a:solidFill>
                          <a:srgbClr val="C00000"/>
                        </a:solidFill>
                        <a:latin typeface="Cambria Math" panose="02040503050406030204" pitchFamily="18" charset="0"/>
                      </a:rPr>
                      <m:t>{38,30,8,16,35,76,48,44,2,20}</m:t>
                    </m:r>
                  </m:oMath>
                </a14:m>
                <a:r>
                  <a:rPr lang="zh-CN" altLang="zh-CN" sz="1800" dirty="0">
                    <a:solidFill>
                      <a:srgbClr val="C00000"/>
                    </a:solidFill>
                    <a:latin typeface="隶书" panose="02010509060101010101" pitchFamily="49" charset="-122"/>
                    <a:ea typeface="隶书" panose="02010509060101010101" pitchFamily="49" charset="-122"/>
                  </a:rPr>
                  <a:t>。</a:t>
                </a:r>
              </a:p>
              <a:p>
                <a:pPr>
                  <a:lnSpc>
                    <a:spcPts val="2200"/>
                  </a:lnSpc>
                  <a:spcBef>
                    <a:spcPts val="0"/>
                  </a:spcBef>
                </a:pPr>
                <a:r>
                  <a:rPr lang="zh-CN" altLang="zh-CN" sz="1800" dirty="0">
                    <a:solidFill>
                      <a:srgbClr val="C00000"/>
                    </a:solidFill>
                    <a:latin typeface="隶书" panose="02010509060101010101" pitchFamily="49" charset="-122"/>
                    <a:ea typeface="隶书" panose="02010509060101010101" pitchFamily="49" charset="-122"/>
                  </a:rPr>
                  <a:t>（</a:t>
                </a:r>
                <a:r>
                  <a:rPr lang="en-US" altLang="zh-CN" sz="1800" dirty="0">
                    <a:solidFill>
                      <a:srgbClr val="C00000"/>
                    </a:solidFill>
                    <a:latin typeface="隶书" panose="02010509060101010101" pitchFamily="49" charset="-122"/>
                    <a:ea typeface="隶书" panose="02010509060101010101" pitchFamily="49" charset="-122"/>
                  </a:rPr>
                  <a:t>1</a:t>
                </a:r>
                <a:r>
                  <a:rPr lang="zh-CN" altLang="zh-CN" sz="1800" dirty="0">
                    <a:solidFill>
                      <a:srgbClr val="C00000"/>
                    </a:solidFill>
                    <a:latin typeface="隶书" panose="02010509060101010101" pitchFamily="49" charset="-122"/>
                    <a:ea typeface="隶书" panose="02010509060101010101" pitchFamily="49" charset="-122"/>
                  </a:rPr>
                  <a:t>）写出非递归算法的归并排序过程；</a:t>
                </a:r>
              </a:p>
              <a:p>
                <a:pPr>
                  <a:lnSpc>
                    <a:spcPts val="2200"/>
                  </a:lnSpc>
                  <a:spcBef>
                    <a:spcPts val="0"/>
                  </a:spcBef>
                </a:pPr>
                <a:r>
                  <a:rPr lang="zh-CN" altLang="zh-CN" sz="1800" dirty="0">
                    <a:solidFill>
                      <a:srgbClr val="C00000"/>
                    </a:solidFill>
                    <a:latin typeface="隶书" panose="02010509060101010101" pitchFamily="49" charset="-122"/>
                    <a:ea typeface="隶书" panose="02010509060101010101" pitchFamily="49" charset="-122"/>
                  </a:rPr>
                  <a:t>（</a:t>
                </a:r>
                <a:r>
                  <a:rPr lang="en-US" altLang="zh-CN" sz="1800" dirty="0">
                    <a:solidFill>
                      <a:srgbClr val="C00000"/>
                    </a:solidFill>
                    <a:latin typeface="隶书" panose="02010509060101010101" pitchFamily="49" charset="-122"/>
                    <a:ea typeface="隶书" panose="02010509060101010101" pitchFamily="49" charset="-122"/>
                  </a:rPr>
                  <a:t>2</a:t>
                </a:r>
                <a:r>
                  <a:rPr lang="zh-CN" altLang="zh-CN" sz="1800" dirty="0">
                    <a:solidFill>
                      <a:srgbClr val="C00000"/>
                    </a:solidFill>
                    <a:latin typeface="隶书" panose="02010509060101010101" pitchFamily="49" charset="-122"/>
                    <a:ea typeface="隶书" panose="02010509060101010101" pitchFamily="49" charset="-122"/>
                  </a:rPr>
                  <a:t>）写出递归算法的分组过程及其归并排序过程。</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07504" y="1064124"/>
                <a:ext cx="8928992" cy="931562"/>
              </a:xfrm>
              <a:blipFill rotWithShape="0">
                <a:blip r:embed="rId2"/>
                <a:stretch>
                  <a:fillRect l="-751" t="-8553" b="-592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323528" y="2283718"/>
            <a:ext cx="4248472" cy="1939357"/>
          </a:xfrm>
          <a:prstGeom prst="rect">
            <a:avLst/>
          </a:prstGeom>
        </p:spPr>
      </p:pic>
      <p:sp>
        <p:nvSpPr>
          <p:cNvPr id="6" name="文本框 5"/>
          <p:cNvSpPr txBox="1"/>
          <p:nvPr/>
        </p:nvSpPr>
        <p:spPr>
          <a:xfrm>
            <a:off x="1763688" y="4209928"/>
            <a:ext cx="1013980" cy="369332"/>
          </a:xfrm>
          <a:prstGeom prst="rect">
            <a:avLst/>
          </a:prstGeom>
          <a:noFill/>
        </p:spPr>
        <p:txBody>
          <a:bodyPr wrap="square" rtlCol="0">
            <a:spAutoFit/>
          </a:bodyPr>
          <a:lstStyle/>
          <a:p>
            <a:r>
              <a:rPr lang="zh-CN" altLang="en-US" dirty="0">
                <a:solidFill>
                  <a:srgbClr val="C00000"/>
                </a:solidFill>
                <a:latin typeface="隶书" panose="02010509060101010101" pitchFamily="49" charset="-122"/>
                <a:ea typeface="隶书" panose="02010509060101010101" pitchFamily="49" charset="-122"/>
              </a:rPr>
              <a:t>非递归</a:t>
            </a:r>
          </a:p>
        </p:txBody>
      </p:sp>
      <p:sp>
        <p:nvSpPr>
          <p:cNvPr id="7" name="文本框 6"/>
          <p:cNvSpPr txBox="1"/>
          <p:nvPr/>
        </p:nvSpPr>
        <p:spPr>
          <a:xfrm>
            <a:off x="6461516" y="4250414"/>
            <a:ext cx="1872208" cy="369332"/>
          </a:xfrm>
          <a:prstGeom prst="rect">
            <a:avLst/>
          </a:prstGeom>
          <a:noFill/>
        </p:spPr>
        <p:txBody>
          <a:bodyPr wrap="square" rtlCol="0">
            <a:spAutoFit/>
          </a:bodyPr>
          <a:lstStyle/>
          <a:p>
            <a:r>
              <a:rPr lang="zh-CN" altLang="en-US" dirty="0">
                <a:solidFill>
                  <a:srgbClr val="C00000"/>
                </a:solidFill>
                <a:latin typeface="隶书" panose="02010509060101010101" pitchFamily="49" charset="-122"/>
                <a:ea typeface="隶书" panose="02010509060101010101" pitchFamily="49" charset="-122"/>
              </a:rPr>
              <a:t>递归</a:t>
            </a:r>
          </a:p>
        </p:txBody>
      </p:sp>
      <p:pic>
        <p:nvPicPr>
          <p:cNvPr id="8" name="图片 7"/>
          <p:cNvPicPr>
            <a:picLocks noChangeAspect="1"/>
          </p:cNvPicPr>
          <p:nvPr/>
        </p:nvPicPr>
        <p:blipFill>
          <a:blip r:embed="rId4"/>
          <a:stretch>
            <a:fillRect/>
          </a:stretch>
        </p:blipFill>
        <p:spPr>
          <a:xfrm>
            <a:off x="4572000" y="2219737"/>
            <a:ext cx="3384376" cy="2003338"/>
          </a:xfrm>
          <a:prstGeom prst="rect">
            <a:avLst/>
          </a:prstGeom>
        </p:spPr>
      </p:pic>
      <p:sp>
        <p:nvSpPr>
          <p:cNvPr id="9" name="Rectangle 2"/>
          <p:cNvSpPr>
            <a:spLocks noChangeArrowheads="1"/>
          </p:cNvSpPr>
          <p:nvPr/>
        </p:nvSpPr>
        <p:spPr bwMode="auto">
          <a:xfrm>
            <a:off x="2160240" y="333540"/>
            <a:ext cx="49523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文本框 11"/>
          <p:cNvSpPr txBox="1"/>
          <p:nvPr/>
        </p:nvSpPr>
        <p:spPr>
          <a:xfrm>
            <a:off x="4207147" y="499913"/>
            <a:ext cx="4971864" cy="3659511"/>
          </a:xfrm>
          <a:prstGeom prst="rect">
            <a:avLst/>
          </a:prstGeom>
          <a:solidFill>
            <a:schemeClr val="accent2"/>
          </a:solidFill>
        </p:spPr>
        <p:txBody>
          <a:bodyPr wrap="square" rtlCol="0">
            <a:spAutoFit/>
          </a:bodyPr>
          <a:lstStyle/>
          <a:p>
            <a:endParaRPr lang="zh-CN" altLang="en-US" dirty="0"/>
          </a:p>
        </p:txBody>
      </p:sp>
      <p:pic>
        <p:nvPicPr>
          <p:cNvPr id="13" name="图片 12"/>
          <p:cNvPicPr>
            <a:picLocks noChangeAspect="1"/>
          </p:cNvPicPr>
          <p:nvPr/>
        </p:nvPicPr>
        <p:blipFill>
          <a:blip r:embed="rId5"/>
          <a:stretch>
            <a:fillRect/>
          </a:stretch>
        </p:blipFill>
        <p:spPr>
          <a:xfrm>
            <a:off x="4409368" y="661835"/>
            <a:ext cx="4713212" cy="3150316"/>
          </a:xfrm>
          <a:prstGeom prst="rect">
            <a:avLst/>
          </a:prstGeom>
        </p:spPr>
      </p:pic>
      <p:sp>
        <p:nvSpPr>
          <p:cNvPr id="14" name="文本框 13"/>
          <p:cNvSpPr txBox="1"/>
          <p:nvPr/>
        </p:nvSpPr>
        <p:spPr>
          <a:xfrm>
            <a:off x="94824" y="51470"/>
            <a:ext cx="4765208" cy="4949403"/>
          </a:xfrm>
          <a:prstGeom prst="rect">
            <a:avLst/>
          </a:prstGeom>
          <a:solidFill>
            <a:schemeClr val="accent2">
              <a:lumMod val="20000"/>
              <a:lumOff val="80000"/>
            </a:schemeClr>
          </a:solidFill>
        </p:spPr>
        <p:txBody>
          <a:bodyPr wrap="square" rtlCol="0">
            <a:spAutoFit/>
          </a:bodyPr>
          <a:lstStyle/>
          <a:p>
            <a:endParaRPr lang="zh-CN" altLang="en-US" dirty="0"/>
          </a:p>
        </p:txBody>
      </p:sp>
      <p:pic>
        <p:nvPicPr>
          <p:cNvPr id="15" name="图片 14"/>
          <p:cNvPicPr>
            <a:picLocks noChangeAspect="1"/>
          </p:cNvPicPr>
          <p:nvPr/>
        </p:nvPicPr>
        <p:blipFill>
          <a:blip r:embed="rId6"/>
          <a:stretch>
            <a:fillRect/>
          </a:stretch>
        </p:blipFill>
        <p:spPr>
          <a:xfrm>
            <a:off x="409612" y="200865"/>
            <a:ext cx="4350667" cy="4800008"/>
          </a:xfrm>
          <a:prstGeom prst="rect">
            <a:avLst/>
          </a:prstGeom>
        </p:spPr>
      </p:pic>
      <p:sp>
        <p:nvSpPr>
          <p:cNvPr id="17" name="文本框 16"/>
          <p:cNvSpPr txBox="1"/>
          <p:nvPr/>
        </p:nvSpPr>
        <p:spPr>
          <a:xfrm>
            <a:off x="4946116" y="1475388"/>
            <a:ext cx="3888432" cy="2559571"/>
          </a:xfrm>
          <a:prstGeom prst="rect">
            <a:avLst/>
          </a:prstGeom>
          <a:solidFill>
            <a:schemeClr val="bg1">
              <a:lumMod val="85000"/>
            </a:schemeClr>
          </a:solidFill>
        </p:spPr>
        <p:txBody>
          <a:bodyPr wrap="square" rtlCol="0">
            <a:spAutoFit/>
          </a:bodyPr>
          <a:lstStyle/>
          <a:p>
            <a:endParaRPr lang="zh-CN" altLang="en-US" dirty="0"/>
          </a:p>
        </p:txBody>
      </p:sp>
      <p:pic>
        <p:nvPicPr>
          <p:cNvPr id="18" name="图片 17"/>
          <p:cNvPicPr>
            <a:picLocks noChangeAspect="1"/>
          </p:cNvPicPr>
          <p:nvPr/>
        </p:nvPicPr>
        <p:blipFill>
          <a:blip r:embed="rId4"/>
          <a:stretch>
            <a:fillRect/>
          </a:stretch>
        </p:blipFill>
        <p:spPr>
          <a:xfrm>
            <a:off x="5256076" y="1606967"/>
            <a:ext cx="3384376" cy="2003338"/>
          </a:xfrm>
          <a:prstGeom prst="rect">
            <a:avLst/>
          </a:prstGeom>
        </p:spPr>
      </p:pic>
    </p:spTree>
    <p:extLst>
      <p:ext uri="{BB962C8B-B14F-4D97-AF65-F5344CB8AC3E}">
        <p14:creationId xmlns:p14="http://schemas.microsoft.com/office/powerpoint/2010/main" val="174444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anim calcmode="lin" valueType="num">
                                      <p:cBhvr>
                                        <p:cTn id="56" dur="1000" fill="hold"/>
                                        <p:tgtEl>
                                          <p:spTgt spid="13"/>
                                        </p:tgtEl>
                                        <p:attrNameLst>
                                          <p:attrName>ppt_x</p:attrName>
                                        </p:attrNameLst>
                                      </p:cBhvr>
                                      <p:tavLst>
                                        <p:tav tm="0">
                                          <p:val>
                                            <p:strVal val="#ppt_x"/>
                                          </p:val>
                                        </p:tav>
                                        <p:tav tm="100000">
                                          <p:val>
                                            <p:strVal val="#ppt_x"/>
                                          </p:val>
                                        </p:tav>
                                      </p:tavLst>
                                    </p:anim>
                                    <p:anim calcmode="lin" valueType="num">
                                      <p:cBhvr>
                                        <p:cTn id="5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1000"/>
                                        <p:tgtEl>
                                          <p:spTgt spid="15"/>
                                        </p:tgtEl>
                                      </p:cBhvr>
                                    </p:animEffect>
                                    <p:anim calcmode="lin" valueType="num">
                                      <p:cBhvr>
                                        <p:cTn id="70" dur="1000" fill="hold"/>
                                        <p:tgtEl>
                                          <p:spTgt spid="15"/>
                                        </p:tgtEl>
                                        <p:attrNameLst>
                                          <p:attrName>ppt_x</p:attrName>
                                        </p:attrNameLst>
                                      </p:cBhvr>
                                      <p:tavLst>
                                        <p:tav tm="0">
                                          <p:val>
                                            <p:strVal val="#ppt_x"/>
                                          </p:val>
                                        </p:tav>
                                        <p:tav tm="100000">
                                          <p:val>
                                            <p:strVal val="#ppt_x"/>
                                          </p:val>
                                        </p:tav>
                                      </p:tavLst>
                                    </p:anim>
                                    <p:anim calcmode="lin" valueType="num">
                                      <p:cBhvr>
                                        <p:cTn id="7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additive="base">
                                        <p:cTn id="76" dur="500" fill="hold"/>
                                        <p:tgtEl>
                                          <p:spTgt spid="17"/>
                                        </p:tgtEl>
                                        <p:attrNameLst>
                                          <p:attrName>ppt_x</p:attrName>
                                        </p:attrNameLst>
                                      </p:cBhvr>
                                      <p:tavLst>
                                        <p:tav tm="0">
                                          <p:val>
                                            <p:strVal val="#ppt_x"/>
                                          </p:val>
                                        </p:tav>
                                        <p:tav tm="100000">
                                          <p:val>
                                            <p:strVal val="#ppt_x"/>
                                          </p:val>
                                        </p:tav>
                                      </p:tavLst>
                                    </p:anim>
                                    <p:anim calcmode="lin" valueType="num">
                                      <p:cBhvr additive="base">
                                        <p:cTn id="7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1000"/>
                                        <p:tgtEl>
                                          <p:spTgt spid="18"/>
                                        </p:tgtEl>
                                      </p:cBhvr>
                                    </p:animEffect>
                                    <p:anim calcmode="lin" valueType="num">
                                      <p:cBhvr>
                                        <p:cTn id="83" dur="1000" fill="hold"/>
                                        <p:tgtEl>
                                          <p:spTgt spid="18"/>
                                        </p:tgtEl>
                                        <p:attrNameLst>
                                          <p:attrName>ppt_x</p:attrName>
                                        </p:attrNameLst>
                                      </p:cBhvr>
                                      <p:tavLst>
                                        <p:tav tm="0">
                                          <p:val>
                                            <p:strVal val="#ppt_x"/>
                                          </p:val>
                                        </p:tav>
                                        <p:tav tm="100000">
                                          <p:val>
                                            <p:strVal val="#ppt_x"/>
                                          </p:val>
                                        </p:tav>
                                      </p:tavLst>
                                    </p:anim>
                                    <p:anim calcmode="lin" valueType="num">
                                      <p:cBhvr>
                                        <p:cTn id="8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12" grpId="0" animBg="1"/>
      <p:bldP spid="14" grpId="0" animBg="1"/>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算法分析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1660490"/>
                <a:ext cx="8784976" cy="3507876"/>
              </a:xfrm>
            </p:spPr>
            <p:txBody>
              <a:bodyPr/>
              <a:lstStyle/>
              <a:p>
                <a:pPr marL="0" indent="0">
                  <a:lnSpc>
                    <a:spcPts val="25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长度为</a:t>
                </a:r>
                <a14:m>
                  <m:oMath xmlns:m="http://schemas.openxmlformats.org/officeDocument/2006/math">
                    <m:r>
                      <a:rPr lang="en-US" altLang="zh-CN" sz="1800" i="1">
                        <a:latin typeface="Cambria Math" panose="02040503050406030204" pitchFamily="18" charset="0"/>
                      </a:rPr>
                      <m:t>𝑛</m:t>
                    </m:r>
                  </m:oMath>
                </a14:m>
                <a:r>
                  <a:rPr lang="zh-CN" altLang="zh-CN" sz="1800" dirty="0">
                    <a:latin typeface="隶书" panose="02010509060101010101" pitchFamily="49" charset="-122"/>
                    <a:ea typeface="隶书" panose="02010509060101010101" pitchFamily="49" charset="-122"/>
                  </a:rPr>
                  <a:t>的数据表，采用归并排序需进行</a:t>
                </a:r>
                <a14:m>
                  <m:oMath xmlns:m="http://schemas.openxmlformats.org/officeDocument/2006/math">
                    <m:d>
                      <m:dPr>
                        <m:begChr m:val="⌈"/>
                        <m:endChr m:val="⌉"/>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𝑙𝑜</m:t>
                            </m:r>
                            <m:r>
                              <m:rPr>
                                <m:sty m:val="p"/>
                              </m:rPr>
                              <a:rPr lang="en-US" altLang="zh-CN" sz="1800">
                                <a:latin typeface="Cambria Math" panose="02040503050406030204" pitchFamily="18" charset="0"/>
                              </a:rPr>
                              <m:t>g</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𝑛</m:t>
                        </m:r>
                      </m:e>
                    </m:d>
                  </m:oMath>
                </a14:m>
                <a:r>
                  <a:rPr lang="zh-CN" altLang="zh-CN" sz="1800" dirty="0">
                    <a:latin typeface="隶书" panose="02010509060101010101" pitchFamily="49" charset="-122"/>
                    <a:ea typeface="隶书" panose="02010509060101010101" pitchFamily="49" charset="-122"/>
                  </a:rPr>
                  <a:t>趟</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路归并，每趟归并的时间复杂度为</a:t>
                </a:r>
                <a14:m>
                  <m:oMath xmlns:m="http://schemas.openxmlformats.org/officeDocument/2006/math">
                    <m:r>
                      <a:rPr lang="en-US" altLang="zh-CN" sz="1800" i="1">
                        <a:latin typeface="Cambria Math" panose="02040503050406030204" pitchFamily="18" charset="0"/>
                      </a:rPr>
                      <m:t>𝑂</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，故归并排序的</a:t>
                </a:r>
                <a:r>
                  <a:rPr lang="zh-CN" altLang="zh-CN" sz="1800" dirty="0">
                    <a:solidFill>
                      <a:srgbClr val="C00000"/>
                    </a:solidFill>
                    <a:latin typeface="隶书" panose="02010509060101010101" pitchFamily="49" charset="-122"/>
                    <a:ea typeface="隶书" panose="02010509060101010101" pitchFamily="49" charset="-122"/>
                  </a:rPr>
                  <a:t>时间复杂度</a:t>
                </a:r>
                <a:r>
                  <a:rPr lang="zh-CN" altLang="zh-CN" sz="1800" dirty="0">
                    <a:latin typeface="隶书" panose="02010509060101010101" pitchFamily="49" charset="-122"/>
                    <a:ea typeface="隶书" panose="02010509060101010101" pitchFamily="49" charset="-122"/>
                  </a:rPr>
                  <a:t>在最好情形下和最坏情形下均是</a:t>
                </a:r>
                <a14:m>
                  <m:oMath xmlns:m="http://schemas.openxmlformats.org/officeDocument/2006/math">
                    <m:r>
                      <a:rPr lang="en-US" altLang="zh-CN" sz="1800" i="1" smtClean="0">
                        <a:solidFill>
                          <a:srgbClr val="C00000"/>
                        </a:solidFill>
                        <a:latin typeface="Cambria Math" panose="02040503050406030204" pitchFamily="18" charset="0"/>
                      </a:rPr>
                      <m:t>𝑂</m:t>
                    </m:r>
                    <m:r>
                      <a:rPr lang="en-US" altLang="zh-CN" sz="1800" i="1" smtClean="0">
                        <a:solidFill>
                          <a:srgbClr val="C00000"/>
                        </a:solidFill>
                        <a:latin typeface="Cambria Math" panose="02040503050406030204" pitchFamily="18" charset="0"/>
                      </a:rPr>
                      <m:t>(</m:t>
                    </m:r>
                    <m:r>
                      <a:rPr lang="en-US" altLang="zh-CN" sz="1800" i="1" smtClean="0">
                        <a:solidFill>
                          <a:srgbClr val="C00000"/>
                        </a:solidFill>
                        <a:latin typeface="Cambria Math" panose="02040503050406030204" pitchFamily="18" charset="0"/>
                      </a:rPr>
                      <m:t>𝑛</m:t>
                    </m:r>
                    <m:sSub>
                      <m:sSubPr>
                        <m:ctrlPr>
                          <a:rPr lang="zh-CN"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𝑙𝑜𝑔</m:t>
                        </m:r>
                      </m:e>
                      <m:sub>
                        <m:r>
                          <a:rPr lang="en-US" altLang="zh-CN" sz="1800" i="1">
                            <a:solidFill>
                              <a:srgbClr val="C00000"/>
                            </a:solidFill>
                            <a:latin typeface="Cambria Math" panose="02040503050406030204" pitchFamily="18" charset="0"/>
                          </a:rPr>
                          <m:t>2</m:t>
                        </m:r>
                      </m:sub>
                    </m:sSub>
                    <m:r>
                      <a:rPr lang="en-US" altLang="zh-CN" sz="1800" i="1">
                        <a:solidFill>
                          <a:srgbClr val="C00000"/>
                        </a:solidFill>
                        <a:latin typeface="Cambria Math" panose="02040503050406030204" pitchFamily="18" charset="0"/>
                      </a:rPr>
                      <m:t>𝑛</m:t>
                    </m:r>
                    <m:r>
                      <a:rPr lang="en-US" altLang="zh-CN" sz="1800" i="1">
                        <a:solidFill>
                          <a:srgbClr val="C00000"/>
                        </a:solidFill>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p>
              <a:p>
                <a:pPr marL="0" indent="0">
                  <a:lnSpc>
                    <a:spcPts val="25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空间复杂度</a:t>
                </a:r>
                <a:r>
                  <a:rPr lang="zh-CN" altLang="zh-CN" sz="1800" dirty="0">
                    <a:latin typeface="隶书" panose="02010509060101010101" pitchFamily="49" charset="-122"/>
                    <a:ea typeface="隶书" panose="02010509060101010101" pitchFamily="49" charset="-122"/>
                  </a:rPr>
                  <a:t>：归并排序过程中，每一趟需要一个辅助向量</a:t>
                </a:r>
                <a:r>
                  <a:rPr lang="en-US" altLang="zh-CN" sz="1800" dirty="0" err="1">
                    <a:latin typeface="隶书" panose="02010509060101010101" pitchFamily="49" charset="-122"/>
                    <a:ea typeface="隶书" panose="02010509060101010101" pitchFamily="49" charset="-122"/>
                  </a:rPr>
                  <a:t>tr</a:t>
                </a:r>
                <a:r>
                  <a:rPr lang="en-US" altLang="zh-CN" sz="1800" dirty="0">
                    <a:latin typeface="隶书" panose="02010509060101010101" pitchFamily="49" charset="-122"/>
                    <a:ea typeface="隶书" panose="02010509060101010101" pitchFamily="49" charset="-122"/>
                  </a:rPr>
                  <a:t>[]</a:t>
                </a:r>
                <a:r>
                  <a:rPr lang="zh-CN" altLang="zh-CN" sz="1800" dirty="0">
                    <a:latin typeface="隶书" panose="02010509060101010101" pitchFamily="49" charset="-122"/>
                    <a:ea typeface="隶书" panose="02010509060101010101" pitchFamily="49" charset="-122"/>
                  </a:rPr>
                  <a:t>来暂存两个有序表归并的结果，但在该趟排序结束时释放其空间，所以总的空间复杂度为</a:t>
                </a:r>
                <a14:m>
                  <m:oMath xmlns:m="http://schemas.openxmlformats.org/officeDocument/2006/math">
                    <m:r>
                      <a:rPr lang="en-US" altLang="zh-CN" sz="1800" i="1">
                        <a:latin typeface="Cambria Math" panose="02040503050406030204" pitchFamily="18" charset="0"/>
                      </a:rPr>
                      <m:t>𝑂</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p>
              <a:p>
                <a:pPr marL="0" indent="0">
                  <a:lnSpc>
                    <a:spcPts val="2500"/>
                  </a:lnSpc>
                  <a:spcBef>
                    <a:spcPts val="0"/>
                  </a:spcBef>
                  <a:buNone/>
                </a:pPr>
                <a:r>
                  <a:rPr lang="en-US" altLang="zh-CN" sz="1800" dirty="0">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稳定性</a:t>
                </a:r>
                <a:r>
                  <a:rPr lang="zh-CN" altLang="zh-CN" sz="1800" dirty="0">
                    <a:latin typeface="隶书" panose="02010509060101010101" pitchFamily="49" charset="-122"/>
                    <a:ea typeface="隶书" panose="02010509060101010101" pitchFamily="49" charset="-122"/>
                  </a:rPr>
                  <a:t>：归并排序是一种稳定的排序方法。</a:t>
                </a:r>
              </a:p>
              <a:p>
                <a:pPr>
                  <a:lnSpc>
                    <a:spcPts val="25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1660490"/>
                <a:ext cx="8784976" cy="3507876"/>
              </a:xfrm>
              <a:blipFill rotWithShape="0">
                <a:blip r:embed="rId2"/>
                <a:stretch>
                  <a:fillRect l="-832" t="-13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40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排序的分类</a:t>
            </a:r>
          </a:p>
        </p:txBody>
      </p:sp>
      <p:sp>
        <p:nvSpPr>
          <p:cNvPr id="3" name="内容占位符 2"/>
          <p:cNvSpPr>
            <a:spLocks noGrp="1"/>
          </p:cNvSpPr>
          <p:nvPr>
            <p:ph sz="quarter" idx="11"/>
          </p:nvPr>
        </p:nvSpPr>
        <p:spPr>
          <a:xfrm>
            <a:off x="611560" y="1064124"/>
            <a:ext cx="7848872" cy="3507876"/>
          </a:xfrm>
        </p:spPr>
        <p:txBody>
          <a:bodyPr/>
          <a:lstStyle/>
          <a:p>
            <a:pPr algn="just">
              <a:spcBef>
                <a:spcPts val="0"/>
              </a:spcBef>
            </a:pPr>
            <a:r>
              <a:rPr lang="zh-CN" altLang="en-US" sz="1800" dirty="0">
                <a:latin typeface="隶书" panose="02010509060101010101" pitchFamily="49" charset="-122"/>
                <a:ea typeface="隶书" panose="02010509060101010101" pitchFamily="49" charset="-122"/>
              </a:rPr>
              <a:t>    由于待排序数据元素的数量不同</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使排序的过程涉及不同的存储器</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可将排序分为</a:t>
            </a:r>
            <a:r>
              <a:rPr lang="zh-CN" altLang="en-US" sz="1800" dirty="0">
                <a:solidFill>
                  <a:srgbClr val="7030A0"/>
                </a:solidFill>
                <a:latin typeface="隶书" panose="02010509060101010101" pitchFamily="49" charset="-122"/>
                <a:ea typeface="隶书" panose="02010509060101010101" pitchFamily="49" charset="-122"/>
              </a:rPr>
              <a:t>内部排序</a:t>
            </a:r>
            <a:r>
              <a:rPr lang="zh-CN" altLang="en-US" sz="1800" dirty="0">
                <a:latin typeface="隶书" panose="02010509060101010101" pitchFamily="49" charset="-122"/>
                <a:ea typeface="隶书" panose="02010509060101010101" pitchFamily="49" charset="-122"/>
              </a:rPr>
              <a:t>和</a:t>
            </a:r>
            <a:r>
              <a:rPr lang="zh-CN" altLang="en-US" sz="1800" dirty="0">
                <a:solidFill>
                  <a:srgbClr val="7030A0"/>
                </a:solidFill>
                <a:latin typeface="隶书" panose="02010509060101010101" pitchFamily="49" charset="-122"/>
                <a:ea typeface="隶书" panose="02010509060101010101" pitchFamily="49" charset="-122"/>
              </a:rPr>
              <a:t>外部排序</a:t>
            </a:r>
            <a:r>
              <a:rPr lang="zh-CN" altLang="en-US" sz="1800" dirty="0">
                <a:latin typeface="隶书" panose="02010509060101010101" pitchFamily="49" charset="-122"/>
                <a:ea typeface="隶书" panose="02010509060101010101" pitchFamily="49" charset="-122"/>
              </a:rPr>
              <a:t>两大类。 </a:t>
            </a:r>
            <a:endParaRPr lang="en-US" altLang="zh-CN" sz="1800" dirty="0">
              <a:latin typeface="隶书" panose="02010509060101010101" pitchFamily="49" charset="-122"/>
              <a:ea typeface="隶书" panose="02010509060101010101" pitchFamily="49" charset="-122"/>
            </a:endParaRPr>
          </a:p>
          <a:p>
            <a:pPr algn="just">
              <a:spcBef>
                <a:spcPts val="0"/>
              </a:spcBef>
            </a:pPr>
            <a:r>
              <a:rPr lang="en-US" altLang="zh-CN" sz="1800" dirty="0">
                <a:latin typeface="隶书" panose="02010509060101010101" pitchFamily="49" charset="-122"/>
                <a:ea typeface="隶书" panose="02010509060101010101" pitchFamily="49" charset="-122"/>
              </a:rPr>
              <a:t>    </a:t>
            </a:r>
            <a:r>
              <a:rPr lang="zh-CN" altLang="en-US" sz="1800" dirty="0">
                <a:solidFill>
                  <a:srgbClr val="7030A0"/>
                </a:solidFill>
                <a:latin typeface="隶书" panose="02010509060101010101" pitchFamily="49" charset="-122"/>
                <a:ea typeface="隶书" panose="02010509060101010101" pitchFamily="49" charset="-122"/>
              </a:rPr>
              <a:t>内部排序</a:t>
            </a:r>
            <a:r>
              <a:rPr lang="zh-CN" altLang="en-US" sz="1800" dirty="0">
                <a:latin typeface="隶书" panose="02010509060101010101" pitchFamily="49" charset="-122"/>
                <a:ea typeface="隶书" panose="02010509060101010101" pitchFamily="49" charset="-122"/>
              </a:rPr>
              <a:t>是待排序数据元素全部存储在计算机内存中进行的排序过程</a:t>
            </a:r>
            <a:r>
              <a:rPr lang="en-US" altLang="zh-CN" sz="1800" dirty="0">
                <a:latin typeface="隶书" panose="02010509060101010101" pitchFamily="49" charset="-122"/>
                <a:ea typeface="隶书" panose="02010509060101010101" pitchFamily="49" charset="-122"/>
              </a:rPr>
              <a:t>;  </a:t>
            </a:r>
          </a:p>
          <a:p>
            <a:pPr algn="just">
              <a:spcBef>
                <a:spcPts val="0"/>
              </a:spcBef>
            </a:pPr>
            <a:r>
              <a:rPr lang="en-US" altLang="zh-CN" sz="1800" dirty="0">
                <a:latin typeface="隶书" panose="02010509060101010101" pitchFamily="49" charset="-122"/>
                <a:ea typeface="隶书" panose="02010509060101010101" pitchFamily="49" charset="-122"/>
              </a:rPr>
              <a:t>    </a:t>
            </a:r>
            <a:r>
              <a:rPr lang="zh-CN" altLang="en-US" sz="1800" dirty="0">
                <a:solidFill>
                  <a:srgbClr val="7030A0"/>
                </a:solidFill>
                <a:latin typeface="隶书" panose="02010509060101010101" pitchFamily="49" charset="-122"/>
                <a:ea typeface="隶书" panose="02010509060101010101" pitchFamily="49" charset="-122"/>
              </a:rPr>
              <a:t>外部排序</a:t>
            </a:r>
            <a:r>
              <a:rPr lang="zh-CN" altLang="en-US" sz="1800" dirty="0">
                <a:latin typeface="隶书" panose="02010509060101010101" pitchFamily="49" charset="-122"/>
                <a:ea typeface="隶书" panose="02010509060101010101" pitchFamily="49" charset="-122"/>
              </a:rPr>
              <a:t>是待排序数据元素的数量较大</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以致内存不能一次容纳全部数据元素</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需要借 助外存才能完成排序的过程。 </a:t>
            </a:r>
            <a:endParaRPr lang="en-US" altLang="zh-CN" sz="1800" dirty="0">
              <a:latin typeface="隶书" panose="02010509060101010101" pitchFamily="49" charset="-122"/>
              <a:ea typeface="隶书" panose="02010509060101010101" pitchFamily="49" charset="-122"/>
            </a:endParaRPr>
          </a:p>
          <a:p>
            <a:pPr algn="just">
              <a:spcBef>
                <a:spcPts val="0"/>
              </a:spcBef>
            </a:pP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内部排序是外部排序的基础</a:t>
            </a:r>
            <a:r>
              <a:rPr lang="en-US" altLang="zh-CN" sz="1800" dirty="0">
                <a:latin typeface="隶书" panose="02010509060101010101" pitchFamily="49" charset="-122"/>
                <a:ea typeface="隶书" panose="02010509060101010101" pitchFamily="49" charset="-122"/>
              </a:rPr>
              <a:t>, </a:t>
            </a:r>
            <a:r>
              <a:rPr lang="zh-CN" altLang="en-US" sz="1800" dirty="0">
                <a:latin typeface="隶书" panose="02010509060101010101" pitchFamily="49" charset="-122"/>
                <a:ea typeface="隶书" panose="02010509060101010101" pitchFamily="49" charset="-122"/>
              </a:rPr>
              <a:t>本章讨论内部排序方法。</a:t>
            </a:r>
          </a:p>
        </p:txBody>
      </p:sp>
    </p:spTree>
    <p:extLst>
      <p:ext uri="{BB962C8B-B14F-4D97-AF65-F5344CB8AC3E}">
        <p14:creationId xmlns:p14="http://schemas.microsoft.com/office/powerpoint/2010/main" val="227525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4479200" cy="800930"/>
          </a:xfrm>
        </p:spPr>
        <p:txBody>
          <a:bodyPr/>
          <a:lstStyle/>
          <a:p>
            <a:r>
              <a:rPr lang="zh-CN" altLang="en-US" dirty="0"/>
              <a:t>基数排序</a:t>
            </a:r>
          </a:p>
        </p:txBody>
      </p:sp>
      <p:sp>
        <p:nvSpPr>
          <p:cNvPr id="5" name="文本占位符 4"/>
          <p:cNvSpPr>
            <a:spLocks noGrp="1"/>
          </p:cNvSpPr>
          <p:nvPr>
            <p:ph type="body" sz="quarter" idx="11"/>
          </p:nvPr>
        </p:nvSpPr>
        <p:spPr/>
        <p:txBody>
          <a:bodyPr/>
          <a:lstStyle/>
          <a:p>
            <a:r>
              <a:rPr lang="en-US" altLang="zh-CN" dirty="0"/>
              <a:t>06</a:t>
            </a:r>
            <a:endParaRPr lang="zh-CN" altLang="en-US" dirty="0"/>
          </a:p>
        </p:txBody>
      </p:sp>
      <p:sp>
        <p:nvSpPr>
          <p:cNvPr id="2" name="矩形 1"/>
          <p:cNvSpPr/>
          <p:nvPr/>
        </p:nvSpPr>
        <p:spPr>
          <a:xfrm>
            <a:off x="107504" y="4371950"/>
            <a:ext cx="3528392" cy="6480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3387178"/>
      </p:ext>
    </p:extLst>
  </p:cSld>
  <p:clrMapOvr>
    <a:masterClrMapping/>
  </p:clrMapOvr>
  <p:transition>
    <p:cover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基数排序</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323528" y="1419622"/>
                <a:ext cx="8280920" cy="1651642"/>
              </a:xfrm>
            </p:spPr>
            <p:txBody>
              <a:bodyPr/>
              <a:lstStyle/>
              <a:p>
                <a:pPr algn="just">
                  <a:lnSpc>
                    <a:spcPts val="2200"/>
                  </a:lnSpc>
                  <a:spcBef>
                    <a:spcPts val="0"/>
                  </a:spcBef>
                </a:pPr>
                <a:r>
                  <a:rPr lang="zh-CN" altLang="zh-CN" sz="1800" dirty="0">
                    <a:latin typeface="隶书" panose="02010509060101010101" pitchFamily="49" charset="-122"/>
                    <a:ea typeface="隶书" panose="02010509060101010101" pitchFamily="49" charset="-122"/>
                  </a:rPr>
                  <a:t>设有</a:t>
                </a:r>
                <a14:m>
                  <m:oMath xmlns:m="http://schemas.openxmlformats.org/officeDocument/2006/math">
                    <m:r>
                      <m:rPr>
                        <m:sty m:val="p"/>
                      </m:rPr>
                      <a:rPr lang="en-US" altLang="zh-CN" sz="1800">
                        <a:latin typeface="Cambria Math" panose="02040503050406030204" pitchFamily="18" charset="0"/>
                      </a:rPr>
                      <m:t>n</m:t>
                    </m:r>
                  </m:oMath>
                </a14:m>
                <a:r>
                  <a:rPr lang="zh-CN" altLang="zh-CN" sz="1800" dirty="0">
                    <a:latin typeface="隶书" panose="02010509060101010101" pitchFamily="49" charset="-122"/>
                    <a:ea typeface="隶书" panose="02010509060101010101" pitchFamily="49" charset="-122"/>
                  </a:rPr>
                  <a:t>个数据元素序列</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[1..</m:t>
                    </m:r>
                    <m:r>
                      <m:rPr>
                        <m:sty m:val="p"/>
                      </m:rPr>
                      <a:rPr lang="en-US" altLang="zh-CN" sz="1800">
                        <a:latin typeface="Cambria Math" panose="02040503050406030204" pitchFamily="18" charset="0"/>
                      </a:rPr>
                      <m:t>n</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，且每个关键字</a:t>
                </a:r>
                <a14:m>
                  <m:oMath xmlns:m="http://schemas.openxmlformats.org/officeDocument/2006/math">
                    <m:r>
                      <m:rPr>
                        <m:sty m:val="p"/>
                      </m:rPr>
                      <a:rPr lang="en-US" altLang="zh-CN" sz="1800">
                        <a:latin typeface="Cambria Math" panose="02040503050406030204" pitchFamily="18" charset="0"/>
                      </a:rPr>
                      <m:t>r</m:t>
                    </m:r>
                    <m:d>
                      <m:dPr>
                        <m:begChr m:val="["/>
                        <m:endChr m:val="]"/>
                        <m:ctrlPr>
                          <a:rPr lang="zh-CN" altLang="zh-CN" sz="1800" i="1">
                            <a:latin typeface="Cambria Math" panose="02040503050406030204" pitchFamily="18" charset="0"/>
                          </a:rPr>
                        </m:ctrlPr>
                      </m:dPr>
                      <m:e>
                        <m:r>
                          <m:rPr>
                            <m:sty m:val="p"/>
                          </m:rPr>
                          <a:rPr lang="en-US" altLang="zh-CN" sz="1800">
                            <a:latin typeface="Cambria Math" panose="02040503050406030204" pitchFamily="18" charset="0"/>
                          </a:rPr>
                          <m:t>i</m:t>
                        </m:r>
                      </m:e>
                    </m:d>
                    <m:r>
                      <a:rPr lang="en-US" altLang="zh-CN" sz="1800">
                        <a:latin typeface="Cambria Math" panose="02040503050406030204" pitchFamily="18" charset="0"/>
                      </a:rPr>
                      <m:t>.</m:t>
                    </m:r>
                    <m:r>
                      <m:rPr>
                        <m:sty m:val="p"/>
                      </m:rPr>
                      <a:rPr lang="en-US" altLang="zh-CN" sz="1800">
                        <a:latin typeface="Cambria Math" panose="02040503050406030204" pitchFamily="18" charset="0"/>
                      </a:rPr>
                      <m:t>key</m:t>
                    </m:r>
                  </m:oMath>
                </a14:m>
                <a:r>
                  <a:rPr lang="zh-CN" altLang="zh-CN" sz="1800" dirty="0">
                    <a:latin typeface="隶书" panose="02010509060101010101" pitchFamily="49" charset="-122"/>
                    <a:ea typeface="隶书" panose="02010509060101010101" pitchFamily="49" charset="-122"/>
                  </a:rPr>
                  <a:t>由</a:t>
                </a:r>
                <a14:m>
                  <m:oMath xmlns:m="http://schemas.openxmlformats.org/officeDocument/2006/math">
                    <m:r>
                      <m:rPr>
                        <m:sty m:val="p"/>
                      </m:rPr>
                      <a:rPr lang="en-US" altLang="zh-CN" sz="1800">
                        <a:latin typeface="Cambria Math" panose="02040503050406030204" pitchFamily="18" charset="0"/>
                      </a:rPr>
                      <m:t>d</m:t>
                    </m:r>
                  </m:oMath>
                </a14:m>
                <a:r>
                  <a:rPr lang="zh-CN" altLang="zh-CN" sz="1800" dirty="0">
                    <a:latin typeface="隶书" panose="02010509060101010101" pitchFamily="49" charset="-122"/>
                    <a:ea typeface="隶书" panose="02010509060101010101" pitchFamily="49" charset="-122"/>
                  </a:rPr>
                  <a:t>位数字</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𝑑</m:t>
                        </m:r>
                        <m:r>
                          <a:rPr lang="en-US" altLang="zh-CN" sz="1800" i="1">
                            <a:latin typeface="Cambria Math" panose="02040503050406030204" pitchFamily="18" charset="0"/>
                          </a:rPr>
                          <m:t>−1</m:t>
                        </m:r>
                      </m:sup>
                    </m:sSup>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𝑑</m:t>
                        </m:r>
                        <m:r>
                          <a:rPr lang="en-US" altLang="zh-CN" sz="1800" i="1">
                            <a:latin typeface="Cambria Math" panose="02040503050406030204" pitchFamily="18" charset="0"/>
                          </a:rPr>
                          <m:t>−2</m:t>
                        </m:r>
                      </m:sup>
                    </m:sSup>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0</m:t>
                        </m:r>
                      </m:sup>
                    </m:sSup>
                  </m:oMath>
                </a14:m>
                <a:r>
                  <a:rPr lang="zh-CN" altLang="zh-CN" sz="1800" dirty="0">
                    <a:latin typeface="隶书" panose="02010509060101010101" pitchFamily="49" charset="-122"/>
                    <a:ea typeface="隶书" panose="02010509060101010101" pitchFamily="49" charset="-122"/>
                  </a:rPr>
                  <a:t>组成（或每个数据元素</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m:t>
                    </m:r>
                    <m:r>
                      <m:rPr>
                        <m:sty m:val="p"/>
                      </m:rPr>
                      <a:rPr lang="en-US" altLang="zh-CN" sz="1800">
                        <a:latin typeface="Cambria Math" panose="02040503050406030204" pitchFamily="18" charset="0"/>
                      </a:rPr>
                      <m:t>i</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中含有</a:t>
                </a:r>
                <a14:m>
                  <m:oMath xmlns:m="http://schemas.openxmlformats.org/officeDocument/2006/math">
                    <m:r>
                      <m:rPr>
                        <m:sty m:val="p"/>
                      </m:rPr>
                      <a:rPr lang="en-US" altLang="zh-CN" sz="1800">
                        <a:latin typeface="Cambria Math" panose="02040503050406030204" pitchFamily="18" charset="0"/>
                      </a:rPr>
                      <m:t>d</m:t>
                    </m:r>
                  </m:oMath>
                </a14:m>
                <a:r>
                  <a:rPr lang="zh-CN" altLang="zh-CN" sz="1800" dirty="0">
                    <a:latin typeface="隶书" panose="02010509060101010101" pitchFamily="49" charset="-122"/>
                    <a:ea typeface="隶书" panose="02010509060101010101" pitchFamily="49" charset="-122"/>
                  </a:rPr>
                  <a:t>个关键字</a:t>
                </a:r>
                <a14:m>
                  <m:oMath xmlns:m="http://schemas.openxmlformats.org/officeDocument/2006/math">
                    <m:r>
                      <a:rPr lang="en-US" altLang="zh-CN" sz="1800">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𝑑</m:t>
                        </m:r>
                        <m:r>
                          <a:rPr lang="en-US" altLang="zh-CN" sz="1800" i="1">
                            <a:latin typeface="Cambria Math" panose="02040503050406030204" pitchFamily="18" charset="0"/>
                          </a:rPr>
                          <m:t>−1</m:t>
                        </m:r>
                      </m:sup>
                    </m:sSup>
                    <m:r>
                      <a:rPr lang="en-US" altLang="zh-CN" sz="1800" i="1">
                        <a:latin typeface="Cambria Math" panose="02040503050406030204" pitchFamily="18" charset="0"/>
                      </a:rPr>
                      <m:t>,</m:t>
                    </m:r>
                    <m:r>
                      <a:rPr lang="en-US" altLang="zh-CN" sz="1800">
                        <a:latin typeface="Cambria Math" panose="02040503050406030204" pitchFamily="18" charset="0"/>
                      </a:rPr>
                      <m:t> </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𝑑</m:t>
                        </m:r>
                        <m:r>
                          <a:rPr lang="en-US" altLang="zh-CN" sz="1800" i="1">
                            <a:latin typeface="Cambria Math" panose="02040503050406030204" pitchFamily="18" charset="0"/>
                          </a:rPr>
                          <m:t>−2</m:t>
                        </m:r>
                      </m:sup>
                    </m:sSup>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0</m:t>
                        </m:r>
                      </m:sup>
                    </m:sSup>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，本节以第一种情形为例），其中</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𝑑</m:t>
                        </m:r>
                        <m:r>
                          <a:rPr lang="en-US" altLang="zh-CN" sz="1800" i="1">
                            <a:latin typeface="Cambria Math" panose="02040503050406030204" pitchFamily="18" charset="0"/>
                          </a:rPr>
                          <m:t>−1</m:t>
                        </m:r>
                      </m:sup>
                    </m:sSup>
                  </m:oMath>
                </a14:m>
                <a:r>
                  <a:rPr lang="zh-CN" altLang="zh-CN" sz="1800" dirty="0">
                    <a:latin typeface="隶书" panose="02010509060101010101" pitchFamily="49" charset="-122"/>
                    <a:ea typeface="隶书" panose="02010509060101010101" pitchFamily="49" charset="-122"/>
                  </a:rPr>
                  <a:t>为最高位，</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0</m:t>
                        </m:r>
                      </m:sup>
                    </m:sSup>
                  </m:oMath>
                </a14:m>
                <a:r>
                  <a:rPr lang="zh-CN" altLang="zh-CN" sz="1800" dirty="0">
                    <a:latin typeface="隶书" panose="02010509060101010101" pitchFamily="49" charset="-122"/>
                    <a:ea typeface="隶书" panose="02010509060101010101" pitchFamily="49" charset="-122"/>
                  </a:rPr>
                  <a:t>为最低位，每一位的值都在</a:t>
                </a:r>
                <a14:m>
                  <m:oMath xmlns:m="http://schemas.openxmlformats.org/officeDocument/2006/math">
                    <m:r>
                      <a:rPr lang="en-US" altLang="zh-CN" sz="1800">
                        <a:latin typeface="Cambria Math" panose="02040503050406030204" pitchFamily="18" charset="0"/>
                      </a:rPr>
                      <m:t>0≤</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𝑖</m:t>
                        </m:r>
                      </m:sup>
                    </m:sSup>
                    <m:r>
                      <a:rPr lang="en-US" altLang="zh-CN" sz="1800" i="1">
                        <a:latin typeface="Cambria Math" panose="02040503050406030204" pitchFamily="18" charset="0"/>
                      </a:rPr>
                      <m:t>&lt;</m:t>
                    </m:r>
                    <m:r>
                      <m:rPr>
                        <m:sty m:val="p"/>
                      </m:rPr>
                      <a:rPr lang="en-US" altLang="zh-CN" sz="1800">
                        <a:latin typeface="Cambria Math" panose="02040503050406030204" pitchFamily="18" charset="0"/>
                      </a:rPr>
                      <m:t>r</m:t>
                    </m:r>
                  </m:oMath>
                </a14:m>
                <a:r>
                  <a:rPr lang="zh-CN" altLang="zh-CN" sz="1800" dirty="0">
                    <a:latin typeface="隶书" panose="02010509060101010101" pitchFamily="49" charset="-122"/>
                    <a:ea typeface="隶书" panose="02010509060101010101" pitchFamily="49" charset="-122"/>
                  </a:rPr>
                  <a:t>，其中</a:t>
                </a:r>
                <a14:m>
                  <m:oMath xmlns:m="http://schemas.openxmlformats.org/officeDocument/2006/math">
                    <m:r>
                      <m:rPr>
                        <m:sty m:val="p"/>
                      </m:rPr>
                      <a:rPr lang="en-US" altLang="zh-CN" sz="1800">
                        <a:latin typeface="Cambria Math" panose="02040503050406030204" pitchFamily="18" charset="0"/>
                      </a:rPr>
                      <m:t>r</m:t>
                    </m:r>
                  </m:oMath>
                </a14:m>
                <a:r>
                  <a:rPr lang="zh-CN" altLang="zh-CN" sz="1800" dirty="0">
                    <a:latin typeface="隶书" panose="02010509060101010101" pitchFamily="49" charset="-122"/>
                    <a:ea typeface="隶书" panose="02010509060101010101" pitchFamily="49" charset="-122"/>
                  </a:rPr>
                  <a:t>称为基数。基数排序分为如下两种情形：</a:t>
                </a:r>
              </a:p>
              <a:p>
                <a:pPr>
                  <a:lnSpc>
                    <a:spcPts val="2200"/>
                  </a:lnSpc>
                  <a:spcBef>
                    <a:spcPts val="0"/>
                  </a:spcBef>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323528" y="1419622"/>
                <a:ext cx="8280920" cy="1651642"/>
              </a:xfrm>
              <a:blipFill rotWithShape="0">
                <a:blip r:embed="rId2"/>
                <a:stretch>
                  <a:fillRect l="-736" t="-3321" r="-9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010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zh-CN" dirty="0"/>
              <a:t>最高位优先</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539552" y="1064124"/>
                <a:ext cx="8352928" cy="3507876"/>
              </a:xfrm>
            </p:spPr>
            <p:txBody>
              <a:bodyPr/>
              <a:lstStyle/>
              <a:p>
                <a:pPr marL="0" indent="0" algn="just">
                  <a:buNone/>
                </a:pPr>
                <a:r>
                  <a:rPr lang="en-US" altLang="zh-CN" sz="1800" dirty="0">
                    <a:latin typeface="隶书" panose="02010509060101010101" pitchFamily="49" charset="-122"/>
                    <a:ea typeface="隶书" panose="02010509060101010101" pitchFamily="49" charset="-122"/>
                  </a:rPr>
                  <a:t>    </a:t>
                </a:r>
                <a:r>
                  <a:rPr lang="zh-CN" altLang="zh-CN" sz="1800" dirty="0">
                    <a:solidFill>
                      <a:srgbClr val="FF0000"/>
                    </a:solidFill>
                    <a:latin typeface="隶书" panose="02010509060101010101" pitchFamily="49" charset="-122"/>
                    <a:ea typeface="隶书" panose="02010509060101010101" pitchFamily="49" charset="-122"/>
                  </a:rPr>
                  <a:t>最高位优先</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Most Significant Digit First</a:t>
                </a:r>
                <a:r>
                  <a:rPr lang="zh-CN" altLang="zh-CN" sz="1800" dirty="0">
                    <a:latin typeface="隶书" panose="02010509060101010101" pitchFamily="49" charset="-122"/>
                    <a:ea typeface="隶书" panose="02010509060101010101" pitchFamily="49" charset="-122"/>
                  </a:rPr>
                  <a:t>，简称</a:t>
                </a:r>
                <a:r>
                  <a:rPr lang="en-US" altLang="zh-CN" sz="1800" dirty="0">
                    <a:latin typeface="隶书" panose="02010509060101010101" pitchFamily="49" charset="-122"/>
                    <a:ea typeface="隶书" panose="02010509060101010101" pitchFamily="49" charset="-122"/>
                  </a:rPr>
                  <a:t>MSD</a:t>
                </a:r>
                <a:r>
                  <a:rPr lang="zh-CN" altLang="zh-CN" sz="1800" dirty="0">
                    <a:latin typeface="隶书" panose="02010509060101010101" pitchFamily="49" charset="-122"/>
                    <a:ea typeface="隶书" panose="02010509060101010101" pitchFamily="49" charset="-122"/>
                  </a:rPr>
                  <a:t>）法：先对最高位</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𝑑</m:t>
                        </m:r>
                        <m:r>
                          <a:rPr lang="en-US" altLang="zh-CN" sz="1800" i="1">
                            <a:latin typeface="Cambria Math" panose="02040503050406030204" pitchFamily="18" charset="0"/>
                          </a:rPr>
                          <m:t>−1</m:t>
                        </m:r>
                      </m:sup>
                    </m:sSup>
                  </m:oMath>
                </a14:m>
                <a:r>
                  <a:rPr lang="zh-CN" altLang="zh-CN" sz="1800" dirty="0">
                    <a:latin typeface="隶书" panose="02010509060101010101" pitchFamily="49" charset="-122"/>
                    <a:ea typeface="隶书" panose="02010509060101010101" pitchFamily="49" charset="-122"/>
                  </a:rPr>
                  <a:t>（或对关键字</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𝑑</m:t>
                        </m:r>
                        <m:r>
                          <a:rPr lang="en-US" altLang="zh-CN" sz="1800" i="1">
                            <a:latin typeface="Cambria Math" panose="02040503050406030204" pitchFamily="18" charset="0"/>
                          </a:rPr>
                          <m:t>−1</m:t>
                        </m:r>
                      </m:sup>
                    </m:sSup>
                  </m:oMath>
                </a14:m>
                <a:r>
                  <a:rPr lang="zh-CN" altLang="zh-CN" sz="1800" dirty="0">
                    <a:latin typeface="隶书" panose="02010509060101010101" pitchFamily="49" charset="-122"/>
                    <a:ea typeface="隶书" panose="02010509060101010101" pitchFamily="49" charset="-122"/>
                  </a:rPr>
                  <a:t>）进行排序，将序列分成若干子序列，每个子序列中数据元素具有相同的</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𝑑</m:t>
                        </m:r>
                        <m:r>
                          <a:rPr lang="en-US" altLang="zh-CN" sz="1800" i="1">
                            <a:latin typeface="Cambria Math" panose="02040503050406030204" pitchFamily="18" charset="0"/>
                          </a:rPr>
                          <m:t>−1</m:t>
                        </m:r>
                      </m:sup>
                    </m:sSup>
                  </m:oMath>
                </a14:m>
                <a:r>
                  <a:rPr lang="zh-CN" altLang="zh-CN" sz="1800" dirty="0">
                    <a:latin typeface="隶书" panose="02010509060101010101" pitchFamily="49" charset="-122"/>
                    <a:ea typeface="隶书" panose="02010509060101010101" pitchFamily="49" charset="-122"/>
                  </a:rPr>
                  <a:t>值，然后分别对每个子序列对次高位</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𝑑</m:t>
                        </m:r>
                        <m:r>
                          <a:rPr lang="en-US" altLang="zh-CN" sz="1800" i="1">
                            <a:latin typeface="Cambria Math" panose="02040503050406030204" pitchFamily="18" charset="0"/>
                          </a:rPr>
                          <m:t>−2</m:t>
                        </m:r>
                      </m:sup>
                    </m:sSup>
                    <m:r>
                      <a:rPr lang="zh-CN" altLang="zh-CN" sz="1800">
                        <a:latin typeface="Cambria Math" panose="02040503050406030204" pitchFamily="18" charset="0"/>
                      </a:rPr>
                      <m:t>（或对关键字</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𝑑</m:t>
                        </m:r>
                        <m:r>
                          <a:rPr lang="en-US" altLang="zh-CN" sz="1800" i="1">
                            <a:latin typeface="Cambria Math" panose="02040503050406030204" pitchFamily="18" charset="0"/>
                          </a:rPr>
                          <m:t>−2</m:t>
                        </m:r>
                      </m:sup>
                    </m:sSup>
                    <m:r>
                      <a:rPr lang="zh-CN"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进行排序，将序列分成若干更小的子序列，每个子序列中数据元素具有相同的</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𝑑</m:t>
                        </m:r>
                        <m:r>
                          <a:rPr lang="en-US" altLang="zh-CN" sz="1800" i="1">
                            <a:latin typeface="Cambria Math" panose="02040503050406030204" pitchFamily="18" charset="0"/>
                          </a:rPr>
                          <m:t>−2</m:t>
                        </m:r>
                      </m:sup>
                    </m:sSup>
                  </m:oMath>
                </a14:m>
                <a:r>
                  <a:rPr lang="zh-CN" altLang="zh-CN" sz="1800" dirty="0">
                    <a:latin typeface="隶书" panose="02010509060101010101" pitchFamily="49" charset="-122"/>
                    <a:ea typeface="隶书" panose="02010509060101010101" pitchFamily="49" charset="-122"/>
                  </a:rPr>
                  <a:t>值，依次类推，直到对上一步产生的每个子序列对最低位</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0</m:t>
                        </m:r>
                      </m:sup>
                    </m:sSup>
                    <m:r>
                      <a:rPr lang="zh-CN" altLang="zh-CN" sz="1800">
                        <a:latin typeface="Cambria Math" panose="02040503050406030204" pitchFamily="18" charset="0"/>
                      </a:rPr>
                      <m:t>（或对关键字</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0</m:t>
                        </m:r>
                      </m:sup>
                    </m:sSup>
                    <m:r>
                      <a:rPr lang="zh-CN"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进行排序，最后将所有子序列依次联接在一起构成一个有序序列。</a:t>
                </a:r>
              </a:p>
              <a:p>
                <a:pPr marL="0" indent="0">
                  <a:buNone/>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539552" y="1064124"/>
                <a:ext cx="8352928" cy="3507876"/>
              </a:xfrm>
              <a:blipFill rotWithShape="0">
                <a:blip r:embed="rId2"/>
                <a:stretch>
                  <a:fillRect l="-949" r="-8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018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zh-CN" dirty="0"/>
              <a:t>最低位优先</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395536" y="1064124"/>
                <a:ext cx="8496944" cy="3507876"/>
              </a:xfrm>
            </p:spPr>
            <p:txBody>
              <a:bodyPr/>
              <a:lstStyle/>
              <a:p>
                <a:pPr marL="0" indent="0" algn="just">
                  <a:buNone/>
                </a:pPr>
                <a:r>
                  <a:rPr lang="en-US" altLang="zh-CN" sz="1800" dirty="0">
                    <a:latin typeface="隶书" panose="02010509060101010101" pitchFamily="49" charset="-122"/>
                    <a:ea typeface="隶书" panose="02010509060101010101" pitchFamily="49" charset="-122"/>
                  </a:rPr>
                  <a:t>     </a:t>
                </a:r>
                <a:r>
                  <a:rPr lang="zh-CN" altLang="zh-CN" sz="1800" dirty="0">
                    <a:solidFill>
                      <a:srgbClr val="FF0000"/>
                    </a:solidFill>
                    <a:latin typeface="隶书" panose="02010509060101010101" pitchFamily="49" charset="-122"/>
                    <a:ea typeface="隶书" panose="02010509060101010101" pitchFamily="49" charset="-122"/>
                  </a:rPr>
                  <a:t>最低位优先</a:t>
                </a: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Least Significant Digit First</a:t>
                </a:r>
                <a:r>
                  <a:rPr lang="zh-CN" altLang="zh-CN" sz="1800" dirty="0">
                    <a:latin typeface="隶书" panose="02010509060101010101" pitchFamily="49" charset="-122"/>
                    <a:ea typeface="隶书" panose="02010509060101010101" pitchFamily="49" charset="-122"/>
                  </a:rPr>
                  <a:t>，简称</a:t>
                </a:r>
                <a:r>
                  <a:rPr lang="en-US" altLang="zh-CN" sz="1800" dirty="0">
                    <a:latin typeface="隶书" panose="02010509060101010101" pitchFamily="49" charset="-122"/>
                    <a:ea typeface="隶书" panose="02010509060101010101" pitchFamily="49" charset="-122"/>
                  </a:rPr>
                  <a:t>LSD</a:t>
                </a:r>
                <a:r>
                  <a:rPr lang="zh-CN" altLang="zh-CN" sz="1800" dirty="0">
                    <a:latin typeface="隶书" panose="02010509060101010101" pitchFamily="49" charset="-122"/>
                    <a:ea typeface="隶书" panose="02010509060101010101" pitchFamily="49" charset="-122"/>
                  </a:rPr>
                  <a:t>）法：先对最低位</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0</m:t>
                        </m:r>
                      </m:sup>
                    </m:sSup>
                  </m:oMath>
                </a14:m>
                <a:r>
                  <a:rPr lang="zh-CN" altLang="zh-CN" sz="1800" dirty="0">
                    <a:latin typeface="隶书" panose="02010509060101010101" pitchFamily="49" charset="-122"/>
                    <a:ea typeface="隶书" panose="02010509060101010101" pitchFamily="49" charset="-122"/>
                  </a:rPr>
                  <a:t>（或对关键字</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0</m:t>
                        </m:r>
                      </m:sup>
                    </m:sSup>
                  </m:oMath>
                </a14:m>
                <a:r>
                  <a:rPr lang="zh-CN" altLang="zh-CN" sz="1800" dirty="0">
                    <a:latin typeface="隶书" panose="02010509060101010101" pitchFamily="49" charset="-122"/>
                    <a:ea typeface="隶书" panose="02010509060101010101" pitchFamily="49" charset="-122"/>
                  </a:rPr>
                  <a:t>）进行排序，将序列分成若干子序列，每个子序列中数据元素具有相同的</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0</m:t>
                        </m:r>
                      </m:sup>
                    </m:sSup>
                  </m:oMath>
                </a14:m>
                <a:r>
                  <a:rPr lang="zh-CN" altLang="zh-CN" sz="1800" dirty="0">
                    <a:latin typeface="隶书" panose="02010509060101010101" pitchFamily="49" charset="-122"/>
                    <a:ea typeface="隶书" panose="02010509060101010101" pitchFamily="49" charset="-122"/>
                  </a:rPr>
                  <a:t>值，然后分别对每个子序列对次低位</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1</m:t>
                        </m:r>
                      </m:sup>
                    </m:sSup>
                    <m:r>
                      <a:rPr lang="zh-CN" altLang="zh-CN" sz="1800">
                        <a:latin typeface="Cambria Math" panose="02040503050406030204" pitchFamily="18" charset="0"/>
                      </a:rPr>
                      <m:t>（或对关键字</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1</m:t>
                        </m:r>
                      </m:sup>
                    </m:sSup>
                    <m:r>
                      <a:rPr lang="zh-CN"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进行排序，将序列分成若干更小的子序列，每个子序列中数据元素具有相同的</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1</m:t>
                        </m:r>
                      </m:sup>
                    </m:sSup>
                  </m:oMath>
                </a14:m>
                <a:r>
                  <a:rPr lang="zh-CN" altLang="zh-CN" sz="1800" dirty="0">
                    <a:latin typeface="隶书" panose="02010509060101010101" pitchFamily="49" charset="-122"/>
                    <a:ea typeface="隶书" panose="02010509060101010101" pitchFamily="49" charset="-122"/>
                  </a:rPr>
                  <a:t>值，依次类推，直到对上一步产生的每个子序列对最高位</a:t>
                </a:r>
                <a14:m>
                  <m:oMath xmlns:m="http://schemas.openxmlformats.org/officeDocument/2006/math">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𝑑</m:t>
                        </m:r>
                        <m:r>
                          <a:rPr lang="en-US" altLang="zh-CN" sz="1800" i="1">
                            <a:latin typeface="Cambria Math" panose="02040503050406030204" pitchFamily="18" charset="0"/>
                          </a:rPr>
                          <m:t>−1</m:t>
                        </m:r>
                      </m:sup>
                    </m:sSup>
                    <m:r>
                      <a:rPr lang="zh-CN" altLang="zh-CN" sz="1800">
                        <a:latin typeface="Cambria Math" panose="02040503050406030204" pitchFamily="18" charset="0"/>
                      </a:rPr>
                      <m:t>（或对关键字</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𝐾</m:t>
                        </m:r>
                      </m:e>
                      <m:sup>
                        <m:r>
                          <a:rPr lang="en-US" altLang="zh-CN" sz="1800" i="1">
                            <a:latin typeface="Cambria Math" panose="02040503050406030204" pitchFamily="18" charset="0"/>
                          </a:rPr>
                          <m:t>𝑑</m:t>
                        </m:r>
                        <m:r>
                          <a:rPr lang="en-US" altLang="zh-CN" sz="1800" i="1">
                            <a:latin typeface="Cambria Math" panose="02040503050406030204" pitchFamily="18" charset="0"/>
                          </a:rPr>
                          <m:t>−1</m:t>
                        </m:r>
                      </m:sup>
                    </m:sSup>
                    <m:r>
                      <a:rPr lang="zh-CN"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进行排序，最后将所有子序列依次联接在一起构成一个有序序列。</a:t>
                </a:r>
              </a:p>
              <a:p>
                <a:pPr marL="0" indent="0">
                  <a:buNone/>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395536" y="1064124"/>
                <a:ext cx="8496944" cy="3507876"/>
              </a:xfrm>
              <a:blipFill rotWithShape="0">
                <a:blip r:embed="rId2"/>
                <a:stretch>
                  <a:fillRect l="-861" r="-8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9870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排序过程</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51520" y="1064124"/>
                <a:ext cx="8712968" cy="2659754"/>
              </a:xfrm>
            </p:spPr>
            <p:txBody>
              <a:bodyPr/>
              <a:lstStyle/>
              <a:p>
                <a:pPr algn="just">
                  <a:lnSpc>
                    <a:spcPts val="24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以</a:t>
                </a:r>
                <a14:m>
                  <m:oMath xmlns:m="http://schemas.openxmlformats.org/officeDocument/2006/math">
                    <m:r>
                      <a:rPr lang="en-US" altLang="zh-CN" sz="1800" i="1">
                        <a:latin typeface="Cambria Math" panose="02040503050406030204" pitchFamily="18" charset="0"/>
                      </a:rPr>
                      <m:t>𝑟</m:t>
                    </m:r>
                  </m:oMath>
                </a14:m>
                <a:r>
                  <a:rPr lang="zh-CN" altLang="zh-CN" sz="1800" dirty="0">
                    <a:latin typeface="隶书" panose="02010509060101010101" pitchFamily="49" charset="-122"/>
                    <a:ea typeface="隶书" panose="02010509060101010101" pitchFamily="49" charset="-122"/>
                  </a:rPr>
                  <a:t>为基数最低位优先排列为例，假设线性表由数据元素序列</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m:t>
                        </m:r>
                        <m:r>
                          <a:rPr lang="en-US" altLang="zh-CN" sz="1800" i="1">
                            <a:latin typeface="Cambria Math" panose="02040503050406030204" pitchFamily="18" charset="0"/>
                          </a:rPr>
                          <m:t>𝑎</m:t>
                        </m:r>
                      </m:e>
                      <m:sub>
                        <m:r>
                          <a:rPr lang="en-US" altLang="zh-CN" sz="1800" i="1">
                            <a:latin typeface="Cambria Math" panose="02040503050406030204" pitchFamily="18" charset="0"/>
                          </a:rPr>
                          <m:t>1</m:t>
                        </m:r>
                      </m:sub>
                    </m:sSub>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𝑛</m:t>
                        </m:r>
                      </m:sub>
                    </m:sSub>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构成，每个元素</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的关键字由</a:t>
                </a:r>
                <a14:m>
                  <m:oMath xmlns:m="http://schemas.openxmlformats.org/officeDocument/2006/math">
                    <m:r>
                      <m:rPr>
                        <m:sty m:val="p"/>
                      </m:rPr>
                      <a:rPr lang="en-US" altLang="zh-CN" sz="1800">
                        <a:latin typeface="Cambria Math" panose="02040503050406030204" pitchFamily="18" charset="0"/>
                      </a:rPr>
                      <m:t>d</m:t>
                    </m:r>
                  </m:oMath>
                </a14:m>
                <a:r>
                  <a:rPr lang="zh-CN" altLang="zh-CN" sz="1800" dirty="0">
                    <a:latin typeface="隶书" panose="02010509060101010101" pitchFamily="49" charset="-122"/>
                    <a:ea typeface="隶书" panose="02010509060101010101" pitchFamily="49" charset="-122"/>
                  </a:rPr>
                  <a:t>位</a:t>
                </a:r>
                <a14:m>
                  <m:oMath xmlns:m="http://schemas.openxmlformats.org/officeDocument/2006/math">
                    <m:sSubSup>
                      <m:sSubSupPr>
                        <m:ctrlPr>
                          <a:rPr lang="zh-CN" altLang="zh-CN" sz="1800" i="1">
                            <a:latin typeface="Cambria Math" panose="02040503050406030204" pitchFamily="18" charset="0"/>
                          </a:rPr>
                        </m:ctrlPr>
                      </m:sSubSupPr>
                      <m:e>
                        <m:r>
                          <a:rPr lang="en-US" altLang="zh-CN" sz="1800" i="1">
                            <a:latin typeface="Cambria Math" panose="02040503050406030204" pitchFamily="18" charset="0"/>
                          </a:rPr>
                          <m:t>𝐾</m:t>
                        </m:r>
                      </m:e>
                      <m:sub>
                        <m:r>
                          <a:rPr lang="en-US" altLang="zh-CN" sz="1800" i="1">
                            <a:latin typeface="Cambria Math" panose="02040503050406030204" pitchFamily="18" charset="0"/>
                          </a:rPr>
                          <m:t>𝑖</m:t>
                        </m:r>
                      </m:sub>
                      <m:sup>
                        <m:r>
                          <a:rPr lang="en-US" altLang="zh-CN" sz="1800" i="1">
                            <a:latin typeface="Cambria Math" panose="02040503050406030204" pitchFamily="18" charset="0"/>
                          </a:rPr>
                          <m:t>𝑑</m:t>
                        </m:r>
                        <m:r>
                          <a:rPr lang="en-US" altLang="zh-CN" sz="1800" i="1">
                            <a:latin typeface="Cambria Math" panose="02040503050406030204" pitchFamily="18" charset="0"/>
                          </a:rPr>
                          <m:t>−1</m:t>
                        </m:r>
                      </m:sup>
                    </m:sSubSup>
                    <m:sSubSup>
                      <m:sSubSupPr>
                        <m:ctrlPr>
                          <a:rPr lang="zh-CN" altLang="zh-CN" sz="1800" i="1">
                            <a:latin typeface="Cambria Math" panose="02040503050406030204" pitchFamily="18" charset="0"/>
                          </a:rPr>
                        </m:ctrlPr>
                      </m:sSubSupPr>
                      <m:e>
                        <m:r>
                          <a:rPr lang="en-US" altLang="zh-CN" sz="1800" i="1">
                            <a:latin typeface="Cambria Math" panose="02040503050406030204" pitchFamily="18" charset="0"/>
                          </a:rPr>
                          <m:t>𝐾</m:t>
                        </m:r>
                      </m:e>
                      <m:sub>
                        <m:r>
                          <a:rPr lang="en-US" altLang="zh-CN" sz="1800" i="1">
                            <a:latin typeface="Cambria Math" panose="02040503050406030204" pitchFamily="18" charset="0"/>
                          </a:rPr>
                          <m:t>𝑖</m:t>
                        </m:r>
                      </m:sub>
                      <m:sup>
                        <m:r>
                          <a:rPr lang="en-US" altLang="zh-CN" sz="1800" i="1">
                            <a:latin typeface="Cambria Math" panose="02040503050406030204" pitchFamily="18" charset="0"/>
                          </a:rPr>
                          <m:t>𝑑</m:t>
                        </m:r>
                        <m:r>
                          <a:rPr lang="en-US" altLang="zh-CN" sz="1800" i="1">
                            <a:latin typeface="Cambria Math" panose="02040503050406030204" pitchFamily="18" charset="0"/>
                          </a:rPr>
                          <m:t>−2</m:t>
                        </m:r>
                      </m:sup>
                    </m:sSubSup>
                    <m:r>
                      <a:rPr lang="en-US" altLang="zh-CN" sz="1800" i="1">
                        <a:latin typeface="Cambria Math" panose="02040503050406030204" pitchFamily="18" charset="0"/>
                      </a:rPr>
                      <m:t>⋯</m:t>
                    </m:r>
                    <m:sSubSup>
                      <m:sSubSupPr>
                        <m:ctrlPr>
                          <a:rPr lang="zh-CN" altLang="zh-CN" sz="1800" i="1">
                            <a:latin typeface="Cambria Math" panose="02040503050406030204" pitchFamily="18" charset="0"/>
                          </a:rPr>
                        </m:ctrlPr>
                      </m:sSubSupPr>
                      <m:e>
                        <m:r>
                          <a:rPr lang="en-US" altLang="zh-CN" sz="1800" i="1">
                            <a:latin typeface="Cambria Math" panose="02040503050406030204" pitchFamily="18" charset="0"/>
                          </a:rPr>
                          <m:t>𝐾</m:t>
                        </m:r>
                      </m:e>
                      <m:sub>
                        <m:r>
                          <a:rPr lang="en-US" altLang="zh-CN" sz="1800" i="1">
                            <a:latin typeface="Cambria Math" panose="02040503050406030204" pitchFamily="18" charset="0"/>
                          </a:rPr>
                          <m:t>𝑖</m:t>
                        </m:r>
                      </m:sub>
                      <m:sup>
                        <m:r>
                          <a:rPr lang="en-US" altLang="zh-CN" sz="1800" i="1">
                            <a:latin typeface="Cambria Math" panose="02040503050406030204" pitchFamily="18" charset="0"/>
                          </a:rPr>
                          <m:t>0</m:t>
                        </m:r>
                      </m:sup>
                    </m:sSubSup>
                  </m:oMath>
                </a14:m>
                <a:r>
                  <a:rPr lang="zh-CN" altLang="zh-CN" sz="1800" dirty="0">
                    <a:latin typeface="隶书" panose="02010509060101010101" pitchFamily="49" charset="-122"/>
                    <a:ea typeface="隶书" panose="02010509060101010101" pitchFamily="49" charset="-122"/>
                  </a:rPr>
                  <a:t>组成，其中</a:t>
                </a:r>
                <a14:m>
                  <m:oMath xmlns:m="http://schemas.openxmlformats.org/officeDocument/2006/math">
                    <m:r>
                      <a:rPr lang="en-US" altLang="zh-CN" sz="1800">
                        <a:latin typeface="Cambria Math" panose="02040503050406030204" pitchFamily="18" charset="0"/>
                      </a:rPr>
                      <m:t>0≤</m:t>
                    </m:r>
                    <m:sSubSup>
                      <m:sSubSupPr>
                        <m:ctrlPr>
                          <a:rPr lang="zh-CN" altLang="zh-CN" sz="1800" i="1">
                            <a:latin typeface="Cambria Math" panose="02040503050406030204" pitchFamily="18" charset="0"/>
                          </a:rPr>
                        </m:ctrlPr>
                      </m:sSubSupPr>
                      <m:e>
                        <m:r>
                          <a:rPr lang="en-US" altLang="zh-CN" sz="1800" i="1">
                            <a:latin typeface="Cambria Math" panose="02040503050406030204" pitchFamily="18" charset="0"/>
                          </a:rPr>
                          <m:t>𝐾</m:t>
                        </m:r>
                      </m:e>
                      <m:sub>
                        <m:r>
                          <a:rPr lang="en-US" altLang="zh-CN" sz="1800" i="1">
                            <a:latin typeface="Cambria Math" panose="02040503050406030204" pitchFamily="18" charset="0"/>
                          </a:rPr>
                          <m:t>𝑖</m:t>
                        </m:r>
                      </m:sub>
                      <m:sup>
                        <m:r>
                          <a:rPr lang="en-US" altLang="zh-CN" sz="1800" i="1">
                            <a:latin typeface="Cambria Math" panose="02040503050406030204" pitchFamily="18" charset="0"/>
                          </a:rPr>
                          <m:t>𝑗</m:t>
                        </m:r>
                      </m:sup>
                    </m:sSubSup>
                    <m:r>
                      <a:rPr lang="en-US" altLang="zh-CN" sz="1800" i="1">
                        <a:latin typeface="Cambria Math" panose="02040503050406030204" pitchFamily="18" charset="0"/>
                      </a:rPr>
                      <m:t>&lt;</m:t>
                    </m:r>
                    <m:r>
                      <m:rPr>
                        <m:sty m:val="p"/>
                      </m:rPr>
                      <a:rPr lang="en-US" altLang="zh-CN" sz="1800">
                        <a:latin typeface="Cambria Math" panose="02040503050406030204" pitchFamily="18" charset="0"/>
                      </a:rPr>
                      <m:t>r</m:t>
                    </m:r>
                    <m:r>
                      <a:rPr lang="en-US" altLang="zh-CN" sz="1800">
                        <a:latin typeface="Cambria Math" panose="02040503050406030204" pitchFamily="18" charset="0"/>
                      </a:rPr>
                      <m:t>(1≤</m:t>
                    </m:r>
                    <m:r>
                      <m:rPr>
                        <m:sty m:val="p"/>
                      </m:rPr>
                      <a:rPr lang="en-US" altLang="zh-CN" sz="1800">
                        <a:latin typeface="Cambria Math" panose="02040503050406030204" pitchFamily="18" charset="0"/>
                      </a:rPr>
                      <m:t>i</m:t>
                    </m:r>
                    <m:r>
                      <a:rPr lang="en-US" altLang="zh-CN" sz="1800">
                        <a:latin typeface="Cambria Math" panose="02040503050406030204" pitchFamily="18" charset="0"/>
                      </a:rPr>
                      <m:t>≤</m:t>
                    </m:r>
                    <m:r>
                      <m:rPr>
                        <m:sty m:val="p"/>
                      </m:rPr>
                      <a:rPr lang="en-US" altLang="zh-CN" sz="1800">
                        <a:latin typeface="Cambria Math" panose="02040503050406030204" pitchFamily="18" charset="0"/>
                      </a:rPr>
                      <m:t>n</m:t>
                    </m:r>
                    <m:r>
                      <a:rPr lang="en-US" altLang="zh-CN" sz="1800">
                        <a:latin typeface="Cambria Math" panose="02040503050406030204" pitchFamily="18" charset="0"/>
                      </a:rPr>
                      <m:t>,0≤</m:t>
                    </m:r>
                    <m:r>
                      <m:rPr>
                        <m:sty m:val="p"/>
                      </m:rPr>
                      <a:rPr lang="en-US" altLang="zh-CN" sz="1800">
                        <a:latin typeface="Cambria Math" panose="02040503050406030204" pitchFamily="18" charset="0"/>
                      </a:rPr>
                      <m:t>j</m:t>
                    </m:r>
                    <m:r>
                      <a:rPr lang="en-US" altLang="zh-CN" sz="1800">
                        <a:latin typeface="Cambria Math" panose="02040503050406030204" pitchFamily="18" charset="0"/>
                      </a:rPr>
                      <m:t>&lt;</m:t>
                    </m:r>
                    <m:r>
                      <m:rPr>
                        <m:sty m:val="p"/>
                      </m:rPr>
                      <a:rPr lang="en-US" altLang="zh-CN" sz="1800">
                        <a:latin typeface="Cambria Math" panose="02040503050406030204" pitchFamily="18" charset="0"/>
                      </a:rPr>
                      <m:t>d</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，在排序过程中使用</a:t>
                </a:r>
                <a14:m>
                  <m:oMath xmlns:m="http://schemas.openxmlformats.org/officeDocument/2006/math">
                    <m:r>
                      <m:rPr>
                        <m:sty m:val="p"/>
                      </m:rPr>
                      <a:rPr lang="en-US" altLang="zh-CN" sz="1800">
                        <a:latin typeface="Cambria Math" panose="02040503050406030204" pitchFamily="18" charset="0"/>
                      </a:rPr>
                      <m:t>r</m:t>
                    </m:r>
                  </m:oMath>
                </a14:m>
                <a:r>
                  <a:rPr lang="zh-CN" altLang="zh-CN" sz="1800" dirty="0">
                    <a:latin typeface="隶书" panose="02010509060101010101" pitchFamily="49" charset="-122"/>
                    <a:ea typeface="隶书" panose="02010509060101010101" pitchFamily="49" charset="-122"/>
                  </a:rPr>
                  <a:t>个队列</a:t>
                </a:r>
                <a14:m>
                  <m:oMath xmlns:m="http://schemas.openxmlformats.org/officeDocument/2006/math">
                    <m:sSub>
                      <m:sSubPr>
                        <m:ctrlPr>
                          <a:rPr lang="zh-CN" altLang="zh-CN" sz="1800" i="1">
                            <a:latin typeface="Cambria Math" panose="02040503050406030204" pitchFamily="18" charset="0"/>
                          </a:rPr>
                        </m:ctrlPr>
                      </m:sSubPr>
                      <m:e>
                        <m:r>
                          <m:rPr>
                            <m:sty m:val="p"/>
                          </m:rPr>
                          <a:rPr lang="en-US" altLang="zh-CN" sz="1800">
                            <a:latin typeface="Cambria Math" panose="02040503050406030204" pitchFamily="18" charset="0"/>
                          </a:rPr>
                          <m:t>Q</m:t>
                        </m:r>
                      </m:e>
                      <m:sub>
                        <m:r>
                          <a:rPr lang="en-US" altLang="zh-CN" sz="1800">
                            <a:latin typeface="Cambria Math" panose="02040503050406030204" pitchFamily="18" charset="0"/>
                          </a:rPr>
                          <m:t>0</m:t>
                        </m:r>
                      </m:sub>
                    </m:sSub>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m:rPr>
                            <m:sty m:val="p"/>
                          </m:rPr>
                          <a:rPr lang="en-US" altLang="zh-CN" sz="1800">
                            <a:latin typeface="Cambria Math" panose="02040503050406030204" pitchFamily="18" charset="0"/>
                          </a:rPr>
                          <m:t>Q</m:t>
                        </m:r>
                      </m:e>
                      <m:sub>
                        <m:r>
                          <a:rPr lang="en-US" altLang="zh-CN" sz="1800">
                            <a:latin typeface="Cambria Math" panose="02040503050406030204" pitchFamily="18" charset="0"/>
                          </a:rPr>
                          <m:t>1</m:t>
                        </m:r>
                      </m:sub>
                    </m:sSub>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m:rPr>
                            <m:sty m:val="p"/>
                          </m:rPr>
                          <a:rPr lang="en-US" altLang="zh-CN" sz="1800">
                            <a:latin typeface="Cambria Math" panose="02040503050406030204" pitchFamily="18" charset="0"/>
                          </a:rPr>
                          <m:t>Q</m:t>
                        </m:r>
                      </m:e>
                      <m:sub>
                        <m:r>
                          <m:rPr>
                            <m:sty m:val="p"/>
                          </m:rPr>
                          <a:rPr lang="en-US" altLang="zh-CN" sz="1800">
                            <a:latin typeface="Cambria Math" panose="02040503050406030204" pitchFamily="18" charset="0"/>
                          </a:rPr>
                          <m:t>r</m:t>
                        </m:r>
                        <m:r>
                          <a:rPr lang="en-US" altLang="zh-CN" sz="1800" i="1">
                            <a:latin typeface="Cambria Math" panose="02040503050406030204" pitchFamily="18" charset="0"/>
                          </a:rPr>
                          <m:t>−</m:t>
                        </m:r>
                        <m:r>
                          <a:rPr lang="en-US" altLang="zh-CN" sz="1800">
                            <a:latin typeface="Cambria Math" panose="02040503050406030204" pitchFamily="18" charset="0"/>
                          </a:rPr>
                          <m:t>1</m:t>
                        </m:r>
                      </m:sub>
                    </m:sSub>
                  </m:oMath>
                </a14:m>
                <a:r>
                  <a:rPr lang="zh-CN" altLang="zh-CN" sz="1800" dirty="0">
                    <a:latin typeface="隶书" panose="02010509060101010101" pitchFamily="49" charset="-122"/>
                    <a:ea typeface="隶书" panose="02010509060101010101" pitchFamily="49" charset="-122"/>
                  </a:rPr>
                  <a:t>。排序过程如下：</a:t>
                </a:r>
              </a:p>
              <a:p>
                <a:pPr algn="just">
                  <a:lnSpc>
                    <a:spcPts val="24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对</a:t>
                </a:r>
                <a14:m>
                  <m:oMath xmlns:m="http://schemas.openxmlformats.org/officeDocument/2006/math">
                    <m:r>
                      <m:rPr>
                        <m:sty m:val="p"/>
                      </m:rPr>
                      <a:rPr lang="en-US" altLang="zh-CN" sz="1800">
                        <a:latin typeface="Cambria Math" panose="02040503050406030204" pitchFamily="18" charset="0"/>
                      </a:rPr>
                      <m:t>j</m:t>
                    </m:r>
                    <m:r>
                      <a:rPr lang="en-US" altLang="zh-CN" sz="1800">
                        <a:latin typeface="Cambria Math" panose="02040503050406030204" pitchFamily="18" charset="0"/>
                      </a:rPr>
                      <m:t>=</m:t>
                    </m:r>
                    <m:r>
                      <a:rPr lang="en-US" altLang="zh-CN" sz="1800" i="1">
                        <a:latin typeface="Cambria Math" panose="02040503050406030204" pitchFamily="18" charset="0"/>
                      </a:rPr>
                      <m:t>0,1,2,⋯,</m:t>
                    </m:r>
                    <m:r>
                      <m:rPr>
                        <m:sty m:val="p"/>
                      </m:rPr>
                      <a:rPr lang="en-US" altLang="zh-CN" sz="1800">
                        <a:latin typeface="Cambria Math" panose="02040503050406030204" pitchFamily="18" charset="0"/>
                      </a:rPr>
                      <m:t>d</m:t>
                    </m:r>
                    <m:r>
                      <a:rPr lang="en-US" altLang="zh-CN" sz="1800" i="1">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依次做一次“分配”和“收集”操作。</a:t>
                </a:r>
              </a:p>
              <a:p>
                <a:pPr algn="just">
                  <a:lnSpc>
                    <a:spcPts val="24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1</a:t>
                </a:r>
                <a:r>
                  <a:rPr lang="zh-CN" altLang="zh-CN" sz="1800" dirty="0">
                    <a:latin typeface="隶书" panose="02010509060101010101" pitchFamily="49" charset="-122"/>
                    <a:ea typeface="隶书" panose="02010509060101010101" pitchFamily="49" charset="-122"/>
                  </a:rPr>
                  <a:t>）分配：把</a:t>
                </a:r>
                <a14:m>
                  <m:oMath xmlns:m="http://schemas.openxmlformats.org/officeDocument/2006/math">
                    <m:sSub>
                      <m:sSubPr>
                        <m:ctrlPr>
                          <a:rPr lang="zh-CN" altLang="zh-CN" sz="1800" i="1">
                            <a:latin typeface="Cambria Math" panose="02040503050406030204" pitchFamily="18" charset="0"/>
                          </a:rPr>
                        </m:ctrlPr>
                      </m:sSubPr>
                      <m:e>
                        <m:r>
                          <m:rPr>
                            <m:sty m:val="p"/>
                          </m:rPr>
                          <a:rPr lang="en-US" altLang="zh-CN" sz="1800">
                            <a:latin typeface="Cambria Math" panose="02040503050406030204" pitchFamily="18" charset="0"/>
                          </a:rPr>
                          <m:t>Q</m:t>
                        </m:r>
                      </m:e>
                      <m:sub>
                        <m:r>
                          <a:rPr lang="en-US" altLang="zh-CN" sz="1800">
                            <a:latin typeface="Cambria Math" panose="02040503050406030204" pitchFamily="18" charset="0"/>
                          </a:rPr>
                          <m:t>0</m:t>
                        </m:r>
                      </m:sub>
                    </m:sSub>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m:rPr>
                            <m:sty m:val="p"/>
                          </m:rPr>
                          <a:rPr lang="en-US" altLang="zh-CN" sz="1800">
                            <a:latin typeface="Cambria Math" panose="02040503050406030204" pitchFamily="18" charset="0"/>
                          </a:rPr>
                          <m:t>Q</m:t>
                        </m:r>
                      </m:e>
                      <m:sub>
                        <m:r>
                          <a:rPr lang="en-US" altLang="zh-CN" sz="1800">
                            <a:latin typeface="Cambria Math" panose="02040503050406030204" pitchFamily="18" charset="0"/>
                          </a:rPr>
                          <m:t>1</m:t>
                        </m:r>
                      </m:sub>
                    </m:sSub>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m:rPr>
                            <m:sty m:val="p"/>
                          </m:rPr>
                          <a:rPr lang="en-US" altLang="zh-CN" sz="1800">
                            <a:latin typeface="Cambria Math" panose="02040503050406030204" pitchFamily="18" charset="0"/>
                          </a:rPr>
                          <m:t>Q</m:t>
                        </m:r>
                      </m:e>
                      <m:sub>
                        <m:r>
                          <m:rPr>
                            <m:sty m:val="p"/>
                          </m:rPr>
                          <a:rPr lang="en-US" altLang="zh-CN" sz="1800">
                            <a:latin typeface="Cambria Math" panose="02040503050406030204" pitchFamily="18" charset="0"/>
                          </a:rPr>
                          <m:t>r</m:t>
                        </m:r>
                        <m:r>
                          <a:rPr lang="en-US" altLang="zh-CN" sz="1800" i="1">
                            <a:latin typeface="Cambria Math" panose="02040503050406030204" pitchFamily="18" charset="0"/>
                          </a:rPr>
                          <m:t>−</m:t>
                        </m:r>
                        <m:r>
                          <a:rPr lang="en-US" altLang="zh-CN" sz="1800">
                            <a:latin typeface="Cambria Math" panose="02040503050406030204" pitchFamily="18" charset="0"/>
                          </a:rPr>
                          <m:t>1</m:t>
                        </m:r>
                      </m:sub>
                    </m:sSub>
                  </m:oMath>
                </a14:m>
                <a:r>
                  <a:rPr lang="zh-CN" altLang="zh-CN" sz="1800" dirty="0">
                    <a:latin typeface="隶书" panose="02010509060101010101" pitchFamily="49" charset="-122"/>
                    <a:ea typeface="隶书" panose="02010509060101010101" pitchFamily="49" charset="-122"/>
                  </a:rPr>
                  <a:t>各队列初始化空队列，依次考察线性表中每个结点</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(1≤</m:t>
                    </m:r>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，若其关键字</a:t>
                </a:r>
                <a14:m>
                  <m:oMath xmlns:m="http://schemas.openxmlformats.org/officeDocument/2006/math">
                    <m:sSubSup>
                      <m:sSubSupPr>
                        <m:ctrlPr>
                          <a:rPr lang="zh-CN" altLang="zh-CN" sz="1800" i="1">
                            <a:latin typeface="Cambria Math" panose="02040503050406030204" pitchFamily="18" charset="0"/>
                          </a:rPr>
                        </m:ctrlPr>
                      </m:sSubSupPr>
                      <m:e>
                        <m:r>
                          <a:rPr lang="en-US" altLang="zh-CN" sz="1800" i="1">
                            <a:latin typeface="Cambria Math" panose="02040503050406030204" pitchFamily="18" charset="0"/>
                          </a:rPr>
                          <m:t>𝐾</m:t>
                        </m:r>
                      </m:e>
                      <m:sub>
                        <m:r>
                          <a:rPr lang="en-US" altLang="zh-CN" sz="1800" i="1">
                            <a:latin typeface="Cambria Math" panose="02040503050406030204" pitchFamily="18" charset="0"/>
                          </a:rPr>
                          <m:t>𝑖</m:t>
                        </m:r>
                      </m:sub>
                      <m:sup>
                        <m:r>
                          <a:rPr lang="en-US" altLang="zh-CN" sz="1800" i="1">
                            <a:latin typeface="Cambria Math" panose="02040503050406030204" pitchFamily="18" charset="0"/>
                          </a:rPr>
                          <m:t>𝑗</m:t>
                        </m:r>
                      </m:sup>
                    </m:sSubSup>
                    <m:r>
                      <a:rPr lang="en-US" altLang="zh-CN" sz="1800" i="1">
                        <a:latin typeface="Cambria Math" panose="02040503050406030204" pitchFamily="18" charset="0"/>
                      </a:rPr>
                      <m:t>=</m:t>
                    </m:r>
                    <m:r>
                      <a:rPr lang="en-US" altLang="zh-CN" sz="1800" i="1">
                        <a:latin typeface="Cambria Math" panose="02040503050406030204" pitchFamily="18" charset="0"/>
                      </a:rPr>
                      <m:t>𝑘</m:t>
                    </m:r>
                  </m:oMath>
                </a14:m>
                <a:r>
                  <a:rPr lang="zh-CN" altLang="zh-CN" sz="1800" dirty="0">
                    <a:latin typeface="隶书" panose="02010509060101010101" pitchFamily="49" charset="-122"/>
                    <a:ea typeface="隶书" panose="02010509060101010101" pitchFamily="49" charset="-122"/>
                  </a:rPr>
                  <a:t>，则把元素</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m:t>
                        </m:r>
                      </m:sub>
                    </m:sSub>
                  </m:oMath>
                </a14:m>
                <a:r>
                  <a:rPr lang="zh-CN" altLang="zh-CN" sz="1800" dirty="0">
                    <a:latin typeface="隶书" panose="02010509060101010101" pitchFamily="49" charset="-122"/>
                    <a:ea typeface="隶书" panose="02010509060101010101" pitchFamily="49" charset="-122"/>
                  </a:rPr>
                  <a:t>插入队列</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𝑄</m:t>
                        </m:r>
                      </m:e>
                      <m:sub>
                        <m:r>
                          <a:rPr lang="en-US" altLang="zh-CN" sz="1800" i="1">
                            <a:latin typeface="Cambria Math" panose="02040503050406030204" pitchFamily="18" charset="0"/>
                          </a:rPr>
                          <m:t>𝑘</m:t>
                        </m:r>
                      </m:sub>
                    </m:sSub>
                  </m:oMath>
                </a14:m>
                <a:r>
                  <a:rPr lang="zh-CN" altLang="zh-CN" sz="1800" dirty="0">
                    <a:latin typeface="隶书" panose="02010509060101010101" pitchFamily="49" charset="-122"/>
                    <a:ea typeface="隶书" panose="02010509060101010101" pitchFamily="49" charset="-122"/>
                  </a:rPr>
                  <a:t>中；</a:t>
                </a:r>
              </a:p>
              <a:p>
                <a:pPr algn="just">
                  <a:lnSpc>
                    <a:spcPts val="2400"/>
                  </a:lnSpc>
                  <a:spcBef>
                    <a:spcPts val="0"/>
                  </a:spcBef>
                </a:pPr>
                <a:r>
                  <a:rPr lang="zh-CN" altLang="zh-CN" sz="1800" dirty="0">
                    <a:latin typeface="隶书" panose="02010509060101010101" pitchFamily="49" charset="-122"/>
                    <a:ea typeface="隶书" panose="02010509060101010101" pitchFamily="49" charset="-122"/>
                  </a:rPr>
                  <a:t>（</a:t>
                </a:r>
                <a:r>
                  <a:rPr lang="en-US" altLang="zh-CN" sz="1800" dirty="0">
                    <a:latin typeface="隶书" panose="02010509060101010101" pitchFamily="49" charset="-122"/>
                    <a:ea typeface="隶书" panose="02010509060101010101" pitchFamily="49" charset="-122"/>
                  </a:rPr>
                  <a:t>2</a:t>
                </a:r>
                <a:r>
                  <a:rPr lang="zh-CN" altLang="zh-CN" sz="1800" dirty="0">
                    <a:latin typeface="隶书" panose="02010509060101010101" pitchFamily="49" charset="-122"/>
                    <a:ea typeface="隶书" panose="02010509060101010101" pitchFamily="49" charset="-122"/>
                  </a:rPr>
                  <a:t>）收集：将</a:t>
                </a:r>
                <a14:m>
                  <m:oMath xmlns:m="http://schemas.openxmlformats.org/officeDocument/2006/math">
                    <m:sSub>
                      <m:sSubPr>
                        <m:ctrlPr>
                          <a:rPr lang="zh-CN" altLang="zh-CN" sz="1800" i="1">
                            <a:latin typeface="Cambria Math" panose="02040503050406030204" pitchFamily="18" charset="0"/>
                          </a:rPr>
                        </m:ctrlPr>
                      </m:sSubPr>
                      <m:e>
                        <m:r>
                          <m:rPr>
                            <m:sty m:val="p"/>
                          </m:rPr>
                          <a:rPr lang="en-US" altLang="zh-CN" sz="1800">
                            <a:latin typeface="Cambria Math" panose="02040503050406030204" pitchFamily="18" charset="0"/>
                          </a:rPr>
                          <m:t>Q</m:t>
                        </m:r>
                      </m:e>
                      <m:sub>
                        <m:r>
                          <a:rPr lang="en-US" altLang="zh-CN" sz="1800">
                            <a:latin typeface="Cambria Math" panose="02040503050406030204" pitchFamily="18" charset="0"/>
                          </a:rPr>
                          <m:t>0</m:t>
                        </m:r>
                      </m:sub>
                    </m:sSub>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m:rPr>
                            <m:sty m:val="p"/>
                          </m:rPr>
                          <a:rPr lang="en-US" altLang="zh-CN" sz="1800">
                            <a:latin typeface="Cambria Math" panose="02040503050406030204" pitchFamily="18" charset="0"/>
                          </a:rPr>
                          <m:t>Q</m:t>
                        </m:r>
                      </m:e>
                      <m:sub>
                        <m:r>
                          <a:rPr lang="en-US" altLang="zh-CN" sz="1800">
                            <a:latin typeface="Cambria Math" panose="02040503050406030204" pitchFamily="18" charset="0"/>
                          </a:rPr>
                          <m:t>1</m:t>
                        </m:r>
                      </m:sub>
                    </m:sSub>
                    <m:r>
                      <a:rPr lang="en-US" altLang="zh-CN" sz="1800">
                        <a:latin typeface="Cambria Math" panose="02040503050406030204" pitchFamily="18" charset="0"/>
                      </a:rPr>
                      <m:t>,⋯,</m:t>
                    </m:r>
                    <m:sSub>
                      <m:sSubPr>
                        <m:ctrlPr>
                          <a:rPr lang="zh-CN" altLang="zh-CN" sz="1800" i="1">
                            <a:latin typeface="Cambria Math" panose="02040503050406030204" pitchFamily="18" charset="0"/>
                          </a:rPr>
                        </m:ctrlPr>
                      </m:sSubPr>
                      <m:e>
                        <m:r>
                          <m:rPr>
                            <m:sty m:val="p"/>
                          </m:rPr>
                          <a:rPr lang="en-US" altLang="zh-CN" sz="1800">
                            <a:latin typeface="Cambria Math" panose="02040503050406030204" pitchFamily="18" charset="0"/>
                          </a:rPr>
                          <m:t>Q</m:t>
                        </m:r>
                      </m:e>
                      <m:sub>
                        <m:r>
                          <m:rPr>
                            <m:sty m:val="p"/>
                          </m:rPr>
                          <a:rPr lang="en-US" altLang="zh-CN" sz="1800">
                            <a:latin typeface="Cambria Math" panose="02040503050406030204" pitchFamily="18" charset="0"/>
                          </a:rPr>
                          <m:t>r</m:t>
                        </m:r>
                        <m:r>
                          <a:rPr lang="en-US" altLang="zh-CN" sz="1800" i="1">
                            <a:latin typeface="Cambria Math" panose="02040503050406030204" pitchFamily="18" charset="0"/>
                          </a:rPr>
                          <m:t>−</m:t>
                        </m:r>
                        <m:r>
                          <a:rPr lang="en-US" altLang="zh-CN" sz="1800">
                            <a:latin typeface="Cambria Math" panose="02040503050406030204" pitchFamily="18" charset="0"/>
                          </a:rPr>
                          <m:t>1</m:t>
                        </m:r>
                      </m:sub>
                    </m:sSub>
                  </m:oMath>
                </a14:m>
                <a:r>
                  <a:rPr lang="zh-CN" altLang="zh-CN" sz="1800" dirty="0">
                    <a:latin typeface="隶书" panose="02010509060101010101" pitchFamily="49" charset="-122"/>
                    <a:ea typeface="隶书" panose="02010509060101010101" pitchFamily="49" charset="-122"/>
                  </a:rPr>
                  <a:t>各队列中的结点依次首尾相接，得到新的结点序列，</a:t>
                </a:r>
                <a:endParaRPr lang="en-US" altLang="zh-CN" sz="1800" dirty="0">
                  <a:latin typeface="隶书" panose="02010509060101010101" pitchFamily="49" charset="-122"/>
                  <a:ea typeface="隶书" panose="02010509060101010101" pitchFamily="49" charset="-122"/>
                </a:endParaRPr>
              </a:p>
              <a:p>
                <a:pPr marL="0" indent="0" algn="just">
                  <a:lnSpc>
                    <a:spcPts val="2400"/>
                  </a:lnSpc>
                  <a:spcBef>
                    <a:spcPts val="0"/>
                  </a:spcBef>
                  <a:buNone/>
                </a:pPr>
                <a:r>
                  <a:rPr lang="zh-CN" altLang="zh-CN" sz="1800" dirty="0">
                    <a:latin typeface="隶书" panose="02010509060101010101" pitchFamily="49" charset="-122"/>
                    <a:ea typeface="隶书" panose="02010509060101010101" pitchFamily="49" charset="-122"/>
                  </a:rPr>
                  <a:t>从而组成新的线性表。</a:t>
                </a:r>
              </a:p>
              <a:p>
                <a:pPr marL="0" indent="0" algn="just">
                  <a:buNone/>
                </a:pP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51520" y="1064124"/>
                <a:ext cx="8712968" cy="2659754"/>
              </a:xfrm>
              <a:blipFill rotWithShape="0">
                <a:blip r:embed="rId2"/>
                <a:stretch>
                  <a:fillRect l="-839" t="-2294" r="-3497"/>
                </a:stretch>
              </a:blipFill>
            </p:spPr>
            <p:txBody>
              <a:bodyPr/>
              <a:lstStyle/>
              <a:p>
                <a:r>
                  <a:rPr lang="zh-CN" altLang="en-US">
                    <a:noFill/>
                  </a:rPr>
                  <a:t> </a:t>
                </a:r>
              </a:p>
            </p:txBody>
          </p:sp>
        </mc:Fallback>
      </mc:AlternateContent>
      <p:sp>
        <p:nvSpPr>
          <p:cNvPr id="4" name="文本框 3"/>
          <p:cNvSpPr txBox="1"/>
          <p:nvPr/>
        </p:nvSpPr>
        <p:spPr>
          <a:xfrm>
            <a:off x="5940152" y="4113617"/>
            <a:ext cx="2520280" cy="369332"/>
          </a:xfrm>
          <a:prstGeom prst="rect">
            <a:avLst/>
          </a:prstGeom>
          <a:noFill/>
        </p:spPr>
        <p:txBody>
          <a:bodyPr wrap="square" rtlCol="0">
            <a:spAutoFit/>
          </a:bodyPr>
          <a:lstStyle/>
          <a:p>
            <a:r>
              <a:rPr lang="zh-CN" altLang="en-US" dirty="0">
                <a:solidFill>
                  <a:srgbClr val="C00000"/>
                </a:solidFill>
                <a:latin typeface="华文行楷" panose="02010800040101010101" pitchFamily="2" charset="-122"/>
                <a:ea typeface="华文行楷" panose="02010800040101010101" pitchFamily="2" charset="-122"/>
                <a:hlinkClick r:id="rId3" action="ppaction://hlinkfile"/>
              </a:rPr>
              <a:t>排序算法</a:t>
            </a:r>
            <a:endParaRPr lang="zh-CN" altLang="en-US" dirty="0">
              <a:solidFill>
                <a:srgbClr val="C00000"/>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13652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例题</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2904" y="843158"/>
                <a:ext cx="8920335" cy="792488"/>
              </a:xfrm>
            </p:spPr>
            <p:txBody>
              <a:bodyPr/>
              <a:lstStyle/>
              <a:p>
                <a:pPr algn="just">
                  <a:lnSpc>
                    <a:spcPts val="2200"/>
                  </a:lnSpc>
                  <a:spcBef>
                    <a:spcPts val="0"/>
                  </a:spcBef>
                </a:pPr>
                <a:r>
                  <a:rPr lang="zh-CN" altLang="zh-CN" sz="1800" dirty="0">
                    <a:solidFill>
                      <a:srgbClr val="C00000"/>
                    </a:solidFill>
                    <a:latin typeface="隶书" panose="02010509060101010101" pitchFamily="49" charset="-122"/>
                    <a:ea typeface="隶书" panose="02010509060101010101" pitchFamily="49" charset="-122"/>
                  </a:rPr>
                  <a:t>例</a:t>
                </a:r>
                <a:r>
                  <a:rPr lang="en-US" altLang="zh-CN" sz="1800" dirty="0">
                    <a:solidFill>
                      <a:srgbClr val="C00000"/>
                    </a:solidFill>
                    <a:latin typeface="隶书" panose="02010509060101010101" pitchFamily="49" charset="-122"/>
                    <a:ea typeface="隶书" panose="02010509060101010101" pitchFamily="49" charset="-122"/>
                  </a:rPr>
                  <a:t> </a:t>
                </a:r>
                <a:r>
                  <a:rPr lang="zh-CN" altLang="zh-CN" sz="1800" dirty="0">
                    <a:solidFill>
                      <a:srgbClr val="C00000"/>
                    </a:solidFill>
                    <a:latin typeface="隶书" panose="02010509060101010101" pitchFamily="49" charset="-122"/>
                    <a:ea typeface="隶书" panose="02010509060101010101" pitchFamily="49" charset="-122"/>
                  </a:rPr>
                  <a:t>待排序的表有</a:t>
                </a:r>
                <a:r>
                  <a:rPr lang="en-US" altLang="zh-CN" sz="1800" dirty="0">
                    <a:solidFill>
                      <a:srgbClr val="C00000"/>
                    </a:solidFill>
                    <a:latin typeface="隶书" panose="02010509060101010101" pitchFamily="49" charset="-122"/>
                    <a:ea typeface="隶书" panose="02010509060101010101" pitchFamily="49" charset="-122"/>
                  </a:rPr>
                  <a:t>10</a:t>
                </a:r>
                <a:r>
                  <a:rPr lang="zh-CN" altLang="zh-CN" sz="1800" dirty="0">
                    <a:solidFill>
                      <a:srgbClr val="C00000"/>
                    </a:solidFill>
                    <a:latin typeface="隶书" panose="02010509060101010101" pitchFamily="49" charset="-122"/>
                    <a:ea typeface="隶书" panose="02010509060101010101" pitchFamily="49" charset="-122"/>
                  </a:rPr>
                  <a:t>个元素，其关键字集合为</a:t>
                </a:r>
                <a14:m>
                  <m:oMath xmlns:m="http://schemas.openxmlformats.org/officeDocument/2006/math">
                    <m:r>
                      <a:rPr lang="en-US" altLang="zh-CN" sz="1800">
                        <a:solidFill>
                          <a:srgbClr val="C00000"/>
                        </a:solidFill>
                        <a:latin typeface="Cambria Math" panose="02040503050406030204" pitchFamily="18" charset="0"/>
                      </a:rPr>
                      <m:t>{58,30,08,16,35,76,49,44,02,20}</m:t>
                    </m:r>
                  </m:oMath>
                </a14:m>
                <a:r>
                  <a:rPr lang="zh-CN" altLang="zh-CN" sz="1800" dirty="0">
                    <a:solidFill>
                      <a:srgbClr val="C00000"/>
                    </a:solidFill>
                    <a:latin typeface="隶书" panose="02010509060101010101" pitchFamily="49" charset="-122"/>
                    <a:ea typeface="隶书" panose="02010509060101010101" pitchFamily="49" charset="-122"/>
                  </a:rPr>
                  <a:t>，写出基数排序的排序过程。</a:t>
                </a:r>
              </a:p>
              <a:p>
                <a:pPr algn="just"/>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2904" y="843158"/>
                <a:ext cx="8920335" cy="792488"/>
              </a:xfrm>
              <a:blipFill rotWithShape="0">
                <a:blip r:embed="rId2"/>
                <a:stretch>
                  <a:fillRect l="-683" t="-9231" r="-820"/>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07504" y="1938610"/>
            <a:ext cx="4639239" cy="483040"/>
          </a:xfrm>
          <a:prstGeom prst="rect">
            <a:avLst/>
          </a:prstGeom>
        </p:spPr>
      </p:pic>
      <p:pic>
        <p:nvPicPr>
          <p:cNvPr id="5" name="图片 4"/>
          <p:cNvPicPr>
            <a:picLocks noChangeAspect="1"/>
          </p:cNvPicPr>
          <p:nvPr/>
        </p:nvPicPr>
        <p:blipFill>
          <a:blip r:embed="rId4"/>
          <a:stretch>
            <a:fillRect/>
          </a:stretch>
        </p:blipFill>
        <p:spPr>
          <a:xfrm>
            <a:off x="4909130" y="1239402"/>
            <a:ext cx="4144115" cy="1755703"/>
          </a:xfrm>
          <a:prstGeom prst="rect">
            <a:avLst/>
          </a:prstGeom>
        </p:spPr>
      </p:pic>
      <p:pic>
        <p:nvPicPr>
          <p:cNvPr id="6" name="图片 5"/>
          <p:cNvPicPr>
            <a:picLocks noChangeAspect="1"/>
          </p:cNvPicPr>
          <p:nvPr/>
        </p:nvPicPr>
        <p:blipFill>
          <a:blip r:embed="rId5"/>
          <a:stretch>
            <a:fillRect/>
          </a:stretch>
        </p:blipFill>
        <p:spPr>
          <a:xfrm>
            <a:off x="2905" y="3156249"/>
            <a:ext cx="4760070" cy="495621"/>
          </a:xfrm>
          <a:prstGeom prst="rect">
            <a:avLst/>
          </a:prstGeom>
        </p:spPr>
      </p:pic>
      <p:pic>
        <p:nvPicPr>
          <p:cNvPr id="7" name="图片 6"/>
          <p:cNvPicPr>
            <a:picLocks noChangeAspect="1"/>
          </p:cNvPicPr>
          <p:nvPr/>
        </p:nvPicPr>
        <p:blipFill>
          <a:blip r:embed="rId6"/>
          <a:stretch>
            <a:fillRect/>
          </a:stretch>
        </p:blipFill>
        <p:spPr>
          <a:xfrm>
            <a:off x="4890003" y="2995105"/>
            <a:ext cx="4144115" cy="1755703"/>
          </a:xfrm>
          <a:prstGeom prst="rect">
            <a:avLst/>
          </a:prstGeom>
        </p:spPr>
      </p:pic>
      <p:pic>
        <p:nvPicPr>
          <p:cNvPr id="8" name="图片 7"/>
          <p:cNvPicPr>
            <a:picLocks noChangeAspect="1"/>
          </p:cNvPicPr>
          <p:nvPr/>
        </p:nvPicPr>
        <p:blipFill>
          <a:blip r:embed="rId7"/>
          <a:stretch>
            <a:fillRect/>
          </a:stretch>
        </p:blipFill>
        <p:spPr>
          <a:xfrm>
            <a:off x="100028" y="4101862"/>
            <a:ext cx="4646716" cy="483818"/>
          </a:xfrm>
          <a:prstGeom prst="rect">
            <a:avLst/>
          </a:prstGeom>
        </p:spPr>
      </p:pic>
    </p:spTree>
    <p:extLst>
      <p:ext uri="{BB962C8B-B14F-4D97-AF65-F5344CB8AC3E}">
        <p14:creationId xmlns:p14="http://schemas.microsoft.com/office/powerpoint/2010/main" val="14564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算法分析</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395536" y="1064124"/>
                <a:ext cx="8424936" cy="3507876"/>
              </a:xfrm>
            </p:spPr>
            <p:txBody>
              <a:bodyPr/>
              <a:lstStyle/>
              <a:p>
                <a:pPr algn="just"/>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设每个数据元素含有</a:t>
                </a:r>
                <a14:m>
                  <m:oMath xmlns:m="http://schemas.openxmlformats.org/officeDocument/2006/math">
                    <m:r>
                      <m:rPr>
                        <m:sty m:val="p"/>
                      </m:rPr>
                      <a:rPr lang="en-US" altLang="zh-CN" sz="1800">
                        <a:latin typeface="Cambria Math" panose="02040503050406030204" pitchFamily="18" charset="0"/>
                      </a:rPr>
                      <m:t>d</m:t>
                    </m:r>
                  </m:oMath>
                </a14:m>
                <a:r>
                  <a:rPr lang="zh-CN" altLang="zh-CN" sz="1800" dirty="0">
                    <a:latin typeface="隶书" panose="02010509060101010101" pitchFamily="49" charset="-122"/>
                    <a:ea typeface="隶书" panose="02010509060101010101" pitchFamily="49" charset="-122"/>
                  </a:rPr>
                  <a:t>个关键字（或每个关键字由</a:t>
                </a:r>
                <a14:m>
                  <m:oMath xmlns:m="http://schemas.openxmlformats.org/officeDocument/2006/math">
                    <m:r>
                      <m:rPr>
                        <m:sty m:val="p"/>
                      </m:rPr>
                      <a:rPr lang="en-US" altLang="zh-CN" sz="1800">
                        <a:latin typeface="Cambria Math" panose="02040503050406030204" pitchFamily="18" charset="0"/>
                      </a:rPr>
                      <m:t>d</m:t>
                    </m:r>
                  </m:oMath>
                </a14:m>
                <a:r>
                  <a:rPr lang="zh-CN" altLang="zh-CN" sz="1800" dirty="0">
                    <a:latin typeface="隶书" panose="02010509060101010101" pitchFamily="49" charset="-122"/>
                    <a:ea typeface="隶书" panose="02010509060101010101" pitchFamily="49" charset="-122"/>
                  </a:rPr>
                  <a:t>位组成），</a:t>
                </a:r>
                <a14:m>
                  <m:oMath xmlns:m="http://schemas.openxmlformats.org/officeDocument/2006/math">
                    <m:r>
                      <m:rPr>
                        <m:sty m:val="p"/>
                      </m:rPr>
                      <a:rPr lang="en-US" altLang="zh-CN" sz="1800">
                        <a:latin typeface="Cambria Math" panose="02040503050406030204" pitchFamily="18" charset="0"/>
                      </a:rPr>
                      <m:t>r</m:t>
                    </m:r>
                  </m:oMath>
                </a14:m>
                <a:r>
                  <a:rPr lang="zh-CN" altLang="zh-CN" sz="1800" dirty="0">
                    <a:latin typeface="隶书" panose="02010509060101010101" pitchFamily="49" charset="-122"/>
                    <a:ea typeface="隶书" panose="02010509060101010101" pitchFamily="49" charset="-122"/>
                  </a:rPr>
                  <a:t>为基数，在基数排序过程中，共进行了</a:t>
                </a:r>
                <a14:m>
                  <m:oMath xmlns:m="http://schemas.openxmlformats.org/officeDocument/2006/math">
                    <m:r>
                      <m:rPr>
                        <m:sty m:val="p"/>
                      </m:rPr>
                      <a:rPr lang="en-US" altLang="zh-CN" sz="1800">
                        <a:latin typeface="Cambria Math" panose="02040503050406030204" pitchFamily="18" charset="0"/>
                      </a:rPr>
                      <m:t>d</m:t>
                    </m:r>
                  </m:oMath>
                </a14:m>
                <a:r>
                  <a:rPr lang="zh-CN" altLang="zh-CN" sz="1800" dirty="0">
                    <a:latin typeface="隶书" panose="02010509060101010101" pitchFamily="49" charset="-122"/>
                    <a:ea typeface="隶书" panose="02010509060101010101" pitchFamily="49" charset="-122"/>
                  </a:rPr>
                  <a:t>趟分配和收集，每趟分配和收集的时间复杂度为</a:t>
                </a:r>
                <a14:m>
                  <m:oMath xmlns:m="http://schemas.openxmlformats.org/officeDocument/2006/math">
                    <m:r>
                      <a:rPr lang="en-US" altLang="zh-CN" sz="1800" i="1">
                        <a:latin typeface="Cambria Math" panose="02040503050406030204" pitchFamily="18" charset="0"/>
                      </a:rPr>
                      <m:t>𝑂</m:t>
                    </m:r>
                    <m:r>
                      <a:rPr lang="en-US" altLang="zh-CN" sz="1800" i="1">
                        <a:latin typeface="Cambria Math" panose="02040503050406030204" pitchFamily="18" charset="0"/>
                      </a:rPr>
                      <m:t>(</m:t>
                    </m:r>
                    <m:r>
                      <a:rPr lang="en-US" altLang="zh-CN" sz="1800" i="1">
                        <a:latin typeface="Cambria Math" panose="02040503050406030204" pitchFamily="18" charset="0"/>
                      </a:rPr>
                      <m:t>𝑛</m:t>
                    </m:r>
                    <m:r>
                      <a:rPr lang="en-US" altLang="zh-CN" sz="1800" i="1">
                        <a:latin typeface="Cambria Math" panose="02040503050406030204" pitchFamily="18" charset="0"/>
                      </a:rPr>
                      <m:t>+</m:t>
                    </m:r>
                    <m:r>
                      <a:rPr lang="en-US" altLang="zh-CN" sz="1800" i="1">
                        <a:latin typeface="Cambria Math" panose="02040503050406030204" pitchFamily="18" charset="0"/>
                      </a:rPr>
                      <m:t>𝑟</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，所以基数排序的时间复杂度为</a:t>
                </a:r>
                <a14:m>
                  <m:oMath xmlns:m="http://schemas.openxmlformats.org/officeDocument/2006/math">
                    <m:r>
                      <a:rPr lang="en-US" altLang="zh-CN" sz="1800" i="1">
                        <a:latin typeface="Cambria Math" panose="02040503050406030204" pitchFamily="18" charset="0"/>
                      </a:rPr>
                      <m:t>𝑂</m:t>
                    </m:r>
                    <m:r>
                      <a:rPr lang="en-US" altLang="zh-CN" sz="1800" i="1">
                        <a:latin typeface="Cambria Math" panose="02040503050406030204" pitchFamily="18" charset="0"/>
                      </a:rPr>
                      <m:t>(</m:t>
                    </m:r>
                    <m:r>
                      <a:rPr lang="en-US" altLang="zh-CN" sz="1800" i="1">
                        <a:latin typeface="Cambria Math" panose="02040503050406030204" pitchFamily="18" charset="0"/>
                      </a:rPr>
                      <m:t>𝑑</m:t>
                    </m:r>
                    <m:d>
                      <m:dPr>
                        <m:ctrlPr>
                          <a:rPr lang="zh-CN" altLang="zh-CN" sz="1800" i="1">
                            <a:latin typeface="Cambria Math" panose="02040503050406030204" pitchFamily="18" charset="0"/>
                          </a:rPr>
                        </m:ctrlPr>
                      </m:dPr>
                      <m:e>
                        <m:r>
                          <a:rPr lang="en-US" altLang="zh-CN" sz="1800" i="1">
                            <a:latin typeface="Cambria Math" panose="02040503050406030204" pitchFamily="18" charset="0"/>
                          </a:rPr>
                          <m:t>𝑛</m:t>
                        </m:r>
                        <m:r>
                          <a:rPr lang="en-US" altLang="zh-CN" sz="1800" i="1">
                            <a:latin typeface="Cambria Math" panose="02040503050406030204" pitchFamily="18" charset="0"/>
                          </a:rPr>
                          <m:t>+</m:t>
                        </m:r>
                        <m:r>
                          <a:rPr lang="en-US" altLang="zh-CN" sz="1800" i="1">
                            <a:latin typeface="Cambria Math" panose="02040503050406030204" pitchFamily="18" charset="0"/>
                          </a:rPr>
                          <m:t>𝑟</m:t>
                        </m:r>
                      </m:e>
                    </m:d>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p>
              <a:p>
                <a:pPr algn="just"/>
                <a:r>
                  <a:rPr lang="zh-CN" altLang="zh-CN" sz="1800" dirty="0">
                    <a:solidFill>
                      <a:srgbClr val="C00000"/>
                    </a:solidFill>
                    <a:latin typeface="隶书" panose="02010509060101010101" pitchFamily="49" charset="-122"/>
                    <a:ea typeface="隶书" panose="02010509060101010101" pitchFamily="49" charset="-122"/>
                  </a:rPr>
                  <a:t>空间复杂度</a:t>
                </a:r>
                <a:r>
                  <a:rPr lang="zh-CN" altLang="zh-CN" sz="1800" dirty="0">
                    <a:latin typeface="隶书" panose="02010509060101010101" pitchFamily="49" charset="-122"/>
                    <a:ea typeface="隶书" panose="02010509060101010101" pitchFamily="49" charset="-122"/>
                  </a:rPr>
                  <a:t>：基数排序中需创建</a:t>
                </a:r>
                <a14:m>
                  <m:oMath xmlns:m="http://schemas.openxmlformats.org/officeDocument/2006/math">
                    <m:r>
                      <a:rPr lang="en-US" altLang="zh-CN" sz="1800" i="1">
                        <a:latin typeface="Cambria Math" panose="02040503050406030204" pitchFamily="18" charset="0"/>
                      </a:rPr>
                      <m:t>𝑟</m:t>
                    </m:r>
                  </m:oMath>
                </a14:m>
                <a:r>
                  <a:rPr lang="zh-CN" altLang="zh-CN" sz="1800" dirty="0">
                    <a:latin typeface="隶书" panose="02010509060101010101" pitchFamily="49" charset="-122"/>
                    <a:ea typeface="隶书" panose="02010509060101010101" pitchFamily="49" charset="-122"/>
                  </a:rPr>
                  <a:t>个队列，每个队列有</a:t>
                </a:r>
                <a:r>
                  <a:rPr lang="en-US" altLang="zh-CN" sz="1800" dirty="0">
                    <a:latin typeface="隶书" panose="02010509060101010101" pitchFamily="49" charset="-122"/>
                    <a:ea typeface="隶书" panose="02010509060101010101" pitchFamily="49" charset="-122"/>
                  </a:rPr>
                  <a:t>front</a:t>
                </a:r>
                <a:r>
                  <a:rPr lang="zh-CN" altLang="zh-CN" sz="1800" dirty="0">
                    <a:latin typeface="隶书" panose="02010509060101010101" pitchFamily="49" charset="-122"/>
                    <a:ea typeface="隶书" panose="02010509060101010101" pitchFamily="49" charset="-122"/>
                  </a:rPr>
                  <a:t>和</a:t>
                </a:r>
                <a:r>
                  <a:rPr lang="en-US" altLang="zh-CN" sz="1800" dirty="0">
                    <a:latin typeface="隶书" panose="02010509060101010101" pitchFamily="49" charset="-122"/>
                    <a:ea typeface="隶书" panose="02010509060101010101" pitchFamily="49" charset="-122"/>
                  </a:rPr>
                  <a:t>rear</a:t>
                </a:r>
                <a:r>
                  <a:rPr lang="zh-CN" altLang="zh-CN" sz="1800" dirty="0">
                    <a:latin typeface="隶书" panose="02010509060101010101" pitchFamily="49" charset="-122"/>
                    <a:ea typeface="隶书" panose="02010509060101010101" pitchFamily="49" charset="-122"/>
                  </a:rPr>
                  <a:t>两个指针，共需</a:t>
                </a:r>
                <a14:m>
                  <m:oMath xmlns:m="http://schemas.openxmlformats.org/officeDocument/2006/math">
                    <m:r>
                      <a:rPr lang="en-US" altLang="zh-CN" sz="1800" i="1">
                        <a:latin typeface="Cambria Math" panose="02040503050406030204" pitchFamily="18" charset="0"/>
                      </a:rPr>
                      <m:t>2</m:t>
                    </m:r>
                    <m:r>
                      <m:rPr>
                        <m:sty m:val="p"/>
                      </m:rPr>
                      <a:rPr lang="en-US" altLang="zh-CN" sz="1800">
                        <a:latin typeface="Cambria Math" panose="02040503050406030204" pitchFamily="18" charset="0"/>
                      </a:rPr>
                      <m:t>r</m:t>
                    </m:r>
                  </m:oMath>
                </a14:m>
                <a:r>
                  <a:rPr lang="zh-CN" altLang="zh-CN" sz="1800" dirty="0">
                    <a:latin typeface="隶书" panose="02010509060101010101" pitchFamily="49" charset="-122"/>
                    <a:ea typeface="隶书" panose="02010509060101010101" pitchFamily="49" charset="-122"/>
                  </a:rPr>
                  <a:t>个辅助存储空间，所以总的空间复杂度为</a:t>
                </a:r>
                <a14:m>
                  <m:oMath xmlns:m="http://schemas.openxmlformats.org/officeDocument/2006/math">
                    <m:r>
                      <a:rPr lang="en-US" altLang="zh-CN" sz="1800" i="1">
                        <a:latin typeface="Cambria Math" panose="02040503050406030204" pitchFamily="18" charset="0"/>
                      </a:rPr>
                      <m:t>𝑂</m:t>
                    </m:r>
                    <m:r>
                      <a:rPr lang="en-US" altLang="zh-CN" sz="1800" i="1">
                        <a:latin typeface="Cambria Math" panose="02040503050406030204" pitchFamily="18" charset="0"/>
                      </a:rPr>
                      <m:t>(</m:t>
                    </m:r>
                    <m:r>
                      <a:rPr lang="en-US" altLang="zh-CN" sz="1800" i="1">
                        <a:latin typeface="Cambria Math" panose="02040503050406030204" pitchFamily="18" charset="0"/>
                      </a:rPr>
                      <m:t>𝑟</m:t>
                    </m:r>
                    <m:r>
                      <a:rPr lang="en-US" altLang="zh-CN" sz="1800" i="1">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a:t>
                </a:r>
              </a:p>
              <a:p>
                <a:pPr algn="just"/>
                <a:r>
                  <a:rPr lang="zh-CN" altLang="zh-CN" sz="1800" dirty="0">
                    <a:solidFill>
                      <a:srgbClr val="C00000"/>
                    </a:solidFill>
                    <a:latin typeface="隶书" panose="02010509060101010101" pitchFamily="49" charset="-122"/>
                    <a:ea typeface="隶书" panose="02010509060101010101" pitchFamily="49" charset="-122"/>
                  </a:rPr>
                  <a:t>稳定性</a:t>
                </a:r>
                <a:r>
                  <a:rPr lang="zh-CN" altLang="zh-CN" sz="1800" dirty="0">
                    <a:latin typeface="隶书" panose="02010509060101010101" pitchFamily="49" charset="-122"/>
                    <a:ea typeface="隶书" panose="02010509060101010101" pitchFamily="49" charset="-122"/>
                  </a:rPr>
                  <a:t>：根据基数排序思想可知，它是一种稳定的排序方法。</a:t>
                </a:r>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395536" y="1064124"/>
                <a:ext cx="8424936" cy="3507876"/>
              </a:xfrm>
              <a:blipFill rotWithShape="0">
                <a:blip r:embed="rId2"/>
                <a:stretch>
                  <a:fillRect l="-724" r="-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839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4839240" cy="800930"/>
          </a:xfrm>
        </p:spPr>
        <p:txBody>
          <a:bodyPr/>
          <a:lstStyle/>
          <a:p>
            <a:r>
              <a:rPr lang="zh-CN" altLang="zh-CN" dirty="0">
                <a:effectLst/>
              </a:rPr>
              <a:t>内部排序方法的比较</a:t>
            </a:r>
            <a:endParaRPr lang="zh-CN" altLang="en-US" dirty="0"/>
          </a:p>
        </p:txBody>
      </p:sp>
      <p:sp>
        <p:nvSpPr>
          <p:cNvPr id="5" name="文本占位符 4"/>
          <p:cNvSpPr>
            <a:spLocks noGrp="1"/>
          </p:cNvSpPr>
          <p:nvPr>
            <p:ph type="body" sz="quarter" idx="11"/>
          </p:nvPr>
        </p:nvSpPr>
        <p:spPr/>
        <p:txBody>
          <a:bodyPr/>
          <a:lstStyle/>
          <a:p>
            <a:r>
              <a:rPr lang="en-US" altLang="zh-CN" dirty="0"/>
              <a:t>07</a:t>
            </a:r>
            <a:endParaRPr lang="zh-CN" altLang="en-US" dirty="0"/>
          </a:p>
        </p:txBody>
      </p:sp>
      <p:sp>
        <p:nvSpPr>
          <p:cNvPr id="2" name="矩形 1"/>
          <p:cNvSpPr/>
          <p:nvPr/>
        </p:nvSpPr>
        <p:spPr>
          <a:xfrm>
            <a:off x="107504" y="4371950"/>
            <a:ext cx="3528392" cy="6480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1366369"/>
      </p:ext>
    </p:extLst>
  </p:cSld>
  <p:clrMapOvr>
    <a:masterClrMapping/>
  </p:clrMapOvr>
  <p:transition>
    <p:cover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zh-CN" dirty="0"/>
              <a:t>各种排序方法的性能</a:t>
            </a:r>
            <a:endParaRPr lang="zh-CN" altLang="en-US" dirty="0"/>
          </a:p>
        </p:txBody>
      </p:sp>
      <p:pic>
        <p:nvPicPr>
          <p:cNvPr id="5" name="内容占位符 4"/>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181736" y="987574"/>
            <a:ext cx="5534025" cy="2924175"/>
          </a:xfrm>
        </p:spPr>
      </p:pic>
    </p:spTree>
    <p:extLst>
      <p:ext uri="{BB962C8B-B14F-4D97-AF65-F5344CB8AC3E}">
        <p14:creationId xmlns:p14="http://schemas.microsoft.com/office/powerpoint/2010/main" val="23271561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51467" y="217337"/>
            <a:ext cx="6246153" cy="457048"/>
          </a:xfrm>
        </p:spPr>
        <p:txBody>
          <a:bodyPr/>
          <a:lstStyle/>
          <a:p>
            <a:r>
              <a:rPr lang="zh-CN" altLang="en-US" dirty="0"/>
              <a:t>数据组织</a:t>
            </a:r>
          </a:p>
        </p:txBody>
      </p:sp>
      <p:sp>
        <p:nvSpPr>
          <p:cNvPr id="3" name="内容占位符 2"/>
          <p:cNvSpPr>
            <a:spLocks noGrp="1"/>
          </p:cNvSpPr>
          <p:nvPr>
            <p:ph sz="quarter" idx="11"/>
          </p:nvPr>
        </p:nvSpPr>
        <p:spPr>
          <a:xfrm>
            <a:off x="0" y="843558"/>
            <a:ext cx="8928992" cy="3507876"/>
          </a:xfrm>
        </p:spPr>
        <p:txBody>
          <a:bodyPr/>
          <a:lstStyle/>
          <a:p>
            <a:pPr>
              <a:lnSpc>
                <a:spcPts val="2400"/>
              </a:lnSpc>
              <a:spcBef>
                <a:spcPts val="0"/>
              </a:spcBef>
            </a:pPr>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为简单起见，本章假设关键字类型为整型，采用顺序表存储结构。数据元素和顺序表的定义如下：</a:t>
            </a:r>
          </a:p>
          <a:p>
            <a:pPr>
              <a:lnSpc>
                <a:spcPts val="2400"/>
              </a:lnSpc>
              <a:spcBef>
                <a:spcPts val="0"/>
              </a:spcBef>
            </a:pP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#define </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MaxSize</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100</a:t>
            </a:r>
            <a:endParaRPr lang="zh-CN"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typedef</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KeyType</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关键字类型定义为整型</a:t>
            </a:r>
          </a:p>
          <a:p>
            <a:pPr>
              <a:lnSpc>
                <a:spcPts val="2400"/>
              </a:lnSpc>
              <a:spcBef>
                <a:spcPts val="0"/>
              </a:spcBef>
            </a:pP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typedef</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struct</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KeyType</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key;                   //</a:t>
            </a:r>
            <a:r>
              <a:rPr lang="zh-CN"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关键字项</a:t>
            </a:r>
          </a:p>
          <a:p>
            <a:pPr>
              <a:lnSpc>
                <a:spcPts val="2400"/>
              </a:lnSpc>
              <a:spcBef>
                <a:spcPts val="0"/>
              </a:spcBef>
            </a:pP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InfoType</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otherinfo</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其它数据项</a:t>
            </a:r>
          </a:p>
          <a:p>
            <a:pPr>
              <a:lnSpc>
                <a:spcPts val="2400"/>
              </a:lnSpc>
              <a:spcBef>
                <a:spcPts val="0"/>
              </a:spcBef>
            </a:pP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ElemType</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typedef</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struct</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ElemType</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r[</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MaxSize</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int</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 length;</a:t>
            </a:r>
            <a:endParaRPr lang="zh-CN"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800" dirty="0" err="1">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SqList</a:t>
            </a:r>
            <a:r>
              <a:rPr lang="en-US"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sz="1800" dirty="0">
              <a:solidFill>
                <a:srgbClr val="00206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nSpc>
                <a:spcPts val="2400"/>
              </a:lnSpc>
              <a:spcBef>
                <a:spcPts val="0"/>
              </a:spcBef>
            </a:pPr>
            <a:endParaRPr lang="zh-CN" altLang="en-US" sz="18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368014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3261152" y="1794391"/>
            <a:ext cx="4479200" cy="800930"/>
          </a:xfrm>
        </p:spPr>
        <p:txBody>
          <a:bodyPr/>
          <a:lstStyle/>
          <a:p>
            <a:r>
              <a:rPr lang="zh-CN" altLang="en-US" dirty="0"/>
              <a:t>插入排序</a:t>
            </a:r>
          </a:p>
        </p:txBody>
      </p:sp>
      <p:sp>
        <p:nvSpPr>
          <p:cNvPr id="5" name="文本占位符 4"/>
          <p:cNvSpPr>
            <a:spLocks noGrp="1"/>
          </p:cNvSpPr>
          <p:nvPr>
            <p:ph type="body" sz="quarter" idx="11"/>
          </p:nvPr>
        </p:nvSpPr>
        <p:spPr/>
        <p:txBody>
          <a:bodyPr/>
          <a:lstStyle/>
          <a:p>
            <a:r>
              <a:rPr lang="en-US" altLang="zh-CN" dirty="0"/>
              <a:t>02</a:t>
            </a:r>
            <a:endParaRPr lang="zh-CN" altLang="en-US" dirty="0"/>
          </a:p>
        </p:txBody>
      </p:sp>
      <p:sp>
        <p:nvSpPr>
          <p:cNvPr id="2" name="矩形 1"/>
          <p:cNvSpPr/>
          <p:nvPr/>
        </p:nvSpPr>
        <p:spPr>
          <a:xfrm>
            <a:off x="107504" y="4371950"/>
            <a:ext cx="3528392" cy="6480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9801612"/>
      </p:ext>
    </p:extLst>
  </p:cSld>
  <p:clrMapOvr>
    <a:masterClrMapping/>
  </p:clrMapOvr>
  <p:transition>
    <p:cover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 xmlns:a16="http://schemas.microsoft.com/office/drawing/2014/main" id="{B584158C-22F6-4B7D-BAA4-DFDAABCE52ED}"/>
              </a:ext>
            </a:extLst>
          </p:cNvPr>
          <p:cNvSpPr>
            <a:spLocks noGrp="1"/>
          </p:cNvSpPr>
          <p:nvPr>
            <p:ph type="body" sz="quarter" idx="10"/>
          </p:nvPr>
        </p:nvSpPr>
        <p:spPr>
          <a:xfrm>
            <a:off x="1151467" y="217337"/>
            <a:ext cx="6246153" cy="457048"/>
          </a:xfrm>
        </p:spPr>
        <p:txBody>
          <a:bodyPr/>
          <a:lstStyle/>
          <a:p>
            <a:r>
              <a:rPr lang="zh-CN" altLang="en-US" dirty="0"/>
              <a:t>直接插入排序 </a:t>
            </a:r>
          </a:p>
        </p:txBody>
      </p:sp>
      <mc:AlternateContent xmlns:mc="http://schemas.openxmlformats.org/markup-compatibility/2006" xmlns:a14="http://schemas.microsoft.com/office/drawing/2010/main">
        <mc:Choice Requires="a14">
          <p:sp>
            <p:nvSpPr>
              <p:cNvPr id="3" name="内容占位符 2"/>
              <p:cNvSpPr>
                <a:spLocks noGrp="1"/>
              </p:cNvSpPr>
              <p:nvPr>
                <p:ph sz="quarter" idx="11"/>
              </p:nvPr>
            </p:nvSpPr>
            <p:spPr>
              <a:xfrm>
                <a:off x="179512" y="1064124"/>
                <a:ext cx="8496944" cy="3507876"/>
              </a:xfrm>
            </p:spPr>
            <p:txBody>
              <a:bodyPr/>
              <a:lstStyle/>
              <a:p>
                <a:pPr algn="just"/>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假设待排元素存放在数组</a:t>
                </a:r>
                <a14:m>
                  <m:oMath xmlns:m="http://schemas.openxmlformats.org/officeDocument/2006/math">
                    <m:r>
                      <m:rPr>
                        <m:sty m:val="p"/>
                      </m:rPr>
                      <a:rPr lang="en-US" altLang="zh-CN" sz="1800">
                        <a:latin typeface="Cambria Math" panose="02040503050406030204" pitchFamily="18" charset="0"/>
                      </a:rPr>
                      <m:t>r</m:t>
                    </m:r>
                    <m:r>
                      <a:rPr lang="en-US" altLang="zh-CN" sz="1800" i="1">
                        <a:latin typeface="Cambria Math" panose="02040503050406030204" pitchFamily="18" charset="0"/>
                      </a:rPr>
                      <m:t>[</m:t>
                    </m:r>
                    <m:r>
                      <a:rPr lang="en-US" altLang="zh-CN" sz="1800">
                        <a:latin typeface="Cambria Math" panose="02040503050406030204" pitchFamily="18" charset="0"/>
                      </a:rPr>
                      <m:t>1..</m:t>
                    </m:r>
                    <m:r>
                      <m:rPr>
                        <m:sty m:val="p"/>
                      </m:rPr>
                      <a:rPr lang="en-US" altLang="zh-CN" sz="1800">
                        <a:latin typeface="Cambria Math" panose="02040503050406030204" pitchFamily="18" charset="0"/>
                      </a:rPr>
                      <m:t>n</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中，排序过程中的某一时刻，</a:t>
                </a:r>
                <a14:m>
                  <m:oMath xmlns:m="http://schemas.openxmlformats.org/officeDocument/2006/math">
                    <m:r>
                      <m:rPr>
                        <m:sty m:val="p"/>
                      </m:rPr>
                      <a:rPr lang="en-US" altLang="zh-CN" sz="1800">
                        <a:latin typeface="Cambria Math" panose="02040503050406030204" pitchFamily="18" charset="0"/>
                      </a:rPr>
                      <m:t>r</m:t>
                    </m:r>
                  </m:oMath>
                </a14:m>
                <a:r>
                  <a:rPr lang="zh-CN" altLang="zh-CN" sz="1800" dirty="0">
                    <a:latin typeface="隶书" panose="02010509060101010101" pitchFamily="49" charset="-122"/>
                    <a:ea typeface="隶书" panose="02010509060101010101" pitchFamily="49" charset="-122"/>
                  </a:rPr>
                  <a:t>划分成两个子区间</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[1..</m:t>
                    </m:r>
                    <m:r>
                      <m:rPr>
                        <m:sty m:val="p"/>
                      </m:rPr>
                      <a:rPr lang="en-US" altLang="zh-CN" sz="1800">
                        <a:latin typeface="Cambria Math" panose="02040503050406030204" pitchFamily="18" charset="0"/>
                      </a:rPr>
                      <m:t>i</m:t>
                    </m:r>
                    <m:r>
                      <a:rPr lang="en-US" altLang="zh-CN" sz="1800" i="1">
                        <a:latin typeface="Cambria Math" panose="02040503050406030204" pitchFamily="18" charset="0"/>
                      </a:rPr>
                      <m:t>−</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和</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m:t>
                    </m:r>
                    <m:r>
                      <m:rPr>
                        <m:sty m:val="p"/>
                      </m:rPr>
                      <a:rPr lang="en-US" altLang="zh-CN" sz="1800">
                        <a:latin typeface="Cambria Math" panose="02040503050406030204" pitchFamily="18" charset="0"/>
                      </a:rPr>
                      <m:t>i</m:t>
                    </m:r>
                    <m:r>
                      <a:rPr lang="en-US" altLang="zh-CN" sz="1800">
                        <a:latin typeface="Cambria Math" panose="02040503050406030204" pitchFamily="18" charset="0"/>
                      </a:rPr>
                      <m:t>..</m:t>
                    </m:r>
                    <m:r>
                      <m:rPr>
                        <m:sty m:val="p"/>
                      </m:rPr>
                      <a:rPr lang="en-US" altLang="zh-CN" sz="1800">
                        <a:latin typeface="Cambria Math" panose="02040503050406030204" pitchFamily="18" charset="0"/>
                      </a:rPr>
                      <m:t>n</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（起始时</a:t>
                </a:r>
                <a14:m>
                  <m:oMath xmlns:m="http://schemas.openxmlformats.org/officeDocument/2006/math">
                    <m:r>
                      <m:rPr>
                        <m:sty m:val="p"/>
                      </m:rPr>
                      <a:rPr lang="en-US" altLang="zh-CN" sz="1800">
                        <a:latin typeface="Cambria Math" panose="02040503050406030204" pitchFamily="18" charset="0"/>
                      </a:rPr>
                      <m:t>i</m:t>
                    </m:r>
                    <m:r>
                      <a:rPr lang="en-US" altLang="zh-CN" sz="1800">
                        <a:latin typeface="Cambria Math" panose="02040503050406030204" pitchFamily="18" charset="0"/>
                      </a:rPr>
                      <m:t>=</m:t>
                    </m:r>
                    <m:r>
                      <a:rPr lang="en-US" altLang="zh-CN" sz="1800" i="1">
                        <a:latin typeface="Cambria Math" panose="02040503050406030204" pitchFamily="18" charset="0"/>
                      </a:rPr>
                      <m:t>2</m:t>
                    </m:r>
                  </m:oMath>
                </a14:m>
                <a:r>
                  <a:rPr lang="zh-CN" altLang="zh-CN" sz="1800" dirty="0">
                    <a:latin typeface="隶书" panose="02010509060101010101" pitchFamily="49" charset="-122"/>
                    <a:ea typeface="隶书" panose="02010509060101010101" pitchFamily="49" charset="-122"/>
                  </a:rPr>
                  <a:t>），其中前一个子区间</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[1..</m:t>
                    </m:r>
                    <m:r>
                      <m:rPr>
                        <m:sty m:val="p"/>
                      </m:rPr>
                      <a:rPr lang="en-US" altLang="zh-CN" sz="1800">
                        <a:latin typeface="Cambria Math" panose="02040503050406030204" pitchFamily="18" charset="0"/>
                      </a:rPr>
                      <m:t>i</m:t>
                    </m:r>
                    <m:r>
                      <a:rPr lang="en-US" altLang="zh-CN" sz="1800" i="1">
                        <a:latin typeface="Cambria Math" panose="02040503050406030204" pitchFamily="18" charset="0"/>
                      </a:rPr>
                      <m:t>−</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为已排好序的有序子表，后一个子区间</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m:t>
                    </m:r>
                    <m:r>
                      <m:rPr>
                        <m:sty m:val="p"/>
                      </m:rPr>
                      <a:rPr lang="en-US" altLang="zh-CN" sz="1800">
                        <a:latin typeface="Cambria Math" panose="02040503050406030204" pitchFamily="18" charset="0"/>
                      </a:rPr>
                      <m:t>i</m:t>
                    </m:r>
                    <m:r>
                      <a:rPr lang="en-US" altLang="zh-CN" sz="1800">
                        <a:latin typeface="Cambria Math" panose="02040503050406030204" pitchFamily="18" charset="0"/>
                      </a:rPr>
                      <m:t>..</m:t>
                    </m:r>
                    <m:r>
                      <m:rPr>
                        <m:sty m:val="p"/>
                      </m:rPr>
                      <a:rPr lang="en-US" altLang="zh-CN" sz="1800">
                        <a:latin typeface="Cambria Math" panose="02040503050406030204" pitchFamily="18" charset="0"/>
                      </a:rPr>
                      <m:t>n</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为当前未排好序的无序子表。</a:t>
                </a:r>
                <a:endParaRPr lang="en-US" altLang="zh-CN" sz="1800" dirty="0">
                  <a:latin typeface="隶书" panose="02010509060101010101" pitchFamily="49" charset="-122"/>
                  <a:ea typeface="隶书" panose="02010509060101010101" pitchFamily="49" charset="-122"/>
                </a:endParaRPr>
              </a:p>
              <a:p>
                <a:pPr algn="just"/>
                <a:r>
                  <a:rPr lang="en-US" altLang="zh-CN" sz="1800" dirty="0">
                    <a:latin typeface="隶书" panose="02010509060101010101" pitchFamily="49" charset="-122"/>
                    <a:ea typeface="隶书" panose="02010509060101010101" pitchFamily="49" charset="-122"/>
                  </a:rPr>
                  <a:t>    </a:t>
                </a:r>
                <a:r>
                  <a:rPr lang="zh-CN" altLang="zh-CN" sz="1800" dirty="0">
                    <a:latin typeface="隶书" panose="02010509060101010101" pitchFamily="49" charset="-122"/>
                    <a:ea typeface="隶书" panose="02010509060101010101" pitchFamily="49" charset="-122"/>
                  </a:rPr>
                  <a:t>直接插入排序的一趟操作是将当前无序子表的第一个元素</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m:t>
                    </m:r>
                    <m:r>
                      <m:rPr>
                        <m:sty m:val="p"/>
                      </m:rPr>
                      <a:rPr lang="en-US" altLang="zh-CN" sz="1800">
                        <a:latin typeface="Cambria Math" panose="02040503050406030204" pitchFamily="18" charset="0"/>
                      </a:rPr>
                      <m:t>i</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插入到有序子表</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[1..</m:t>
                    </m:r>
                    <m:r>
                      <m:rPr>
                        <m:sty m:val="p"/>
                      </m:rPr>
                      <a:rPr lang="en-US" altLang="zh-CN" sz="1800">
                        <a:latin typeface="Cambria Math" panose="02040503050406030204" pitchFamily="18" charset="0"/>
                      </a:rPr>
                      <m:t>i</m:t>
                    </m:r>
                    <m:r>
                      <a:rPr lang="en-US" altLang="zh-CN" sz="1800" i="1">
                        <a:latin typeface="Cambria Math" panose="02040503050406030204" pitchFamily="18" charset="0"/>
                      </a:rPr>
                      <m:t>−</m:t>
                    </m:r>
                    <m:r>
                      <a:rPr lang="en-US" altLang="zh-CN" sz="1800">
                        <a:latin typeface="Cambria Math" panose="02040503050406030204" pitchFamily="18" charset="0"/>
                      </a:rPr>
                      <m:t>1]</m:t>
                    </m:r>
                  </m:oMath>
                </a14:m>
                <a:r>
                  <a:rPr lang="zh-CN" altLang="zh-CN" sz="1800" dirty="0">
                    <a:latin typeface="隶书" panose="02010509060101010101" pitchFamily="49" charset="-122"/>
                    <a:ea typeface="隶书" panose="02010509060101010101" pitchFamily="49" charset="-122"/>
                  </a:rPr>
                  <a:t>中适当位置上，使</a:t>
                </a:r>
                <a14:m>
                  <m:oMath xmlns:m="http://schemas.openxmlformats.org/officeDocument/2006/math">
                    <m:r>
                      <m:rPr>
                        <m:sty m:val="p"/>
                      </m:rPr>
                      <a:rPr lang="en-US" altLang="zh-CN" sz="1800">
                        <a:latin typeface="Cambria Math" panose="02040503050406030204" pitchFamily="18" charset="0"/>
                      </a:rPr>
                      <m:t>r</m:t>
                    </m:r>
                    <m:r>
                      <a:rPr lang="en-US" altLang="zh-CN" sz="1800">
                        <a:latin typeface="Cambria Math" panose="02040503050406030204" pitchFamily="18" charset="0"/>
                      </a:rPr>
                      <m:t>[1..</m:t>
                    </m:r>
                    <m:r>
                      <m:rPr>
                        <m:sty m:val="p"/>
                      </m:rPr>
                      <a:rPr lang="en-US" altLang="zh-CN" sz="1800">
                        <a:latin typeface="Cambria Math" panose="02040503050406030204" pitchFamily="18" charset="0"/>
                      </a:rPr>
                      <m:t>i</m:t>
                    </m:r>
                    <m:r>
                      <a:rPr lang="en-US" altLang="zh-CN" sz="1800">
                        <a:latin typeface="Cambria Math" panose="02040503050406030204" pitchFamily="18" charset="0"/>
                      </a:rPr>
                      <m:t>]</m:t>
                    </m:r>
                  </m:oMath>
                </a14:m>
                <a:r>
                  <a:rPr lang="zh-CN" altLang="zh-CN" sz="1800" dirty="0">
                    <a:latin typeface="隶书" panose="02010509060101010101" pitchFamily="49" charset="-122"/>
                    <a:ea typeface="隶书" panose="02010509060101010101" pitchFamily="49" charset="-122"/>
                  </a:rPr>
                  <a:t>变为新的有序子表。依次类推，直到全部元素插入完成为止。</a:t>
                </a:r>
              </a:p>
              <a:p>
                <a:pPr algn="just"/>
                <a:endParaRPr lang="zh-CN" altLang="en-US" sz="1800" dirty="0">
                  <a:latin typeface="隶书" panose="02010509060101010101" pitchFamily="49" charset="-122"/>
                  <a:ea typeface="隶书" panose="020105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1"/>
              </p:nvPr>
            </p:nvSpPr>
            <p:spPr>
              <a:xfrm>
                <a:off x="179512" y="1064124"/>
                <a:ext cx="8496944" cy="3507876"/>
              </a:xfrm>
              <a:blipFill rotWithShape="0">
                <a:blip r:embed="rId2"/>
                <a:stretch>
                  <a:fillRect l="-717" r="-8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3751659"/>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章节简洁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4276</TotalTime>
  <Words>4828</Words>
  <Application>Microsoft Office PowerPoint</Application>
  <PresentationFormat>全屏显示(16:9)</PresentationFormat>
  <Paragraphs>503</Paragraphs>
  <Slides>68</Slides>
  <Notes>3</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68</vt:i4>
      </vt:variant>
    </vt:vector>
  </HeadingPairs>
  <TitlesOfParts>
    <vt:vector size="82" baseType="lpstr">
      <vt:lpstr>Arial Unicode MS</vt:lpstr>
      <vt:lpstr>方正粗黑宋简体</vt:lpstr>
      <vt:lpstr>黑体</vt:lpstr>
      <vt:lpstr>华文仿宋</vt:lpstr>
      <vt:lpstr>华文行楷</vt:lpstr>
      <vt:lpstr>隶书</vt:lpstr>
      <vt:lpstr>宋体</vt:lpstr>
      <vt:lpstr>Arial</vt:lpstr>
      <vt:lpstr>Calibri</vt:lpstr>
      <vt:lpstr>Calibri Light</vt:lpstr>
      <vt:lpstr>Cambria Math</vt:lpstr>
      <vt:lpstr>Times New Roman</vt:lpstr>
      <vt:lpstr>章节简洁版</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Nanjing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ZFY</dc:creator>
  <cp:lastModifiedBy>lenovo</cp:lastModifiedBy>
  <cp:revision>178</cp:revision>
  <dcterms:created xsi:type="dcterms:W3CDTF">2007-07-12T03:00:51Z</dcterms:created>
  <dcterms:modified xsi:type="dcterms:W3CDTF">2022-07-17T07:04:36Z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